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sldIdLst>
    <p:sldId id="258" r:id="rId5"/>
    <p:sldId id="297" r:id="rId6"/>
    <p:sldId id="298" r:id="rId7"/>
    <p:sldId id="299" r:id="rId8"/>
    <p:sldId id="264" r:id="rId9"/>
    <p:sldId id="303" r:id="rId10"/>
    <p:sldId id="273" r:id="rId11"/>
    <p:sldId id="304" r:id="rId12"/>
    <p:sldId id="305" r:id="rId13"/>
    <p:sldId id="306" r:id="rId14"/>
    <p:sldId id="307" r:id="rId15"/>
    <p:sldId id="30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sign1" id="{AE766ABA-0B9A-4535-9374-7FDD52D740E7}">
          <p14:sldIdLst>
            <p14:sldId id="258"/>
            <p14:sldId id="297"/>
            <p14:sldId id="298"/>
            <p14:sldId id="299"/>
            <p14:sldId id="264"/>
            <p14:sldId id="303"/>
          </p14:sldIdLst>
        </p14:section>
        <p14:section name="Design2" id="{F2D177C5-9CBF-4C21-B07D-8FE658239D3F}">
          <p14:sldIdLst>
            <p14:sldId id="273"/>
            <p14:sldId id="304"/>
            <p14:sldId id="305"/>
            <p14:sldId id="306"/>
            <p14:sldId id="307"/>
            <p14:sldId id="30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onora Varntoumian" initials="EV" lastIdx="1" clrIdx="0">
    <p:extLst>
      <p:ext uri="{19B8F6BF-5375-455C-9EA6-DF929625EA0E}">
        <p15:presenceInfo xmlns:p15="http://schemas.microsoft.com/office/powerpoint/2012/main" userId="Eleonora Varntoumian" providerId="None"/>
      </p:ext>
    </p:extLst>
  </p:cmAuthor>
  <p:cmAuthor id="2" name="Lena Sharp" initials="LS" lastIdx="5" clrIdx="1">
    <p:extLst>
      <p:ext uri="{19B8F6BF-5375-455C-9EA6-DF929625EA0E}">
        <p15:presenceInfo xmlns:p15="http://schemas.microsoft.com/office/powerpoint/2012/main" userId="S::lena.sharp@sll.se::f7dcb75a-93f4-4a4e-abf9-7ddf5e4f30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1F1F"/>
    <a:srgbClr val="CD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4694"/>
  </p:normalViewPr>
  <p:slideViewPr>
    <p:cSldViewPr snapToGrid="0">
      <p:cViewPr varScale="1">
        <p:scale>
          <a:sx n="121" d="100"/>
          <a:sy n="121" d="100"/>
        </p:scale>
        <p:origin x="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myl Ali" userId="628ddcd9-58cf-48e4-a645-554bc27e38b4" providerId="ADAL" clId="{4DBF85A1-56B0-4914-A6CF-6F225835FD7B}"/>
    <pc:docChg chg="undo custSel modSld">
      <pc:chgData name="Hamyl Ali" userId="628ddcd9-58cf-48e4-a645-554bc27e38b4" providerId="ADAL" clId="{4DBF85A1-56B0-4914-A6CF-6F225835FD7B}" dt="2024-01-04T13:38:40.949" v="613" actId="14100"/>
      <pc:docMkLst>
        <pc:docMk/>
      </pc:docMkLst>
      <pc:sldChg chg="modSp mod">
        <pc:chgData name="Hamyl Ali" userId="628ddcd9-58cf-48e4-a645-554bc27e38b4" providerId="ADAL" clId="{4DBF85A1-56B0-4914-A6CF-6F225835FD7B}" dt="2024-01-04T13:33:58.131" v="419" actId="20577"/>
        <pc:sldMkLst>
          <pc:docMk/>
          <pc:sldMk cId="2205013544" sldId="264"/>
        </pc:sldMkLst>
        <pc:spChg chg="mod">
          <ac:chgData name="Hamyl Ali" userId="628ddcd9-58cf-48e4-a645-554bc27e38b4" providerId="ADAL" clId="{4DBF85A1-56B0-4914-A6CF-6F225835FD7B}" dt="2024-01-04T13:33:58.131" v="419" actId="20577"/>
          <ac:spMkLst>
            <pc:docMk/>
            <pc:sldMk cId="2205013544" sldId="264"/>
            <ac:spMk id="18" creationId="{2A32377A-AF54-4505-8791-E3C50E3CCA20}"/>
          </ac:spMkLst>
        </pc:spChg>
      </pc:sldChg>
      <pc:sldChg chg="modSp mod">
        <pc:chgData name="Hamyl Ali" userId="628ddcd9-58cf-48e4-a645-554bc27e38b4" providerId="ADAL" clId="{4DBF85A1-56B0-4914-A6CF-6F225835FD7B}" dt="2024-01-04T13:28:30.296" v="72" actId="207"/>
        <pc:sldMkLst>
          <pc:docMk/>
          <pc:sldMk cId="939203800" sldId="297"/>
        </pc:sldMkLst>
        <pc:spChg chg="mod">
          <ac:chgData name="Hamyl Ali" userId="628ddcd9-58cf-48e4-a645-554bc27e38b4" providerId="ADAL" clId="{4DBF85A1-56B0-4914-A6CF-6F225835FD7B}" dt="2024-01-04T13:28:30.296" v="72" actId="207"/>
          <ac:spMkLst>
            <pc:docMk/>
            <pc:sldMk cId="939203800" sldId="297"/>
            <ac:spMk id="18" creationId="{2A32377A-AF54-4505-8791-E3C50E3CCA20}"/>
          </ac:spMkLst>
        </pc:spChg>
      </pc:sldChg>
      <pc:sldChg chg="modSp mod">
        <pc:chgData name="Hamyl Ali" userId="628ddcd9-58cf-48e4-a645-554bc27e38b4" providerId="ADAL" clId="{4DBF85A1-56B0-4914-A6CF-6F225835FD7B}" dt="2024-01-04T13:29:53.452" v="192" actId="20577"/>
        <pc:sldMkLst>
          <pc:docMk/>
          <pc:sldMk cId="448510764" sldId="298"/>
        </pc:sldMkLst>
        <pc:spChg chg="mod">
          <ac:chgData name="Hamyl Ali" userId="628ddcd9-58cf-48e4-a645-554bc27e38b4" providerId="ADAL" clId="{4DBF85A1-56B0-4914-A6CF-6F225835FD7B}" dt="2024-01-04T13:29:53.452" v="192" actId="20577"/>
          <ac:spMkLst>
            <pc:docMk/>
            <pc:sldMk cId="448510764" sldId="298"/>
            <ac:spMk id="18" creationId="{2A32377A-AF54-4505-8791-E3C50E3CCA20}"/>
          </ac:spMkLst>
        </pc:spChg>
      </pc:sldChg>
      <pc:sldChg chg="modSp mod">
        <pc:chgData name="Hamyl Ali" userId="628ddcd9-58cf-48e4-a645-554bc27e38b4" providerId="ADAL" clId="{4DBF85A1-56B0-4914-A6CF-6F225835FD7B}" dt="2024-01-04T13:31:14.739" v="308" actId="20577"/>
        <pc:sldMkLst>
          <pc:docMk/>
          <pc:sldMk cId="2358781464" sldId="299"/>
        </pc:sldMkLst>
        <pc:spChg chg="mod">
          <ac:chgData name="Hamyl Ali" userId="628ddcd9-58cf-48e4-a645-554bc27e38b4" providerId="ADAL" clId="{4DBF85A1-56B0-4914-A6CF-6F225835FD7B}" dt="2024-01-04T13:31:14.739" v="308" actId="20577"/>
          <ac:spMkLst>
            <pc:docMk/>
            <pc:sldMk cId="2358781464" sldId="299"/>
            <ac:spMk id="18" creationId="{2A32377A-AF54-4505-8791-E3C50E3CCA20}"/>
          </ac:spMkLst>
        </pc:spChg>
      </pc:sldChg>
      <pc:sldChg chg="modSp mod">
        <pc:chgData name="Hamyl Ali" userId="628ddcd9-58cf-48e4-a645-554bc27e38b4" providerId="ADAL" clId="{4DBF85A1-56B0-4914-A6CF-6F225835FD7B}" dt="2024-01-04T13:38:13.405" v="611" actId="20577"/>
        <pc:sldMkLst>
          <pc:docMk/>
          <pc:sldMk cId="4031064578" sldId="303"/>
        </pc:sldMkLst>
        <pc:spChg chg="mod">
          <ac:chgData name="Hamyl Ali" userId="628ddcd9-58cf-48e4-a645-554bc27e38b4" providerId="ADAL" clId="{4DBF85A1-56B0-4914-A6CF-6F225835FD7B}" dt="2024-01-04T13:38:13.405" v="611" actId="20577"/>
          <ac:spMkLst>
            <pc:docMk/>
            <pc:sldMk cId="4031064578" sldId="303"/>
            <ac:spMk id="18" creationId="{2A32377A-AF54-4505-8791-E3C50E3CCA20}"/>
          </ac:spMkLst>
        </pc:spChg>
      </pc:sldChg>
      <pc:sldChg chg="modSp mod">
        <pc:chgData name="Hamyl Ali" userId="628ddcd9-58cf-48e4-a645-554bc27e38b4" providerId="ADAL" clId="{4DBF85A1-56B0-4914-A6CF-6F225835FD7B}" dt="2024-01-04T13:29:18.832" v="130" actId="14100"/>
        <pc:sldMkLst>
          <pc:docMk/>
          <pc:sldMk cId="2864677529" sldId="304"/>
        </pc:sldMkLst>
        <pc:spChg chg="mod">
          <ac:chgData name="Hamyl Ali" userId="628ddcd9-58cf-48e4-a645-554bc27e38b4" providerId="ADAL" clId="{4DBF85A1-56B0-4914-A6CF-6F225835FD7B}" dt="2024-01-04T13:29:13.194" v="129" actId="1076"/>
          <ac:spMkLst>
            <pc:docMk/>
            <pc:sldMk cId="2864677529" sldId="304"/>
            <ac:spMk id="11" creationId="{FB842DD9-2CFB-4524-802B-0E70D9F1567B}"/>
          </ac:spMkLst>
        </pc:spChg>
        <pc:picChg chg="mod">
          <ac:chgData name="Hamyl Ali" userId="628ddcd9-58cf-48e4-a645-554bc27e38b4" providerId="ADAL" clId="{4DBF85A1-56B0-4914-A6CF-6F225835FD7B}" dt="2024-01-04T13:29:18.832" v="130" actId="14100"/>
          <ac:picMkLst>
            <pc:docMk/>
            <pc:sldMk cId="2864677529" sldId="304"/>
            <ac:picMk id="3" creationId="{5423D571-D07C-0B0D-2726-65B7EC613425}"/>
          </ac:picMkLst>
        </pc:picChg>
      </pc:sldChg>
      <pc:sldChg chg="modSp mod">
        <pc:chgData name="Hamyl Ali" userId="628ddcd9-58cf-48e4-a645-554bc27e38b4" providerId="ADAL" clId="{4DBF85A1-56B0-4914-A6CF-6F225835FD7B}" dt="2024-01-04T13:30:43.338" v="256" actId="14100"/>
        <pc:sldMkLst>
          <pc:docMk/>
          <pc:sldMk cId="3439820126" sldId="305"/>
        </pc:sldMkLst>
        <pc:spChg chg="mod">
          <ac:chgData name="Hamyl Ali" userId="628ddcd9-58cf-48e4-a645-554bc27e38b4" providerId="ADAL" clId="{4DBF85A1-56B0-4914-A6CF-6F225835FD7B}" dt="2024-01-04T13:30:36.540" v="255" actId="1076"/>
          <ac:spMkLst>
            <pc:docMk/>
            <pc:sldMk cId="3439820126" sldId="305"/>
            <ac:spMk id="11" creationId="{FB842DD9-2CFB-4524-802B-0E70D9F1567B}"/>
          </ac:spMkLst>
        </pc:spChg>
        <pc:picChg chg="mod">
          <ac:chgData name="Hamyl Ali" userId="628ddcd9-58cf-48e4-a645-554bc27e38b4" providerId="ADAL" clId="{4DBF85A1-56B0-4914-A6CF-6F225835FD7B}" dt="2024-01-04T13:30:43.338" v="256" actId="14100"/>
          <ac:picMkLst>
            <pc:docMk/>
            <pc:sldMk cId="3439820126" sldId="305"/>
            <ac:picMk id="3" creationId="{B7B02629-654F-908F-FFFF-64EAF138F404}"/>
          </ac:picMkLst>
        </pc:picChg>
      </pc:sldChg>
      <pc:sldChg chg="modSp mod">
        <pc:chgData name="Hamyl Ali" userId="628ddcd9-58cf-48e4-a645-554bc27e38b4" providerId="ADAL" clId="{4DBF85A1-56B0-4914-A6CF-6F225835FD7B}" dt="2024-01-04T13:32:01.598" v="358" actId="14100"/>
        <pc:sldMkLst>
          <pc:docMk/>
          <pc:sldMk cId="840993517" sldId="306"/>
        </pc:sldMkLst>
        <pc:spChg chg="mod">
          <ac:chgData name="Hamyl Ali" userId="628ddcd9-58cf-48e4-a645-554bc27e38b4" providerId="ADAL" clId="{4DBF85A1-56B0-4914-A6CF-6F225835FD7B}" dt="2024-01-04T13:31:57.033" v="357" actId="1076"/>
          <ac:spMkLst>
            <pc:docMk/>
            <pc:sldMk cId="840993517" sldId="306"/>
            <ac:spMk id="11" creationId="{FB842DD9-2CFB-4524-802B-0E70D9F1567B}"/>
          </ac:spMkLst>
        </pc:spChg>
        <pc:picChg chg="mod">
          <ac:chgData name="Hamyl Ali" userId="628ddcd9-58cf-48e4-a645-554bc27e38b4" providerId="ADAL" clId="{4DBF85A1-56B0-4914-A6CF-6F225835FD7B}" dt="2024-01-04T13:32:01.598" v="358" actId="14100"/>
          <ac:picMkLst>
            <pc:docMk/>
            <pc:sldMk cId="840993517" sldId="306"/>
            <ac:picMk id="3" creationId="{A2887DD3-24A7-1B52-3167-A74B41F43BDD}"/>
          </ac:picMkLst>
        </pc:picChg>
      </pc:sldChg>
      <pc:sldChg chg="modSp mod">
        <pc:chgData name="Hamyl Ali" userId="628ddcd9-58cf-48e4-a645-554bc27e38b4" providerId="ADAL" clId="{4DBF85A1-56B0-4914-A6CF-6F225835FD7B}" dt="2024-01-04T13:35:38.191" v="521" actId="14100"/>
        <pc:sldMkLst>
          <pc:docMk/>
          <pc:sldMk cId="1329473969" sldId="307"/>
        </pc:sldMkLst>
        <pc:spChg chg="mod">
          <ac:chgData name="Hamyl Ali" userId="628ddcd9-58cf-48e4-a645-554bc27e38b4" providerId="ADAL" clId="{4DBF85A1-56B0-4914-A6CF-6F225835FD7B}" dt="2024-01-04T13:35:25.157" v="520" actId="1076"/>
          <ac:spMkLst>
            <pc:docMk/>
            <pc:sldMk cId="1329473969" sldId="307"/>
            <ac:spMk id="11" creationId="{FB842DD9-2CFB-4524-802B-0E70D9F1567B}"/>
          </ac:spMkLst>
        </pc:spChg>
        <pc:picChg chg="mod">
          <ac:chgData name="Hamyl Ali" userId="628ddcd9-58cf-48e4-a645-554bc27e38b4" providerId="ADAL" clId="{4DBF85A1-56B0-4914-A6CF-6F225835FD7B}" dt="2024-01-04T13:35:38.191" v="521" actId="14100"/>
          <ac:picMkLst>
            <pc:docMk/>
            <pc:sldMk cId="1329473969" sldId="307"/>
            <ac:picMk id="3" creationId="{074F3B7E-AC4C-410C-1343-E128BEF51C5D}"/>
          </ac:picMkLst>
        </pc:picChg>
      </pc:sldChg>
      <pc:sldChg chg="modSp mod">
        <pc:chgData name="Hamyl Ali" userId="628ddcd9-58cf-48e4-a645-554bc27e38b4" providerId="ADAL" clId="{4DBF85A1-56B0-4914-A6CF-6F225835FD7B}" dt="2024-01-04T13:38:40.949" v="613" actId="14100"/>
        <pc:sldMkLst>
          <pc:docMk/>
          <pc:sldMk cId="3535664647" sldId="308"/>
        </pc:sldMkLst>
        <pc:spChg chg="mod">
          <ac:chgData name="Hamyl Ali" userId="628ddcd9-58cf-48e4-a645-554bc27e38b4" providerId="ADAL" clId="{4DBF85A1-56B0-4914-A6CF-6F225835FD7B}" dt="2024-01-04T13:38:33.157" v="612"/>
          <ac:spMkLst>
            <pc:docMk/>
            <pc:sldMk cId="3535664647" sldId="308"/>
            <ac:spMk id="11" creationId="{FB842DD9-2CFB-4524-802B-0E70D9F1567B}"/>
          </ac:spMkLst>
        </pc:spChg>
        <pc:picChg chg="mod">
          <ac:chgData name="Hamyl Ali" userId="628ddcd9-58cf-48e4-a645-554bc27e38b4" providerId="ADAL" clId="{4DBF85A1-56B0-4914-A6CF-6F225835FD7B}" dt="2024-01-04T13:38:40.949" v="613" actId="14100"/>
          <ac:picMkLst>
            <pc:docMk/>
            <pc:sldMk cId="3535664647" sldId="308"/>
            <ac:picMk id="3" creationId="{66D220F5-54AF-118B-5D38-4E753BE6AB2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A8866-4674-4F4C-AC66-CB3B454D1940}" type="datetimeFigureOut">
              <a:rPr lang="en-GB" smtClean="0"/>
              <a:t>04/01/2024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0420DD-C1C6-46EC-8FC4-AE5C38EC235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602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0739-7CA1-4A94-A598-C76CB5FC4346}" type="datetimeFigureOut">
              <a:rPr lang="en-GB" smtClean="0"/>
              <a:t>04/01/2024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3116-FCA4-4E84-9CF5-FFA3582C22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024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0739-7CA1-4A94-A598-C76CB5FC4346}" type="datetimeFigureOut">
              <a:rPr lang="en-GB" smtClean="0"/>
              <a:t>04/01/2024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3116-FCA4-4E84-9CF5-FFA3582C22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718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0739-7CA1-4A94-A598-C76CB5FC4346}" type="datetimeFigureOut">
              <a:rPr lang="en-GB" smtClean="0"/>
              <a:t>04/01/2024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3116-FCA4-4E84-9CF5-FFA3582C22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5716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0739-7CA1-4A94-A598-C76CB5FC4346}" type="datetimeFigureOut">
              <a:rPr lang="en-GB" smtClean="0"/>
              <a:t>04/01/2024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3116-FCA4-4E84-9CF5-FFA3582C22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7096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0739-7CA1-4A94-A598-C76CB5FC4346}" type="datetimeFigureOut">
              <a:rPr lang="en-GB" smtClean="0"/>
              <a:t>04/01/2024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3116-FCA4-4E84-9CF5-FFA3582C22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777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0739-7CA1-4A94-A598-C76CB5FC4346}" type="datetimeFigureOut">
              <a:rPr lang="en-GB" smtClean="0"/>
              <a:t>04/01/2024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3116-FCA4-4E84-9CF5-FFA3582C22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4622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0739-7CA1-4A94-A598-C76CB5FC4346}" type="datetimeFigureOut">
              <a:rPr lang="en-GB" smtClean="0"/>
              <a:t>04/01/2024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3116-FCA4-4E84-9CF5-FFA3582C22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3848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0739-7CA1-4A94-A598-C76CB5FC4346}" type="datetimeFigureOut">
              <a:rPr lang="en-GB" smtClean="0"/>
              <a:t>04/01/2024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3116-FCA4-4E84-9CF5-FFA3582C22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20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0739-7CA1-4A94-A598-C76CB5FC4346}" type="datetimeFigureOut">
              <a:rPr lang="en-GB" smtClean="0"/>
              <a:t>04/01/2024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3116-FCA4-4E84-9CF5-FFA3582C22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2853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0739-7CA1-4A94-A598-C76CB5FC4346}" type="datetimeFigureOut">
              <a:rPr lang="en-GB" smtClean="0"/>
              <a:t>04/01/2024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3116-FCA4-4E84-9CF5-FFA3582C22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9553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0739-7CA1-4A94-A598-C76CB5FC4346}" type="datetimeFigureOut">
              <a:rPr lang="en-GB" smtClean="0"/>
              <a:t>04/01/2024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3116-FCA4-4E84-9CF5-FFA3582C22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9756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40739-7CA1-4A94-A598-C76CB5FC4346}" type="datetimeFigureOut">
              <a:rPr lang="en-GB" smtClean="0"/>
              <a:t>04/01/2024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83116-FCA4-4E84-9CF5-FFA3582C22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5841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2A32377A-AF54-4505-8791-E3C50E3CCA20}"/>
              </a:ext>
            </a:extLst>
          </p:cNvPr>
          <p:cNvSpPr txBox="1"/>
          <p:nvPr/>
        </p:nvSpPr>
        <p:spPr>
          <a:xfrm>
            <a:off x="327943" y="3168113"/>
            <a:ext cx="11536113" cy="200054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400" b="1" dirty="0">
                <a:solidFill>
                  <a:srgbClr val="0070C0"/>
                </a:solidFill>
                <a:latin typeface="Calibri"/>
                <a:ea typeface="Calibri" panose="020F0502020204030204" pitchFamily="34" charset="0"/>
                <a:cs typeface="Times New Roman"/>
              </a:rPr>
              <a:t>Well-educated cancer nurses bring down </a:t>
            </a:r>
            <a:br>
              <a:rPr lang="en-US" sz="4400" b="1" dirty="0">
                <a:solidFill>
                  <a:srgbClr val="0070C0"/>
                </a:solidFill>
                <a:latin typeface="Calibri"/>
                <a:ea typeface="Calibri" panose="020F0502020204030204" pitchFamily="34" charset="0"/>
                <a:cs typeface="Times New Roman"/>
              </a:rPr>
            </a:br>
            <a:r>
              <a:rPr lang="en-US" sz="4400" b="1" dirty="0">
                <a:solidFill>
                  <a:srgbClr val="0070C0"/>
                </a:solidFill>
                <a:latin typeface="Calibri"/>
                <a:ea typeface="Calibri" panose="020F0502020204030204" pitchFamily="34" charset="0"/>
                <a:cs typeface="Times New Roman"/>
              </a:rPr>
              <a:t>the cancer burden</a:t>
            </a:r>
            <a:endParaRPr lang="en-GB" sz="4400" b="1" dirty="0">
              <a:solidFill>
                <a:srgbClr val="0070C0"/>
              </a:solidFill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pPr lvl="0" algn="ctr"/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19CA0B4-347E-4F8C-A300-F6CB88E6B606}"/>
              </a:ext>
            </a:extLst>
          </p:cNvPr>
          <p:cNvSpPr txBox="1"/>
          <p:nvPr/>
        </p:nvSpPr>
        <p:spPr>
          <a:xfrm>
            <a:off x="3107661" y="5930093"/>
            <a:ext cx="5583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7030A0"/>
                </a:solidFill>
              </a:rPr>
              <a:t>www.cancernurse.eu/ECND202</a:t>
            </a:r>
            <a:r>
              <a:rPr lang="en-US" sz="2400" b="1" dirty="0">
                <a:solidFill>
                  <a:srgbClr val="7030A0"/>
                </a:solidFill>
              </a:rPr>
              <a:t>4</a:t>
            </a:r>
            <a:endParaRPr lang="en-GB" sz="2400" b="1" dirty="0">
              <a:solidFill>
                <a:srgbClr val="7030A0"/>
              </a:solidFill>
            </a:endParaRPr>
          </a:p>
        </p:txBody>
      </p:sp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4E1F34E-E5B2-4C99-B938-FEEC87439B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9" y="5219694"/>
            <a:ext cx="1289464" cy="1280791"/>
          </a:xfrm>
          <a:prstGeom prst="rect">
            <a:avLst/>
          </a:prstGeom>
        </p:spPr>
      </p:pic>
      <p:pic>
        <p:nvPicPr>
          <p:cNvPr id="3" name="Picture 2" descr="A logo with text and purple lines&#10;&#10;Description automatically generated with medium confidence">
            <a:extLst>
              <a:ext uri="{FF2B5EF4-FFF2-40B4-BE49-F238E27FC236}">
                <a16:creationId xmlns:a16="http://schemas.microsoft.com/office/drawing/2014/main" id="{612C98FC-F802-3266-E22A-22D334D958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519" y="554914"/>
            <a:ext cx="8668960" cy="219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95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8AC597F-88B1-4D3E-ABDA-ED25D6EF2FB7}"/>
              </a:ext>
            </a:extLst>
          </p:cNvPr>
          <p:cNvSpPr/>
          <p:nvPr/>
        </p:nvSpPr>
        <p:spPr>
          <a:xfrm>
            <a:off x="160605" y="167473"/>
            <a:ext cx="3690314" cy="623940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F73CFC-A283-4AAA-A434-7E2FE43FF7BB}"/>
              </a:ext>
            </a:extLst>
          </p:cNvPr>
          <p:cNvSpPr txBox="1"/>
          <p:nvPr/>
        </p:nvSpPr>
        <p:spPr>
          <a:xfrm>
            <a:off x="403342" y="2017587"/>
            <a:ext cx="3204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Place your</a:t>
            </a:r>
          </a:p>
          <a:p>
            <a:r>
              <a:rPr lang="en-GB" sz="4800" dirty="0"/>
              <a:t> photo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842DD9-2CFB-4524-802B-0E70D9F1567B}"/>
              </a:ext>
            </a:extLst>
          </p:cNvPr>
          <p:cNvSpPr txBox="1"/>
          <p:nvPr/>
        </p:nvSpPr>
        <p:spPr>
          <a:xfrm>
            <a:off x="3686794" y="1761072"/>
            <a:ext cx="8344601" cy="15091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400" b="1" dirty="0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Advancing cancer care –</a:t>
            </a:r>
            <a:br>
              <a:rPr lang="en-US" sz="4400" b="1" dirty="0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</a:br>
            <a:r>
              <a:rPr lang="en-US" sz="4400" b="1" dirty="0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 40 years and beyond</a:t>
            </a:r>
            <a:endParaRPr lang="en-GB" sz="4000" b="1" dirty="0">
              <a:solidFill>
                <a:srgbClr val="0070C0"/>
              </a:solidFill>
              <a:effectLst/>
              <a:latin typeface="Calibri"/>
              <a:ea typeface="Calibri" panose="020F0502020204030204" pitchFamily="34" charset="0"/>
              <a:cs typeface="Times New Roman"/>
            </a:endParaRP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A9D4E8B-D574-42E7-8624-65E1D5D031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664" y="321550"/>
            <a:ext cx="1289464" cy="1280791"/>
          </a:xfrm>
          <a:prstGeom prst="rect">
            <a:avLst/>
          </a:prstGeom>
        </p:spPr>
      </p:pic>
      <p:pic>
        <p:nvPicPr>
          <p:cNvPr id="3" name="Picture 2" descr="A colorful wave with text&#10;&#10;Description automatically generated with medium confidence">
            <a:extLst>
              <a:ext uri="{FF2B5EF4-FFF2-40B4-BE49-F238E27FC236}">
                <a16:creationId xmlns:a16="http://schemas.microsoft.com/office/drawing/2014/main" id="{A2887DD3-24A7-1B52-3167-A74B41F43B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7398" y="3195940"/>
            <a:ext cx="8344602" cy="3662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993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8AC597F-88B1-4D3E-ABDA-ED25D6EF2FB7}"/>
              </a:ext>
            </a:extLst>
          </p:cNvPr>
          <p:cNvSpPr/>
          <p:nvPr/>
        </p:nvSpPr>
        <p:spPr>
          <a:xfrm>
            <a:off x="160605" y="167473"/>
            <a:ext cx="3690314" cy="623940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F73CFC-A283-4AAA-A434-7E2FE43FF7BB}"/>
              </a:ext>
            </a:extLst>
          </p:cNvPr>
          <p:cNvSpPr txBox="1"/>
          <p:nvPr/>
        </p:nvSpPr>
        <p:spPr>
          <a:xfrm>
            <a:off x="403342" y="2017587"/>
            <a:ext cx="3204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Place your</a:t>
            </a:r>
          </a:p>
          <a:p>
            <a:r>
              <a:rPr lang="en-GB" sz="4800" dirty="0"/>
              <a:t> photo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842DD9-2CFB-4524-802B-0E70D9F1567B}"/>
              </a:ext>
            </a:extLst>
          </p:cNvPr>
          <p:cNvSpPr txBox="1"/>
          <p:nvPr/>
        </p:nvSpPr>
        <p:spPr>
          <a:xfrm>
            <a:off x="3911947" y="1688884"/>
            <a:ext cx="8250816" cy="144655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Cancer nurses help shape cancer services for a changing world</a:t>
            </a:r>
            <a:endParaRPr lang="en-GB" sz="4400" b="1" dirty="0">
              <a:solidFill>
                <a:srgbClr val="0070C0"/>
              </a:solidFill>
              <a:effectLst/>
              <a:latin typeface="Calibri"/>
              <a:ea typeface="Calibri" panose="020F0502020204030204" pitchFamily="34" charset="0"/>
              <a:cs typeface="Times New Roman"/>
            </a:endParaRP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A9D4E8B-D574-42E7-8624-65E1D5D031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664" y="321550"/>
            <a:ext cx="1289464" cy="1280791"/>
          </a:xfrm>
          <a:prstGeom prst="rect">
            <a:avLst/>
          </a:prstGeom>
        </p:spPr>
      </p:pic>
      <p:pic>
        <p:nvPicPr>
          <p:cNvPr id="3" name="Picture 2" descr="A colorful wave with text&#10;&#10;Description automatically generated with medium confidence">
            <a:extLst>
              <a:ext uri="{FF2B5EF4-FFF2-40B4-BE49-F238E27FC236}">
                <a16:creationId xmlns:a16="http://schemas.microsoft.com/office/drawing/2014/main" id="{074F3B7E-AC4C-410C-1343-E128BEF51C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918" y="3038168"/>
            <a:ext cx="8341081" cy="3819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473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8AC597F-88B1-4D3E-ABDA-ED25D6EF2FB7}"/>
              </a:ext>
            </a:extLst>
          </p:cNvPr>
          <p:cNvSpPr/>
          <p:nvPr/>
        </p:nvSpPr>
        <p:spPr>
          <a:xfrm>
            <a:off x="160605" y="167473"/>
            <a:ext cx="3690314" cy="623940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F73CFC-A283-4AAA-A434-7E2FE43FF7BB}"/>
              </a:ext>
            </a:extLst>
          </p:cNvPr>
          <p:cNvSpPr txBox="1"/>
          <p:nvPr/>
        </p:nvSpPr>
        <p:spPr>
          <a:xfrm>
            <a:off x="403342" y="2017587"/>
            <a:ext cx="3204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Place your</a:t>
            </a:r>
          </a:p>
          <a:p>
            <a:r>
              <a:rPr lang="en-GB" sz="4800" dirty="0"/>
              <a:t> photo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842DD9-2CFB-4524-802B-0E70D9F1567B}"/>
              </a:ext>
            </a:extLst>
          </p:cNvPr>
          <p:cNvSpPr txBox="1"/>
          <p:nvPr/>
        </p:nvSpPr>
        <p:spPr>
          <a:xfrm>
            <a:off x="3850917" y="1963736"/>
            <a:ext cx="8180478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 algn="ctr"/>
            <a:r>
              <a:rPr lang="en-GB" sz="4000" b="1" dirty="0">
                <a:solidFill>
                  <a:schemeClr val="accent1"/>
                </a:solidFill>
              </a:rPr>
              <a:t>Resilience, relevance and expertise – keys to success in a changing era</a:t>
            </a: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A9D4E8B-D574-42E7-8624-65E1D5D031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664" y="321550"/>
            <a:ext cx="1289464" cy="1280791"/>
          </a:xfrm>
          <a:prstGeom prst="rect">
            <a:avLst/>
          </a:prstGeom>
        </p:spPr>
      </p:pic>
      <p:pic>
        <p:nvPicPr>
          <p:cNvPr id="3" name="Picture 2" descr="A colorful wave with text&#10;&#10;Description automatically generated with medium confidence">
            <a:extLst>
              <a:ext uri="{FF2B5EF4-FFF2-40B4-BE49-F238E27FC236}">
                <a16:creationId xmlns:a16="http://schemas.microsoft.com/office/drawing/2014/main" id="{66D220F5-54AF-118B-5D38-4E753BE6AB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1520" y="3287175"/>
            <a:ext cx="8180479" cy="3570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664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2A32377A-AF54-4505-8791-E3C50E3CCA20}"/>
              </a:ext>
            </a:extLst>
          </p:cNvPr>
          <p:cNvSpPr txBox="1"/>
          <p:nvPr/>
        </p:nvSpPr>
        <p:spPr>
          <a:xfrm>
            <a:off x="327943" y="3168113"/>
            <a:ext cx="11536113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 algn="ctr"/>
            <a:r>
              <a:rPr lang="en-GB" sz="3600" b="1" dirty="0">
                <a:solidFill>
                  <a:schemeClr val="accent1"/>
                </a:solidFill>
              </a:rPr>
              <a:t>Well-supported cancer nurses provide </a:t>
            </a:r>
            <a:br>
              <a:rPr lang="en-GB" sz="3600" b="1" dirty="0">
                <a:solidFill>
                  <a:schemeClr val="accent1"/>
                </a:solidFill>
              </a:rPr>
            </a:br>
            <a:r>
              <a:rPr lang="en-GB" sz="3600" b="1" dirty="0">
                <a:solidFill>
                  <a:schemeClr val="accent1"/>
                </a:solidFill>
              </a:rPr>
              <a:t>better patient care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19CA0B4-347E-4F8C-A300-F6CB88E6B606}"/>
              </a:ext>
            </a:extLst>
          </p:cNvPr>
          <p:cNvSpPr txBox="1"/>
          <p:nvPr/>
        </p:nvSpPr>
        <p:spPr>
          <a:xfrm>
            <a:off x="3107661" y="5870133"/>
            <a:ext cx="5583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7030A0"/>
                </a:solidFill>
              </a:rPr>
              <a:t>www.cancernurse.eu/ECND202</a:t>
            </a:r>
            <a:r>
              <a:rPr lang="en-US" sz="2400" b="1" dirty="0">
                <a:solidFill>
                  <a:srgbClr val="7030A0"/>
                </a:solidFill>
              </a:rPr>
              <a:t>4</a:t>
            </a:r>
            <a:endParaRPr lang="en-GB" sz="2400" b="1" dirty="0">
              <a:solidFill>
                <a:srgbClr val="7030A0"/>
              </a:solidFill>
            </a:endParaRPr>
          </a:p>
        </p:txBody>
      </p:sp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4E1F34E-E5B2-4C99-B938-FEEC87439B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9" y="5219694"/>
            <a:ext cx="1289464" cy="1280791"/>
          </a:xfrm>
          <a:prstGeom prst="rect">
            <a:avLst/>
          </a:prstGeom>
        </p:spPr>
      </p:pic>
      <p:pic>
        <p:nvPicPr>
          <p:cNvPr id="3" name="Picture 2" descr="A logo with text and purple lines&#10;&#10;Description automatically generated with medium confidence">
            <a:extLst>
              <a:ext uri="{FF2B5EF4-FFF2-40B4-BE49-F238E27FC236}">
                <a16:creationId xmlns:a16="http://schemas.microsoft.com/office/drawing/2014/main" id="{3949B409-3EB6-FA53-7AD6-0A5E132884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519" y="528152"/>
            <a:ext cx="8668960" cy="219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203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2A32377A-AF54-4505-8791-E3C50E3CCA20}"/>
              </a:ext>
            </a:extLst>
          </p:cNvPr>
          <p:cNvSpPr txBox="1"/>
          <p:nvPr/>
        </p:nvSpPr>
        <p:spPr>
          <a:xfrm>
            <a:off x="327943" y="3168113"/>
            <a:ext cx="11536113" cy="232961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800" b="1" dirty="0">
                <a:solidFill>
                  <a:srgbClr val="0070C0"/>
                </a:solidFill>
                <a:latin typeface="Calibri"/>
                <a:cs typeface="Times New Roman"/>
              </a:rPr>
              <a:t>It’s time to recognize specialist cancer nurses across Europe</a:t>
            </a:r>
            <a:endParaRPr lang="en-US" sz="4800" dirty="0">
              <a:cs typeface="Calibri"/>
            </a:endParaRPr>
          </a:p>
          <a:p>
            <a:pPr lvl="0" algn="ctr"/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19CA0B4-347E-4F8C-A300-F6CB88E6B606}"/>
              </a:ext>
            </a:extLst>
          </p:cNvPr>
          <p:cNvSpPr txBox="1"/>
          <p:nvPr/>
        </p:nvSpPr>
        <p:spPr>
          <a:xfrm>
            <a:off x="3107661" y="5885123"/>
            <a:ext cx="5583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7030A0"/>
                </a:solidFill>
              </a:rPr>
              <a:t>www.cancernurse.eu/ECND202</a:t>
            </a:r>
            <a:r>
              <a:rPr lang="en-US" sz="2400" b="1" dirty="0">
                <a:solidFill>
                  <a:srgbClr val="7030A0"/>
                </a:solidFill>
              </a:rPr>
              <a:t>4</a:t>
            </a:r>
            <a:endParaRPr lang="en-GB" sz="2400" b="1" dirty="0">
              <a:solidFill>
                <a:srgbClr val="7030A0"/>
              </a:solidFill>
            </a:endParaRPr>
          </a:p>
        </p:txBody>
      </p:sp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4E1F34E-E5B2-4C99-B938-FEEC87439B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9" y="5219694"/>
            <a:ext cx="1289464" cy="1280791"/>
          </a:xfrm>
          <a:prstGeom prst="rect">
            <a:avLst/>
          </a:prstGeom>
        </p:spPr>
      </p:pic>
      <p:pic>
        <p:nvPicPr>
          <p:cNvPr id="3" name="Picture 2" descr="A logo with text and purple lines&#10;&#10;Description automatically generated with medium confidence">
            <a:extLst>
              <a:ext uri="{FF2B5EF4-FFF2-40B4-BE49-F238E27FC236}">
                <a16:creationId xmlns:a16="http://schemas.microsoft.com/office/drawing/2014/main" id="{71FB3444-500A-7B44-59F3-519CB0C547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519" y="589659"/>
            <a:ext cx="8668960" cy="219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510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2A32377A-AF54-4505-8791-E3C50E3CCA20}"/>
              </a:ext>
            </a:extLst>
          </p:cNvPr>
          <p:cNvSpPr txBox="1"/>
          <p:nvPr/>
        </p:nvSpPr>
        <p:spPr>
          <a:xfrm>
            <a:off x="327943" y="3168113"/>
            <a:ext cx="11536113" cy="232961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800" b="1" dirty="0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Advancing cancer care – </a:t>
            </a:r>
            <a:br>
              <a:rPr lang="en-US" sz="4800" b="1" dirty="0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</a:br>
            <a:r>
              <a:rPr lang="en-US" sz="4800" b="1" dirty="0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40 years and beyond</a:t>
            </a:r>
            <a:endParaRPr lang="en-US" sz="4800" b="1" dirty="0">
              <a:solidFill>
                <a:srgbClr val="0070C0"/>
              </a:solidFill>
              <a:effectLst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19CA0B4-347E-4F8C-A300-F6CB88E6B606}"/>
              </a:ext>
            </a:extLst>
          </p:cNvPr>
          <p:cNvSpPr txBox="1"/>
          <p:nvPr/>
        </p:nvSpPr>
        <p:spPr>
          <a:xfrm>
            <a:off x="3107661" y="5870133"/>
            <a:ext cx="5583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7030A0"/>
                </a:solidFill>
              </a:rPr>
              <a:t>www.cancernurse.eu/ECND202</a:t>
            </a:r>
            <a:r>
              <a:rPr lang="en-US" sz="2400" b="1" dirty="0">
                <a:solidFill>
                  <a:srgbClr val="7030A0"/>
                </a:solidFill>
              </a:rPr>
              <a:t>4</a:t>
            </a:r>
            <a:endParaRPr lang="en-GB" sz="2400" b="1" dirty="0">
              <a:solidFill>
                <a:srgbClr val="7030A0"/>
              </a:solidFill>
            </a:endParaRPr>
          </a:p>
        </p:txBody>
      </p:sp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4E1F34E-E5B2-4C99-B938-FEEC87439B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9" y="5219694"/>
            <a:ext cx="1289464" cy="1280791"/>
          </a:xfrm>
          <a:prstGeom prst="rect">
            <a:avLst/>
          </a:prstGeom>
        </p:spPr>
      </p:pic>
      <p:pic>
        <p:nvPicPr>
          <p:cNvPr id="3" name="Picture 2" descr="A logo with text and purple lines&#10;&#10;Description automatically generated with medium confidence">
            <a:extLst>
              <a:ext uri="{FF2B5EF4-FFF2-40B4-BE49-F238E27FC236}">
                <a16:creationId xmlns:a16="http://schemas.microsoft.com/office/drawing/2014/main" id="{FD17DDF5-408E-E4CF-9408-3F97C4A422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519" y="604649"/>
            <a:ext cx="8668960" cy="219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781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2A32377A-AF54-4505-8791-E3C50E3CCA20}"/>
              </a:ext>
            </a:extLst>
          </p:cNvPr>
          <p:cNvSpPr txBox="1"/>
          <p:nvPr/>
        </p:nvSpPr>
        <p:spPr>
          <a:xfrm>
            <a:off x="166317" y="3075780"/>
            <a:ext cx="11971605" cy="200054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400" b="1" dirty="0">
                <a:solidFill>
                  <a:srgbClr val="0070C0"/>
                </a:solidFill>
                <a:latin typeface="Calibri"/>
                <a:ea typeface="Calibri" panose="020F0502020204030204" pitchFamily="34" charset="0"/>
                <a:cs typeface="Times New Roman"/>
              </a:rPr>
              <a:t>Cancer nurses help shape cancer services </a:t>
            </a:r>
            <a:br>
              <a:rPr lang="en-US" sz="4400" b="1" dirty="0">
                <a:solidFill>
                  <a:srgbClr val="0070C0"/>
                </a:solidFill>
                <a:latin typeface="Calibri"/>
                <a:ea typeface="Calibri" panose="020F0502020204030204" pitchFamily="34" charset="0"/>
                <a:cs typeface="Times New Roman"/>
              </a:rPr>
            </a:br>
            <a:r>
              <a:rPr lang="en-US" sz="4400" b="1" dirty="0">
                <a:solidFill>
                  <a:srgbClr val="0070C0"/>
                </a:solidFill>
                <a:latin typeface="Calibri"/>
                <a:ea typeface="Calibri" panose="020F0502020204030204" pitchFamily="34" charset="0"/>
                <a:cs typeface="Times New Roman"/>
              </a:rPr>
              <a:t>for a changing world</a:t>
            </a:r>
            <a:endParaRPr lang="en-US" sz="4800" dirty="0"/>
          </a:p>
          <a:p>
            <a:pPr lvl="0" algn="ctr"/>
            <a:endParaRPr lang="en-GB" sz="3600" b="1" dirty="0">
              <a:solidFill>
                <a:srgbClr val="C00000"/>
              </a:solidFill>
            </a:endParaRP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F2012F2-8B40-4CF4-B7A0-761161F9A8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9" y="5247974"/>
            <a:ext cx="1289464" cy="128079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91ECA68-0A50-47D1-BE4E-2FBBB726AC6A}"/>
              </a:ext>
            </a:extLst>
          </p:cNvPr>
          <p:cNvSpPr txBox="1"/>
          <p:nvPr/>
        </p:nvSpPr>
        <p:spPr>
          <a:xfrm>
            <a:off x="3107661" y="6011193"/>
            <a:ext cx="5583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7030A0"/>
                </a:solidFill>
              </a:rPr>
              <a:t>www.cancernurse.eu/ECND202</a:t>
            </a:r>
            <a:r>
              <a:rPr lang="en-US" sz="2400" b="1" dirty="0">
                <a:solidFill>
                  <a:srgbClr val="7030A0"/>
                </a:solidFill>
              </a:rPr>
              <a:t>4</a:t>
            </a:r>
            <a:endParaRPr lang="en-GB" sz="2400" b="1" dirty="0">
              <a:solidFill>
                <a:srgbClr val="7030A0"/>
              </a:solidFill>
            </a:endParaRPr>
          </a:p>
        </p:txBody>
      </p:sp>
      <p:pic>
        <p:nvPicPr>
          <p:cNvPr id="3" name="Picture 2" descr="A logo with text and purple lines&#10;&#10;Description automatically generated with medium confidence">
            <a:extLst>
              <a:ext uri="{FF2B5EF4-FFF2-40B4-BE49-F238E27FC236}">
                <a16:creationId xmlns:a16="http://schemas.microsoft.com/office/drawing/2014/main" id="{CCCB5659-BB25-1C8D-29AA-E126E7A03A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639" y="750078"/>
            <a:ext cx="8668960" cy="219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013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2A32377A-AF54-4505-8791-E3C50E3CCA20}"/>
              </a:ext>
            </a:extLst>
          </p:cNvPr>
          <p:cNvSpPr txBox="1"/>
          <p:nvPr/>
        </p:nvSpPr>
        <p:spPr>
          <a:xfrm>
            <a:off x="166317" y="3075780"/>
            <a:ext cx="11971605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 algn="ctr"/>
            <a:r>
              <a:rPr lang="en-GB" sz="3600" b="1" dirty="0">
                <a:solidFill>
                  <a:schemeClr val="accent1"/>
                </a:solidFill>
              </a:rPr>
              <a:t>Resilience, relevance and expertise – </a:t>
            </a:r>
            <a:br>
              <a:rPr lang="en-GB" sz="3600" b="1" dirty="0">
                <a:solidFill>
                  <a:schemeClr val="accent1"/>
                </a:solidFill>
              </a:rPr>
            </a:br>
            <a:r>
              <a:rPr lang="en-GB" sz="3600" b="1" dirty="0">
                <a:solidFill>
                  <a:schemeClr val="accent1"/>
                </a:solidFill>
              </a:rPr>
              <a:t>keys to success in a changing era</a:t>
            </a: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F2012F2-8B40-4CF4-B7A0-761161F9A8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9" y="5247974"/>
            <a:ext cx="1289464" cy="128079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91ECA68-0A50-47D1-BE4E-2FBBB726AC6A}"/>
              </a:ext>
            </a:extLst>
          </p:cNvPr>
          <p:cNvSpPr txBox="1"/>
          <p:nvPr/>
        </p:nvSpPr>
        <p:spPr>
          <a:xfrm>
            <a:off x="3107661" y="5981215"/>
            <a:ext cx="5583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7030A0"/>
                </a:solidFill>
              </a:rPr>
              <a:t>www.cancernurse.eu/ECND202</a:t>
            </a:r>
            <a:r>
              <a:rPr lang="en-US" sz="2400" b="1" dirty="0">
                <a:solidFill>
                  <a:srgbClr val="7030A0"/>
                </a:solidFill>
              </a:rPr>
              <a:t>4</a:t>
            </a:r>
            <a:endParaRPr lang="en-GB" sz="2400" b="1" dirty="0">
              <a:solidFill>
                <a:srgbClr val="7030A0"/>
              </a:solidFill>
            </a:endParaRPr>
          </a:p>
        </p:txBody>
      </p:sp>
      <p:pic>
        <p:nvPicPr>
          <p:cNvPr id="3" name="Picture 2" descr="A logo with text and purple lines&#10;&#10;Description automatically generated with medium confidence">
            <a:extLst>
              <a:ext uri="{FF2B5EF4-FFF2-40B4-BE49-F238E27FC236}">
                <a16:creationId xmlns:a16="http://schemas.microsoft.com/office/drawing/2014/main" id="{2861E706-6E97-1674-E2AF-4D6838CE97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520" y="415120"/>
            <a:ext cx="8668960" cy="219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064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8AC597F-88B1-4D3E-ABDA-ED25D6EF2FB7}"/>
              </a:ext>
            </a:extLst>
          </p:cNvPr>
          <p:cNvSpPr/>
          <p:nvPr/>
        </p:nvSpPr>
        <p:spPr>
          <a:xfrm>
            <a:off x="160605" y="167473"/>
            <a:ext cx="3782130" cy="623940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F73CFC-A283-4AAA-A434-7E2FE43FF7BB}"/>
              </a:ext>
            </a:extLst>
          </p:cNvPr>
          <p:cNvSpPr txBox="1"/>
          <p:nvPr/>
        </p:nvSpPr>
        <p:spPr>
          <a:xfrm>
            <a:off x="403342" y="2017587"/>
            <a:ext cx="3204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Place your</a:t>
            </a:r>
          </a:p>
          <a:p>
            <a:r>
              <a:rPr lang="en-GB" sz="4800" dirty="0"/>
              <a:t> photo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842DD9-2CFB-4524-802B-0E70D9F1567B}"/>
              </a:ext>
            </a:extLst>
          </p:cNvPr>
          <p:cNvSpPr txBox="1"/>
          <p:nvPr/>
        </p:nvSpPr>
        <p:spPr>
          <a:xfrm>
            <a:off x="4624065" y="1737398"/>
            <a:ext cx="6886602" cy="138037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000" b="1" dirty="0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Well-educated cancer nurses bring down the cancer burden</a:t>
            </a:r>
            <a:endParaRPr lang="en-GB" sz="4000" b="1" dirty="0">
              <a:solidFill>
                <a:srgbClr val="0070C0"/>
              </a:solidFill>
              <a:effectLst/>
              <a:latin typeface="Calibri"/>
              <a:ea typeface="Calibri" panose="020F0502020204030204" pitchFamily="34" charset="0"/>
              <a:cs typeface="Times New Roman"/>
            </a:endParaRP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A9D4E8B-D574-42E7-8624-65E1D5D031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664" y="321550"/>
            <a:ext cx="1289464" cy="1280791"/>
          </a:xfrm>
          <a:prstGeom prst="rect">
            <a:avLst/>
          </a:prstGeom>
        </p:spPr>
      </p:pic>
      <p:pic>
        <p:nvPicPr>
          <p:cNvPr id="12" name="Picture 11" descr="A colorful wave with text&#10;&#10;Description automatically generated with medium confidence">
            <a:extLst>
              <a:ext uri="{FF2B5EF4-FFF2-40B4-BE49-F238E27FC236}">
                <a16:creationId xmlns:a16="http://schemas.microsoft.com/office/drawing/2014/main" id="{C818FD19-93D1-5501-38CF-3F6F67635D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734" y="3117776"/>
            <a:ext cx="8249265" cy="3740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245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8AC597F-88B1-4D3E-ABDA-ED25D6EF2FB7}"/>
              </a:ext>
            </a:extLst>
          </p:cNvPr>
          <p:cNvSpPr/>
          <p:nvPr/>
        </p:nvSpPr>
        <p:spPr>
          <a:xfrm>
            <a:off x="160605" y="167473"/>
            <a:ext cx="3690314" cy="623940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F73CFC-A283-4AAA-A434-7E2FE43FF7BB}"/>
              </a:ext>
            </a:extLst>
          </p:cNvPr>
          <p:cNvSpPr txBox="1"/>
          <p:nvPr/>
        </p:nvSpPr>
        <p:spPr>
          <a:xfrm>
            <a:off x="403342" y="2017587"/>
            <a:ext cx="3204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Place your</a:t>
            </a:r>
          </a:p>
          <a:p>
            <a:r>
              <a:rPr lang="en-GB" sz="4800" dirty="0"/>
              <a:t> photo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842DD9-2CFB-4524-802B-0E70D9F1567B}"/>
              </a:ext>
            </a:extLst>
          </p:cNvPr>
          <p:cNvSpPr txBox="1"/>
          <p:nvPr/>
        </p:nvSpPr>
        <p:spPr>
          <a:xfrm>
            <a:off x="3847399" y="1602341"/>
            <a:ext cx="8344601" cy="195284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000" b="1" dirty="0">
                <a:solidFill>
                  <a:srgbClr val="0070C0"/>
                </a:solidFill>
                <a:latin typeface="Calibri"/>
                <a:ea typeface="Calibri" panose="020F0502020204030204" pitchFamily="34" charset="0"/>
                <a:cs typeface="Calibri"/>
              </a:rPr>
              <a:t>Well-supported cancer nurses </a:t>
            </a:r>
            <a:br>
              <a:rPr lang="en-US" sz="4000" b="1" dirty="0">
                <a:solidFill>
                  <a:srgbClr val="0070C0"/>
                </a:solidFill>
                <a:latin typeface="Calibri"/>
                <a:ea typeface="Calibri" panose="020F0502020204030204" pitchFamily="34" charset="0"/>
                <a:cs typeface="Calibri"/>
              </a:rPr>
            </a:br>
            <a:r>
              <a:rPr lang="en-US" sz="4000" b="1" dirty="0">
                <a:solidFill>
                  <a:srgbClr val="0070C0"/>
                </a:solidFill>
                <a:latin typeface="Calibri"/>
                <a:ea typeface="Calibri" panose="020F0502020204030204" pitchFamily="34" charset="0"/>
                <a:cs typeface="Calibri"/>
              </a:rPr>
              <a:t>provide better patient care</a:t>
            </a:r>
            <a:endParaRPr lang="en-US" sz="4000" dirty="0">
              <a:solidFill>
                <a:srgbClr val="0070C0"/>
              </a:solidFill>
              <a:latin typeface="Calibri"/>
              <a:ea typeface="Calibri" panose="020F0502020204030204" pitchFamily="34" charset="0"/>
              <a:cs typeface="Calibri"/>
            </a:endParaRP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endParaRPr lang="en-US" sz="40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A9D4E8B-D574-42E7-8624-65E1D5D031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664" y="321550"/>
            <a:ext cx="1289464" cy="1280791"/>
          </a:xfrm>
          <a:prstGeom prst="rect">
            <a:avLst/>
          </a:prstGeom>
        </p:spPr>
      </p:pic>
      <p:pic>
        <p:nvPicPr>
          <p:cNvPr id="3" name="Picture 2" descr="A colorful wave with text&#10;&#10;Description automatically generated with medium confidence">
            <a:extLst>
              <a:ext uri="{FF2B5EF4-FFF2-40B4-BE49-F238E27FC236}">
                <a16:creationId xmlns:a16="http://schemas.microsoft.com/office/drawing/2014/main" id="{5423D571-D07C-0B0D-2726-65B7EC6134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7398" y="2883132"/>
            <a:ext cx="8344602" cy="3974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677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8AC597F-88B1-4D3E-ABDA-ED25D6EF2FB7}"/>
              </a:ext>
            </a:extLst>
          </p:cNvPr>
          <p:cNvSpPr/>
          <p:nvPr/>
        </p:nvSpPr>
        <p:spPr>
          <a:xfrm>
            <a:off x="160605" y="167473"/>
            <a:ext cx="3690314" cy="623940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F73CFC-A283-4AAA-A434-7E2FE43FF7BB}"/>
              </a:ext>
            </a:extLst>
          </p:cNvPr>
          <p:cNvSpPr txBox="1"/>
          <p:nvPr/>
        </p:nvSpPr>
        <p:spPr>
          <a:xfrm>
            <a:off x="403342" y="2017587"/>
            <a:ext cx="3204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Place your</a:t>
            </a:r>
          </a:p>
          <a:p>
            <a:r>
              <a:rPr lang="en-GB" sz="4800" dirty="0"/>
              <a:t> photo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842DD9-2CFB-4524-802B-0E70D9F1567B}"/>
              </a:ext>
            </a:extLst>
          </p:cNvPr>
          <p:cNvSpPr txBox="1"/>
          <p:nvPr/>
        </p:nvSpPr>
        <p:spPr>
          <a:xfrm>
            <a:off x="4011522" y="1602341"/>
            <a:ext cx="8180478" cy="15091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400" b="1" dirty="0">
                <a:solidFill>
                  <a:srgbClr val="0070C0"/>
                </a:solidFill>
                <a:latin typeface="Calibri"/>
                <a:ea typeface="Calibri" panose="020F0502020204030204" pitchFamily="34" charset="0"/>
                <a:cs typeface="Times New Roman"/>
              </a:rPr>
              <a:t>It’s time to recognize specialist cancer nurses across Europe</a:t>
            </a:r>
            <a:endParaRPr lang="en-GB" sz="4000" b="1" dirty="0">
              <a:solidFill>
                <a:srgbClr val="0070C0"/>
              </a:solidFill>
              <a:effectLst/>
              <a:latin typeface="Calibri"/>
              <a:ea typeface="Calibri" panose="020F0502020204030204" pitchFamily="34" charset="0"/>
              <a:cs typeface="Times New Roman"/>
            </a:endParaRP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A9D4E8B-D574-42E7-8624-65E1D5D031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664" y="321550"/>
            <a:ext cx="1289464" cy="1280791"/>
          </a:xfrm>
          <a:prstGeom prst="rect">
            <a:avLst/>
          </a:prstGeom>
        </p:spPr>
      </p:pic>
      <p:pic>
        <p:nvPicPr>
          <p:cNvPr id="3" name="Picture 2" descr="A colorful wave with text&#10;&#10;Description automatically generated with medium confidence">
            <a:extLst>
              <a:ext uri="{FF2B5EF4-FFF2-40B4-BE49-F238E27FC236}">
                <a16:creationId xmlns:a16="http://schemas.microsoft.com/office/drawing/2014/main" id="{B7B02629-654F-908F-FFFF-64EAF138F4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918" y="3111537"/>
            <a:ext cx="8341082" cy="3746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820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F60EBF0760EA40B9451454AB0DCF63" ma:contentTypeVersion="14" ma:contentTypeDescription="Create a new document." ma:contentTypeScope="" ma:versionID="84a70ced269244086b3fc70614a87af3">
  <xsd:schema xmlns:xsd="http://www.w3.org/2001/XMLSchema" xmlns:xs="http://www.w3.org/2001/XMLSchema" xmlns:p="http://schemas.microsoft.com/office/2006/metadata/properties" xmlns:ns2="5dd3c467-4897-4a78-9705-d7ba58450aa4" xmlns:ns3="56e76214-ec61-4152-8eb2-0d32a2dd209a" targetNamespace="http://schemas.microsoft.com/office/2006/metadata/properties" ma:root="true" ma:fieldsID="047dbf19263aeb63405d4865aa1e2838" ns2:_="" ns3:_="">
    <xsd:import namespace="5dd3c467-4897-4a78-9705-d7ba58450aa4"/>
    <xsd:import namespace="56e76214-ec61-4152-8eb2-0d32a2dd20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d3c467-4897-4a78-9705-d7ba58450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7c40972-8a4f-4160-9e22-f885e5a740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e76214-ec61-4152-8eb2-0d32a2dd209a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14accc28-f302-440f-892e-a094944281ed}" ma:internalName="TaxCatchAll" ma:showField="CatchAllData" ma:web="56e76214-ec61-4152-8eb2-0d32a2dd209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dd3c467-4897-4a78-9705-d7ba58450aa4">
      <Terms xmlns="http://schemas.microsoft.com/office/infopath/2007/PartnerControls"/>
    </lcf76f155ced4ddcb4097134ff3c332f>
    <TaxCatchAll xmlns="56e76214-ec61-4152-8eb2-0d32a2dd209a" xsi:nil="true"/>
  </documentManagement>
</p:properties>
</file>

<file path=customXml/itemProps1.xml><?xml version="1.0" encoding="utf-8"?>
<ds:datastoreItem xmlns:ds="http://schemas.openxmlformats.org/officeDocument/2006/customXml" ds:itemID="{EBF81EF0-1152-4CA4-896A-DF5C15F0C8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d3c467-4897-4a78-9705-d7ba58450aa4"/>
    <ds:schemaRef ds:uri="56e76214-ec61-4152-8eb2-0d32a2dd20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1DD0095-41F4-47DE-9DB7-77A6B2C1DE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CA1918E-7590-4970-8036-56F45F698551}">
  <ds:schemaRefs>
    <ds:schemaRef ds:uri="http://schemas.microsoft.com/office/2006/metadata/properties"/>
    <ds:schemaRef ds:uri="http://schemas.microsoft.com/office/infopath/2007/PartnerControls"/>
    <ds:schemaRef ds:uri="5dd3c467-4897-4a78-9705-d7ba58450aa4"/>
    <ds:schemaRef ds:uri="56e76214-ec61-4152-8eb2-0d32a2dd209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196</Words>
  <Application>Microsoft Macintosh PowerPoint</Application>
  <PresentationFormat>Widescreen</PresentationFormat>
  <Paragraphs>30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Eleonora Varntoumian</dc:creator>
  <cp:lastModifiedBy>helen oswald</cp:lastModifiedBy>
  <cp:revision>90</cp:revision>
  <dcterms:created xsi:type="dcterms:W3CDTF">2020-04-02T09:24:07Z</dcterms:created>
  <dcterms:modified xsi:type="dcterms:W3CDTF">2024-01-04T15:57:41Z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0x010100AAF60EBF0760EA40B9451454AB0DCF63</vt:lpwstr>
  </property>
  <property fmtid="{D5CDD505-2E9C-101B-9397-08002B2CF9AE}" pid="3" name="MediaServiceImageTags">
    <vt:lpwstr/>
  </property>
</Properties>
</file>