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97" r:id="rId3"/>
    <p:sldId id="261" r:id="rId4"/>
    <p:sldId id="299" r:id="rId5"/>
    <p:sldId id="298" r:id="rId6"/>
    <p:sldId id="262" r:id="rId7"/>
    <p:sldId id="300" r:id="rId8"/>
    <p:sldId id="27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FB9"/>
    <a:srgbClr val="E3DE99"/>
    <a:srgbClr val="E6D796"/>
    <a:srgbClr val="DBA1BF"/>
    <a:srgbClr val="FFC47D"/>
    <a:srgbClr val="FF9922"/>
    <a:srgbClr val="AAD2C7"/>
    <a:srgbClr val="AB8198"/>
    <a:srgbClr val="D0C4AC"/>
    <a:srgbClr val="F0D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3465F-FA99-498F-9067-69D23B4B8712}" v="23" dt="2023-08-21T16:10:01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0" autoAdjust="0"/>
    <p:restoredTop sz="94652" autoAdjust="0"/>
  </p:normalViewPr>
  <p:slideViewPr>
    <p:cSldViewPr snapToGrid="0">
      <p:cViewPr varScale="1">
        <p:scale>
          <a:sx n="72" d="100"/>
          <a:sy n="72" d="100"/>
        </p:scale>
        <p:origin x="59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6F84F2-AFB7-7393-67E8-4B232D1C0F8C}"/>
              </a:ext>
            </a:extLst>
          </p:cNvPr>
          <p:cNvGrpSpPr/>
          <p:nvPr/>
        </p:nvGrpSpPr>
        <p:grpSpPr>
          <a:xfrm>
            <a:off x="0" y="153870"/>
            <a:ext cx="6868968" cy="9881268"/>
            <a:chOff x="0" y="153870"/>
            <a:chExt cx="6868968" cy="988126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2" name="TextBox 7">
              <a:extLst>
                <a:ext uri="{FF2B5EF4-FFF2-40B4-BE49-F238E27FC236}">
                  <a16:creationId xmlns:a16="http://schemas.microsoft.com/office/drawing/2014/main" id="{03C57531-DB01-F18F-C401-366F48D1BC11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DELTA I DE SCREENINGPROGRA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</a:t>
              </a: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SOM ERBJUDS </a:t>
              </a:r>
              <a:b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ÖR </a:t>
              </a: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ATT UPP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TÄCKA</a:t>
              </a:r>
              <a:endParaRPr lang="en-US" sz="105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B000EB72-7646-CFFE-3D70-07B1FAA30131}"/>
                </a:ext>
              </a:extLst>
            </p:cNvPr>
            <p:cNvSpPr txBox="1"/>
            <p:nvPr/>
          </p:nvSpPr>
          <p:spPr>
            <a:xfrm>
              <a:off x="782258" y="4881032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Budskap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till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allmänheten</a:t>
              </a:r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0CD492-D092-4FB9-C10B-178E246A86F6}"/>
                </a:ext>
              </a:extLst>
            </p:cNvPr>
            <p:cNvGrpSpPr/>
            <p:nvPr/>
          </p:nvGrpSpPr>
          <p:grpSpPr>
            <a:xfrm>
              <a:off x="0" y="9128276"/>
              <a:ext cx="6868968" cy="906862"/>
              <a:chOff x="0" y="9128276"/>
              <a:chExt cx="6868968" cy="90686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B2ABDB7-D304-6B51-3501-776CD4260DA3}"/>
                  </a:ext>
                </a:extLst>
              </p:cNvPr>
              <p:cNvSpPr/>
              <p:nvPr/>
            </p:nvSpPr>
            <p:spPr>
              <a:xfrm>
                <a:off x="0" y="9128276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7" name="TextBox 12">
                <a:extLst>
                  <a:ext uri="{FF2B5EF4-FFF2-40B4-BE49-F238E27FC236}">
                    <a16:creationId xmlns:a16="http://schemas.microsoft.com/office/drawing/2014/main" id="{6C2340DF-4D3B-C122-D7EF-88D4C1DFAD8A}"/>
                  </a:ext>
                </a:extLst>
              </p:cNvPr>
              <p:cNvSpPr txBox="1"/>
              <p:nvPr/>
            </p:nvSpPr>
            <p:spPr>
              <a:xfrm>
                <a:off x="10946" y="9188752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  <a:br>
                  <a:rPr lang="sv-SE" sz="1200" dirty="0">
                    <a:solidFill>
                      <a:srgbClr val="118FB9"/>
                    </a:solidFill>
                  </a:rPr>
                </a:br>
                <a: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  <a:t>PrEvCan© är ett initiativ av EONS och genomförs i samverkan med ESMO </a:t>
                </a:r>
                <a:b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  <a:t>som viktigaste partner. Läs mer på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F66C99A-4AE4-C22F-6E57-F5D5ECA1E562}"/>
                  </a:ext>
                </a:extLst>
              </p:cNvPr>
              <p:cNvGrpSpPr/>
              <p:nvPr/>
            </p:nvGrpSpPr>
            <p:grpSpPr>
              <a:xfrm>
                <a:off x="224358" y="931711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1" name="Ovaal 2">
                  <a:extLst>
                    <a:ext uri="{FF2B5EF4-FFF2-40B4-BE49-F238E27FC236}">
                      <a16:creationId xmlns:a16="http://schemas.microsoft.com/office/drawing/2014/main" id="{0EA5BB32-97E8-F71D-7722-F96EBE3918CC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2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FD72F3B5-0C80-46AE-91CF-BF991C541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710859B2-7203-20ED-0FD7-E8620CA4BA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19265" y="9361060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FFF9656-6693-BCF6-07B7-420BDE2AEC55}"/>
              </a:ext>
            </a:extLst>
          </p:cNvPr>
          <p:cNvGrpSpPr/>
          <p:nvPr/>
        </p:nvGrpSpPr>
        <p:grpSpPr>
          <a:xfrm>
            <a:off x="-4101" y="0"/>
            <a:ext cx="6879925" cy="10035138"/>
            <a:chOff x="-4101" y="0"/>
            <a:chExt cx="6879925" cy="100351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74675" y="3204635"/>
              <a:ext cx="5974858" cy="4521288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46" y="3447534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sv-S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Delta i de screeningprogram </a:t>
              </a:r>
              <a:br>
                <a:rPr lang="sv-S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som erbjuds för att upptäcka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: </a:t>
              </a:r>
              <a:endParaRPr lang="en-US" sz="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Tjocktarmscancer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män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och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kvinnor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 </a:t>
              </a:r>
              <a:endPara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Bröstcancer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kvinnor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Livmoderhalscancer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kvinnor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lang="en-GB" sz="16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EEF6A1A-B20F-FFB3-B25A-E5F71CFFB21C}"/>
                </a:ext>
              </a:extLst>
            </p:cNvPr>
            <p:cNvGrpSpPr/>
            <p:nvPr/>
          </p:nvGrpSpPr>
          <p:grpSpPr>
            <a:xfrm>
              <a:off x="0" y="9128276"/>
              <a:ext cx="6868968" cy="906862"/>
              <a:chOff x="0" y="9128276"/>
              <a:chExt cx="6868968" cy="90686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4A18B1-6F40-BE05-333C-DA825B5FC0B4}"/>
                  </a:ext>
                </a:extLst>
              </p:cNvPr>
              <p:cNvSpPr/>
              <p:nvPr/>
            </p:nvSpPr>
            <p:spPr>
              <a:xfrm>
                <a:off x="0" y="9128276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id="{D588A1ED-F001-E050-72A8-4C23F7F85295}"/>
                  </a:ext>
                </a:extLst>
              </p:cNvPr>
              <p:cNvSpPr txBox="1"/>
              <p:nvPr/>
            </p:nvSpPr>
            <p:spPr>
              <a:xfrm>
                <a:off x="10946" y="9188752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  <a:br>
                  <a:rPr lang="sv-SE" sz="1200" dirty="0">
                    <a:solidFill>
                      <a:srgbClr val="118FB9"/>
                    </a:solidFill>
                  </a:rPr>
                </a:br>
                <a: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  <a:t>PrEvCan© är ett initiativ av EONS och genomförs i samverkan med ESMO </a:t>
                </a:r>
                <a:b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  <a:t>som viktigaste partner. Läs mer på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C509B77-A464-8678-4C34-7955638F2B5A}"/>
                  </a:ext>
                </a:extLst>
              </p:cNvPr>
              <p:cNvGrpSpPr/>
              <p:nvPr/>
            </p:nvGrpSpPr>
            <p:grpSpPr>
              <a:xfrm>
                <a:off x="224358" y="931711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3" name="Ovaal 2">
                  <a:extLst>
                    <a:ext uri="{FF2B5EF4-FFF2-40B4-BE49-F238E27FC236}">
                      <a16:creationId xmlns:a16="http://schemas.microsoft.com/office/drawing/2014/main" id="{78FEC898-5897-D631-8252-D926C5B91B13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4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4AD46AED-4210-B5AB-7B0B-6E49B2C240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9805C457-1B38-2E2F-FD5D-0F5C387D54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19265" y="9361060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BB6EFD-5519-99C3-0C25-BC67E1840701}"/>
                </a:ext>
              </a:extLst>
            </p:cNvPr>
            <p:cNvSpPr/>
            <p:nvPr/>
          </p:nvSpPr>
          <p:spPr>
            <a:xfrm>
              <a:off x="535743" y="869104"/>
              <a:ext cx="158913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Placera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din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organisations logga här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F7EC6B87-F445-0A11-AF3B-095025DBB0AC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DELTA I DE SCREENINGPROGRA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</a:t>
              </a: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SOM ERBJUDS </a:t>
              </a:r>
              <a:b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ÖR </a:t>
              </a: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ATT UPP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TÄCKA</a:t>
              </a:r>
              <a:endParaRPr lang="en-US" sz="105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37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F87EE6D-74DA-C38F-8AB5-DF96CB6CDDB7}"/>
              </a:ext>
            </a:extLst>
          </p:cNvPr>
          <p:cNvGrpSpPr/>
          <p:nvPr/>
        </p:nvGrpSpPr>
        <p:grpSpPr>
          <a:xfrm>
            <a:off x="0" y="1"/>
            <a:ext cx="6875825" cy="10035137"/>
            <a:chOff x="0" y="1"/>
            <a:chExt cx="6875825" cy="10035137"/>
          </a:xfrm>
        </p:grpSpPr>
        <p:pic>
          <p:nvPicPr>
            <p:cNvPr id="3" name="Picture 2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9B63B31F-A129-75D0-56F2-D94A56976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15831" y="4023361"/>
              <a:ext cx="5818135" cy="3139440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154" y="4846159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sv-SE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Cancerscreening räddar liv. </a:t>
              </a:r>
              <a:br>
                <a:rPr lang="sv-SE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När du får en inbjudan, delta!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0696CB5-6D7F-45B9-2634-033CEA67AF0B}"/>
                </a:ext>
              </a:extLst>
            </p:cNvPr>
            <p:cNvGrpSpPr/>
            <p:nvPr/>
          </p:nvGrpSpPr>
          <p:grpSpPr>
            <a:xfrm>
              <a:off x="0" y="9128276"/>
              <a:ext cx="6868968" cy="906862"/>
              <a:chOff x="0" y="9128276"/>
              <a:chExt cx="6868968" cy="90686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08925C6-5F27-3085-A21D-55DDD73F9FFB}"/>
                  </a:ext>
                </a:extLst>
              </p:cNvPr>
              <p:cNvSpPr/>
              <p:nvPr/>
            </p:nvSpPr>
            <p:spPr>
              <a:xfrm>
                <a:off x="0" y="9128276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id="{D999D13E-E507-F96C-BE1F-0564A7AEDBDE}"/>
                  </a:ext>
                </a:extLst>
              </p:cNvPr>
              <p:cNvSpPr txBox="1"/>
              <p:nvPr/>
            </p:nvSpPr>
            <p:spPr>
              <a:xfrm>
                <a:off x="10946" y="9188752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  <a:br>
                  <a:rPr lang="sv-SE" sz="1200" dirty="0">
                    <a:solidFill>
                      <a:srgbClr val="118FB9"/>
                    </a:solidFill>
                  </a:rPr>
                </a:br>
                <a: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  <a:t>PrEvCan© är ett initiativ av EONS och genomförs i samverkan med ESMO </a:t>
                </a:r>
                <a:b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  <a:t>som viktigaste partner. Läs mer på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5D875F3-EAD6-9981-C83C-EADE83715373}"/>
                  </a:ext>
                </a:extLst>
              </p:cNvPr>
              <p:cNvGrpSpPr/>
              <p:nvPr/>
            </p:nvGrpSpPr>
            <p:grpSpPr>
              <a:xfrm>
                <a:off x="224358" y="931711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B9BC053C-F24A-A544-B981-6D9FDA74A99A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3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9F0F58DC-4B4C-A43D-5DCC-701579AAC2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BA901249-C365-7337-50C6-8535ABAFC4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19265" y="9361060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7447B00-ADCB-83F0-F846-99722CBBA47D}"/>
                </a:ext>
              </a:extLst>
            </p:cNvPr>
            <p:cNvSpPr/>
            <p:nvPr/>
          </p:nvSpPr>
          <p:spPr>
            <a:xfrm>
              <a:off x="535743" y="869104"/>
              <a:ext cx="158913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Placera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din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organisations logga här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9B17968F-CB34-6FD4-86CB-9F7B83A02853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DELTA I DE SCREENINGPROGRA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</a:t>
              </a: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SOM ERBJUDS </a:t>
              </a:r>
              <a:b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ÖR </a:t>
              </a: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ATT UPP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TÄCKA</a:t>
              </a:r>
              <a:endParaRPr lang="en-US" sz="105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B480F3A-E585-4254-24B4-3D21B3D8E53E}"/>
              </a:ext>
            </a:extLst>
          </p:cNvPr>
          <p:cNvGrpSpPr/>
          <p:nvPr/>
        </p:nvGrpSpPr>
        <p:grpSpPr>
          <a:xfrm>
            <a:off x="-4100" y="-1"/>
            <a:ext cx="6879926" cy="10035139"/>
            <a:chOff x="-4100" y="-1"/>
            <a:chExt cx="6879926" cy="10035139"/>
          </a:xfrm>
        </p:grpSpPr>
        <p:pic>
          <p:nvPicPr>
            <p:cNvPr id="4" name="Picture 3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A47EBF74-4DB1-7BE4-D8DB-66A47038D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3" t="112" r="33835" b="12338"/>
            <a:stretch/>
          </p:blipFill>
          <p:spPr>
            <a:xfrm>
              <a:off x="-4100" y="-1"/>
              <a:ext cx="6879926" cy="9930177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60972" y="3896839"/>
              <a:ext cx="5655833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919" y="4495061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sv-SE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Tidig upptäckt av cancer </a:t>
              </a:r>
              <a:br>
                <a:rPr lang="sv-SE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ökar kraftligt chansen till </a:t>
              </a:r>
              <a:br>
                <a:rPr lang="sv-SE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ett gott behandlingsresulat.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DE2C228-8755-11B9-DB44-8197C6B96005}"/>
                </a:ext>
              </a:extLst>
            </p:cNvPr>
            <p:cNvGrpSpPr/>
            <p:nvPr/>
          </p:nvGrpSpPr>
          <p:grpSpPr>
            <a:xfrm>
              <a:off x="0" y="9128276"/>
              <a:ext cx="6868968" cy="906862"/>
              <a:chOff x="0" y="9128276"/>
              <a:chExt cx="6868968" cy="90686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D4D929-DC76-15AD-FADB-43F6CF7E2FF5}"/>
                  </a:ext>
                </a:extLst>
              </p:cNvPr>
              <p:cNvSpPr/>
              <p:nvPr/>
            </p:nvSpPr>
            <p:spPr>
              <a:xfrm>
                <a:off x="0" y="9128276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id="{25A2EA79-1013-FFB1-F045-4301579F760F}"/>
                  </a:ext>
                </a:extLst>
              </p:cNvPr>
              <p:cNvSpPr txBox="1"/>
              <p:nvPr/>
            </p:nvSpPr>
            <p:spPr>
              <a:xfrm>
                <a:off x="10946" y="9188752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  <a:br>
                  <a:rPr lang="sv-SE" sz="1200" dirty="0">
                    <a:solidFill>
                      <a:srgbClr val="118FB9"/>
                    </a:solidFill>
                  </a:rPr>
                </a:br>
                <a: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  <a:t>PrEvCan© är ett initiativ av EONS och genomförs i samverkan med ESMO </a:t>
                </a:r>
                <a:b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  <a:t>som viktigaste partner. Läs mer på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48CC5CB-2E07-3269-C595-ADAB1496A800}"/>
                  </a:ext>
                </a:extLst>
              </p:cNvPr>
              <p:cNvGrpSpPr/>
              <p:nvPr/>
            </p:nvGrpSpPr>
            <p:grpSpPr>
              <a:xfrm>
                <a:off x="224358" y="931711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D9A37E15-8109-5C60-1600-82AB73DFABD8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3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1AD2D587-5812-F2F1-4CC9-3AA1D453C3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AB22B494-57D7-47AC-19E9-B8D4DC0C34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19265" y="9361060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90D886-5B87-0FF9-472B-F11C79C107FC}"/>
                </a:ext>
              </a:extLst>
            </p:cNvPr>
            <p:cNvSpPr/>
            <p:nvPr/>
          </p:nvSpPr>
          <p:spPr>
            <a:xfrm>
              <a:off x="535743" y="869104"/>
              <a:ext cx="158913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Placera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din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organisations logga här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065C7008-182D-A59A-3585-B4D36E5B859E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DELTA I DE SCREENINGPROGRA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</a:t>
              </a: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SOM ERBJUDS </a:t>
              </a:r>
              <a:b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ÖR </a:t>
              </a: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ATT UPP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TÄCKA</a:t>
              </a:r>
              <a:endParaRPr lang="en-US" sz="105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01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DD3924E-9CB5-ADF8-D33B-C64998A41265}"/>
              </a:ext>
            </a:extLst>
          </p:cNvPr>
          <p:cNvGrpSpPr/>
          <p:nvPr/>
        </p:nvGrpSpPr>
        <p:grpSpPr>
          <a:xfrm>
            <a:off x="0" y="153870"/>
            <a:ext cx="6868968" cy="9881268"/>
            <a:chOff x="0" y="153870"/>
            <a:chExt cx="6868968" cy="988126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3E1E61-19BA-4C4F-01D3-577F679A5836}"/>
                </a:ext>
              </a:extLst>
            </p:cNvPr>
            <p:cNvGrpSpPr/>
            <p:nvPr/>
          </p:nvGrpSpPr>
          <p:grpSpPr>
            <a:xfrm>
              <a:off x="0" y="9128276"/>
              <a:ext cx="6868968" cy="906862"/>
              <a:chOff x="0" y="9128276"/>
              <a:chExt cx="6868968" cy="90686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3DF447-62A4-14E9-5461-EB533A919D1B}"/>
                  </a:ext>
                </a:extLst>
              </p:cNvPr>
              <p:cNvSpPr/>
              <p:nvPr/>
            </p:nvSpPr>
            <p:spPr>
              <a:xfrm>
                <a:off x="0" y="9128276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7" name="TextBox 12">
                <a:extLst>
                  <a:ext uri="{FF2B5EF4-FFF2-40B4-BE49-F238E27FC236}">
                    <a16:creationId xmlns:a16="http://schemas.microsoft.com/office/drawing/2014/main" id="{7E249920-3F2C-8ADD-8592-F5B461AE6ECB}"/>
                  </a:ext>
                </a:extLst>
              </p:cNvPr>
              <p:cNvSpPr txBox="1"/>
              <p:nvPr/>
            </p:nvSpPr>
            <p:spPr>
              <a:xfrm>
                <a:off x="10946" y="9188752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  <a:br>
                  <a:rPr lang="sv-SE" sz="1200" dirty="0">
                    <a:solidFill>
                      <a:srgbClr val="118FB9"/>
                    </a:solidFill>
                  </a:rPr>
                </a:br>
                <a: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  <a:t>PrEvCan© är ett initiativ av EONS och genomförs i samverkan med ESMO </a:t>
                </a:r>
                <a:b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  <a:t>som viktigaste partner. Läs mer på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8C97754-9F9B-0270-BD24-548C918863F3}"/>
                  </a:ext>
                </a:extLst>
              </p:cNvPr>
              <p:cNvGrpSpPr/>
              <p:nvPr/>
            </p:nvGrpSpPr>
            <p:grpSpPr>
              <a:xfrm>
                <a:off x="224358" y="931711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1" name="Ovaal 2">
                  <a:extLst>
                    <a:ext uri="{FF2B5EF4-FFF2-40B4-BE49-F238E27FC236}">
                      <a16:creationId xmlns:a16="http://schemas.microsoft.com/office/drawing/2014/main" id="{4B88DC05-8FA1-7A1E-7C42-5767B5B7A6B7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2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A702FFD4-4EE9-96F2-67CB-DB98CEBB03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3642A593-9D02-88B0-E660-4FD794348C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19265" y="9361060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DA372B8B-A80A-D539-1C46-F4E02B08596A}"/>
                </a:ext>
              </a:extLst>
            </p:cNvPr>
            <p:cNvSpPr txBox="1"/>
            <p:nvPr/>
          </p:nvSpPr>
          <p:spPr>
            <a:xfrm>
              <a:off x="131691" y="4593146"/>
              <a:ext cx="658641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Budskap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cs-CZ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till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hälso-och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sjukvårdspersonal</a:t>
              </a:r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4419B438-D5D5-50DE-1C1F-6AE5FEEC85D3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DELTA I DE SCREENINGPROGRA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</a:t>
              </a: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SOM ERBJUDS </a:t>
              </a:r>
              <a:b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ÖR </a:t>
              </a: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ATT UPP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TÄCKA</a:t>
              </a:r>
              <a:endParaRPr lang="en-US" sz="105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82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238700D-6423-C01E-2246-E1EFFCB2E17C}"/>
              </a:ext>
            </a:extLst>
          </p:cNvPr>
          <p:cNvGrpSpPr/>
          <p:nvPr/>
        </p:nvGrpSpPr>
        <p:grpSpPr>
          <a:xfrm>
            <a:off x="0" y="0"/>
            <a:ext cx="6868968" cy="10035138"/>
            <a:chOff x="0" y="0"/>
            <a:chExt cx="6868968" cy="10035138"/>
          </a:xfrm>
        </p:grpSpPr>
        <p:pic>
          <p:nvPicPr>
            <p:cNvPr id="4" name="Picture 3" descr="Several colorful ribbons on a white surface&#10;&#10;Description automatically generated">
              <a:extLst>
                <a:ext uri="{FF2B5EF4-FFF2-40B4-BE49-F238E27FC236}">
                  <a16:creationId xmlns:a16="http://schemas.microsoft.com/office/drawing/2014/main" id="{EC60B48C-0B73-B491-0463-4495DF506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9"/>
            <a:stretch/>
          </p:blipFill>
          <p:spPr>
            <a:xfrm rot="5400000">
              <a:off x="-1520655" y="1520655"/>
              <a:ext cx="9906002" cy="6864691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67030" y="2924880"/>
              <a:ext cx="6402706" cy="5181627"/>
            </a:xfrm>
            <a:prstGeom prst="roundRect">
              <a:avLst/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508" y="3437104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sv-S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Fråga alltid dina patienter </a:t>
              </a:r>
              <a:br>
                <a:rPr lang="sv-S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om de deltar i aktuella cancerscreeningprogram. </a:t>
              </a:r>
              <a:br>
                <a:rPr lang="sv-S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Om inte, erbjud </a:t>
              </a:r>
              <a:br>
                <a:rPr lang="sv-S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personcentrerat stöd som också inkluderar närstående. </a:t>
              </a:r>
              <a:br>
                <a:rPr lang="sv-S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Det kan öka deltagandet.</a:t>
              </a:r>
              <a:endParaRPr lang="en-GB" sz="3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A753D79A-56DD-7165-5A5F-E5AE8A3F3985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730970B0-393D-DE07-BF5B-E21174BA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AAE52F6-4B29-4236-6903-E3C8F8870A03}"/>
                </a:ext>
              </a:extLst>
            </p:cNvPr>
            <p:cNvGrpSpPr/>
            <p:nvPr/>
          </p:nvGrpSpPr>
          <p:grpSpPr>
            <a:xfrm>
              <a:off x="0" y="9128276"/>
              <a:ext cx="6868968" cy="906862"/>
              <a:chOff x="0" y="9128276"/>
              <a:chExt cx="6868968" cy="90686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3EE87C-350B-9D64-3488-DED8ABC82EFA}"/>
                  </a:ext>
                </a:extLst>
              </p:cNvPr>
              <p:cNvSpPr/>
              <p:nvPr/>
            </p:nvSpPr>
            <p:spPr>
              <a:xfrm>
                <a:off x="0" y="9128276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id="{0A64E96C-D849-6CE7-DF26-856C87FF388D}"/>
                  </a:ext>
                </a:extLst>
              </p:cNvPr>
              <p:cNvSpPr txBox="1"/>
              <p:nvPr/>
            </p:nvSpPr>
            <p:spPr>
              <a:xfrm>
                <a:off x="10946" y="9188752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  <a:br>
                  <a:rPr lang="sv-SE" sz="1200" dirty="0">
                    <a:solidFill>
                      <a:srgbClr val="118FB9"/>
                    </a:solidFill>
                  </a:rPr>
                </a:br>
                <a: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  <a:t>PrEvCan© är ett initiativ av EONS och genomförs i samverkan med ESMO </a:t>
                </a:r>
                <a:b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  <a:t>som viktigaste partner. Läs mer på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8950CEF-1C3D-A875-E9A1-55B864C77F60}"/>
                  </a:ext>
                </a:extLst>
              </p:cNvPr>
              <p:cNvGrpSpPr/>
              <p:nvPr/>
            </p:nvGrpSpPr>
            <p:grpSpPr>
              <a:xfrm>
                <a:off x="224358" y="931711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EC58E44A-EC14-A496-2FDA-42FCABBBE94B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3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EBDEEA82-4473-E73F-47B3-CF5C094092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A59EEEA9-2837-F49E-DA36-982049C0E2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19265" y="9361060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30F37F-F704-8BA5-15A0-42696116312D}"/>
                </a:ext>
              </a:extLst>
            </p:cNvPr>
            <p:cNvSpPr/>
            <p:nvPr/>
          </p:nvSpPr>
          <p:spPr>
            <a:xfrm>
              <a:off x="535743" y="869104"/>
              <a:ext cx="158913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Placera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din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organisations logga här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5BD18BDE-FAFC-D995-ED12-8BC6CBF27ABD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DELTA I DE SCREENINGPROGRA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</a:t>
              </a: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SOM ERBJUDS </a:t>
              </a:r>
              <a:b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ÖR </a:t>
              </a: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ATT UPP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TÄCKA</a:t>
              </a:r>
              <a:endParaRPr lang="en-US" sz="105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484026F-A5C7-9977-C37B-2D136DA50030}"/>
              </a:ext>
            </a:extLst>
          </p:cNvPr>
          <p:cNvGrpSpPr/>
          <p:nvPr/>
        </p:nvGrpSpPr>
        <p:grpSpPr>
          <a:xfrm>
            <a:off x="-4100" y="0"/>
            <a:ext cx="6873068" cy="10035138"/>
            <a:chOff x="-4100" y="0"/>
            <a:chExt cx="6873068" cy="100351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0" y="0"/>
              <a:ext cx="68526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17821" y="3449168"/>
              <a:ext cx="5974858" cy="4824393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2" y="3914988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sv-S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Bröst-, livmoderhals- </a:t>
              </a:r>
              <a:br>
                <a:rPr lang="sv-S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och tarmcancerscreening </a:t>
              </a:r>
              <a:br>
                <a:rPr lang="sv-S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skall erbjudas för målpopulationen. </a:t>
              </a:r>
              <a:br>
                <a:rPr lang="sv-S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Nya screeningprogram </a:t>
              </a:r>
              <a:br>
                <a:rPr lang="sv-S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för andra typer av cancer </a:t>
              </a:r>
              <a:br>
                <a:rPr lang="sv-S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behöver testas, utvärderas </a:t>
              </a:r>
              <a:br>
                <a:rPr lang="sv-S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och implementeras </a:t>
              </a:r>
              <a:br>
                <a:rPr lang="sv-S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för att minska cancerbördan. </a:t>
              </a:r>
              <a:endParaRPr lang="en-GB" sz="28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8F213F5-93A2-95EC-916C-A97C1AF0B0B4}"/>
                </a:ext>
              </a:extLst>
            </p:cNvPr>
            <p:cNvGrpSpPr/>
            <p:nvPr/>
          </p:nvGrpSpPr>
          <p:grpSpPr>
            <a:xfrm>
              <a:off x="0" y="9128276"/>
              <a:ext cx="6868968" cy="906862"/>
              <a:chOff x="0" y="9128276"/>
              <a:chExt cx="6868968" cy="90686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1D67ED-CAFE-A6EC-AFB8-70A7C1DFE6E8}"/>
                  </a:ext>
                </a:extLst>
              </p:cNvPr>
              <p:cNvSpPr/>
              <p:nvPr/>
            </p:nvSpPr>
            <p:spPr>
              <a:xfrm>
                <a:off x="0" y="9128276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8" name="TextBox 12">
                <a:extLst>
                  <a:ext uri="{FF2B5EF4-FFF2-40B4-BE49-F238E27FC236}">
                    <a16:creationId xmlns:a16="http://schemas.microsoft.com/office/drawing/2014/main" id="{AE9A3302-C89F-4C37-DEBB-B6BB0F901FBF}"/>
                  </a:ext>
                </a:extLst>
              </p:cNvPr>
              <p:cNvSpPr txBox="1"/>
              <p:nvPr/>
            </p:nvSpPr>
            <p:spPr>
              <a:xfrm>
                <a:off x="10946" y="9188752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  <a:br>
                  <a:rPr lang="sv-SE" sz="1200" dirty="0">
                    <a:solidFill>
                      <a:srgbClr val="118FB9"/>
                    </a:solidFill>
                  </a:rPr>
                </a:br>
                <a: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  <a:t>PrEvCan© är ett initiativ av EONS och genomförs i samverkan med ESMO </a:t>
                </a:r>
                <a:b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  <a:t>som viktigaste partner. Läs mer på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3CEE39-2C10-0E4C-277E-2F2FF55A16B4}"/>
                  </a:ext>
                </a:extLst>
              </p:cNvPr>
              <p:cNvGrpSpPr/>
              <p:nvPr/>
            </p:nvGrpSpPr>
            <p:grpSpPr>
              <a:xfrm>
                <a:off x="224358" y="931711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B838FF6C-8940-6518-52D4-96EB44276A27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3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FDB18F1-13C5-9ED3-6F7A-61F46C3323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49D1BDF8-19E7-0AF9-7C6C-4E288EA575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19265" y="9361060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920A55-83DC-89CE-056A-272706A7C854}"/>
                </a:ext>
              </a:extLst>
            </p:cNvPr>
            <p:cNvSpPr/>
            <p:nvPr/>
          </p:nvSpPr>
          <p:spPr>
            <a:xfrm>
              <a:off x="535743" y="869104"/>
              <a:ext cx="158913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Placera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din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organisations logga här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598AF3D1-537E-5CAF-39EE-86F3AC8DC968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DELTA I DE SCREENINGPROGRA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</a:t>
              </a: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SOM ERBJUDS </a:t>
              </a:r>
              <a:b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ÖR </a:t>
              </a: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ATT UPP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TÄCKA</a:t>
              </a:r>
              <a:endParaRPr lang="en-US" sz="105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14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DA471EE-F3B0-5A79-1E0D-4903F627ED9F}"/>
              </a:ext>
            </a:extLst>
          </p:cNvPr>
          <p:cNvGrpSpPr/>
          <p:nvPr/>
        </p:nvGrpSpPr>
        <p:grpSpPr>
          <a:xfrm>
            <a:off x="0" y="1"/>
            <a:ext cx="6875825" cy="10035137"/>
            <a:chOff x="0" y="1"/>
            <a:chExt cx="6875825" cy="10035137"/>
          </a:xfrm>
        </p:grpSpPr>
        <p:pic>
          <p:nvPicPr>
            <p:cNvPr id="6" name="Picture 5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E7BC5F7F-D0BE-0C86-6E69-E0E8E34E5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FCFED4E3-C32E-6281-EE30-9BB7FB3BDEC1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3048E81-52C7-E321-C9BA-427799B08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EF1B9B6C-F3C9-9C0D-7ABE-4E0DCD5E400B}"/>
                </a:ext>
              </a:extLst>
            </p:cNvPr>
            <p:cNvSpPr txBox="1"/>
            <p:nvPr/>
          </p:nvSpPr>
          <p:spPr>
            <a:xfrm>
              <a:off x="2350862" y="5400240"/>
              <a:ext cx="417795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118FB9"/>
                </a:solidFill>
              </a:endParaRPr>
            </a:p>
            <a:p>
              <a:pPr algn="ctr"/>
              <a:r>
                <a:rPr lang="en-GB" sz="3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Anpassad</a:t>
              </a:r>
              <a:r>
                <a:rPr lang="en-GB" sz="3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3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3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text</a:t>
              </a:r>
              <a:endParaRPr lang="en-GB" sz="54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F8523BE5-9E8C-7FD9-14E2-E058E5736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75" y="3038925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118FB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50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Placera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ditt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foto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här</a:t>
              </a:r>
              <a:endParaRPr lang="en-GB" sz="32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67D428F-EA37-B55C-0008-5EC6ECE34FEA}"/>
                </a:ext>
              </a:extLst>
            </p:cNvPr>
            <p:cNvGrpSpPr/>
            <p:nvPr/>
          </p:nvGrpSpPr>
          <p:grpSpPr>
            <a:xfrm>
              <a:off x="0" y="9128276"/>
              <a:ext cx="6868968" cy="906862"/>
              <a:chOff x="0" y="9128276"/>
              <a:chExt cx="6868968" cy="90686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F09309A-2EB0-FDAA-264D-F0C22C6870EB}"/>
                  </a:ext>
                </a:extLst>
              </p:cNvPr>
              <p:cNvSpPr/>
              <p:nvPr/>
            </p:nvSpPr>
            <p:spPr>
              <a:xfrm>
                <a:off x="0" y="9128276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36" name="TextBox 12">
                <a:extLst>
                  <a:ext uri="{FF2B5EF4-FFF2-40B4-BE49-F238E27FC236}">
                    <a16:creationId xmlns:a16="http://schemas.microsoft.com/office/drawing/2014/main" id="{9DE4C985-83B0-C8FC-2B48-E56A372C562B}"/>
                  </a:ext>
                </a:extLst>
              </p:cNvPr>
              <p:cNvSpPr txBox="1"/>
              <p:nvPr/>
            </p:nvSpPr>
            <p:spPr>
              <a:xfrm>
                <a:off x="10946" y="9188752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  <a:br>
                  <a:rPr lang="sv-SE" sz="1200" dirty="0">
                    <a:solidFill>
                      <a:srgbClr val="118FB9"/>
                    </a:solidFill>
                  </a:rPr>
                </a:br>
                <a: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  <a:t>PrEvCan© är ett initiativ av EONS och genomförs i samverkan med ESMO </a:t>
                </a:r>
                <a:b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</a:rPr>
                  <a:t>som viktigaste partner. Läs mer på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DD2013D-9B6D-0265-5353-171CF88261FA}"/>
                  </a:ext>
                </a:extLst>
              </p:cNvPr>
              <p:cNvGrpSpPr/>
              <p:nvPr/>
            </p:nvGrpSpPr>
            <p:grpSpPr>
              <a:xfrm>
                <a:off x="224358" y="931711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39" name="Ovaal 2">
                  <a:extLst>
                    <a:ext uri="{FF2B5EF4-FFF2-40B4-BE49-F238E27FC236}">
                      <a16:creationId xmlns:a16="http://schemas.microsoft.com/office/drawing/2014/main" id="{71BEF19F-79E9-25D5-EEB8-1AE2E8A5F9EE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40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CA99D1F-D8BC-2FD8-18CB-2E70D202C3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64866DD8-156C-2323-9687-A2FA810489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19265" y="9361060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B156093-EEF4-A345-3805-50A7A1C3657A}"/>
                </a:ext>
              </a:extLst>
            </p:cNvPr>
            <p:cNvSpPr/>
            <p:nvPr/>
          </p:nvSpPr>
          <p:spPr>
            <a:xfrm>
              <a:off x="535743" y="869104"/>
              <a:ext cx="158913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Placera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din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organisations logga här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2" name="TextBox 7">
              <a:extLst>
                <a:ext uri="{FF2B5EF4-FFF2-40B4-BE49-F238E27FC236}">
                  <a16:creationId xmlns:a16="http://schemas.microsoft.com/office/drawing/2014/main" id="{EF5AD0CE-4DA0-3BEE-9D37-5675BBACE7B1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DELTA I DE SCREENINGPROGRA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</a:t>
              </a: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SOM ERBJUDS </a:t>
              </a:r>
              <a:b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ÖR </a:t>
              </a:r>
              <a:r>
                <a:rPr lang="en-US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ATT UPP</a:t>
              </a:r>
              <a:r>
                <a:rPr lang="cs-CZ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TÄCKA</a:t>
              </a:r>
              <a:endParaRPr lang="en-US" sz="105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578</Words>
  <Application>Microsoft Office PowerPoint</Application>
  <PresentationFormat>A4 Paper (210x297 mm)</PresentationFormat>
  <Paragraphs>58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2023-08-22T09:06:54Z</dcterms:modified>
</cp:coreProperties>
</file>