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A3BBF-DBFF-4E71-9E35-52D748CF2CD8}" v="19" dt="2023-08-21T15:03:47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9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A9771-8B5E-DD02-FB17-FB6B08D31E3F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0AE45526-F377-0F76-1666-AE1AD2CC6A9B}"/>
                </a:ext>
              </a:extLst>
            </p:cNvPr>
            <p:cNvSpPr txBox="1"/>
            <p:nvPr/>
          </p:nvSpPr>
          <p:spPr>
            <a:xfrm>
              <a:off x="729841" y="4551574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la población general</a:t>
              </a:r>
            </a:p>
          </p:txBody>
        </p:sp>
        <p:grpSp>
          <p:nvGrpSpPr>
            <p:cNvPr id="5" name="Skupina 12">
              <a:extLst>
                <a:ext uri="{FF2B5EF4-FFF2-40B4-BE49-F238E27FC236}">
                  <a16:creationId xmlns:a16="http://schemas.microsoft.com/office/drawing/2014/main" id="{D3117281-288F-86A7-DE31-B26530E81EC4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C304C41B-59B4-D224-C305-210A30BC498D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5D508628-2544-F6DD-4561-C2ECFC129419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2AE1A8FC-5ACC-0773-51BA-0C591C68ADC1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B5324C28-3696-5525-A382-E74C4914C456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2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51E4885-B0A2-F762-81C7-95EE38ED68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E72DA7C-00FB-020D-0EB6-EFAEEC18FA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0E1AA11-6E5E-EF65-9AB7-77278942AC71}"/>
              </a:ext>
            </a:extLst>
          </p:cNvPr>
          <p:cNvGrpSpPr/>
          <p:nvPr/>
        </p:nvGrpSpPr>
        <p:grpSpPr>
          <a:xfrm>
            <a:off x="-9019" y="0"/>
            <a:ext cx="6884843" cy="10136173"/>
            <a:chOff x="-9019" y="0"/>
            <a:chExt cx="6884843" cy="101361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50087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Participe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programas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organizados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cribado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del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cánce</a:t>
              </a:r>
              <a:r>
                <a:rPr lang="cs-CZ" sz="30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r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0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olorrectal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(hombres y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mujeres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 mama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mujeres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0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ervicouterino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mujeres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2581E70D-72FD-9C45-9757-5208FEFAB3CF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Skupina 12">
              <a:extLst>
                <a:ext uri="{FF2B5EF4-FFF2-40B4-BE49-F238E27FC236}">
                  <a16:creationId xmlns:a16="http://schemas.microsoft.com/office/drawing/2014/main" id="{641B9BDB-05BA-BDEF-952E-1EE8615ED828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3CDFC052-33C5-7F51-8517-AD84D1A2F178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FC440283-7B98-7F5F-8D23-4E0A47A08969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F3824E81-B1FD-B132-FDC7-97A0D666704A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9839F4FE-B8A1-19C7-974E-9F8D8CA461C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D79F33F-27EF-06AA-38E5-B1BE0B6D1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25F72BB8-ECDE-6C8F-B7FF-25F7D1FE48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F6C92ADA-8562-A3BD-5C4D-278E5EB311A1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12CD4-6B68-74B1-BDAD-922A611EFA7B}"/>
              </a:ext>
            </a:extLst>
          </p:cNvPr>
          <p:cNvGrpSpPr/>
          <p:nvPr/>
        </p:nvGrpSpPr>
        <p:grpSpPr>
          <a:xfrm>
            <a:off x="-9019" y="1"/>
            <a:ext cx="6884844" cy="10136172"/>
            <a:chOff x="-9019" y="1"/>
            <a:chExt cx="6884844" cy="10136172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4" y="453843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Los cribados de cáncer salvan vidas, realiza los cribados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cuando se te invite a ellos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790D58ED-C5A5-B547-53D3-209637EBD4CA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5F4B81F4-FED2-F19F-7B1C-095F0D2AD201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5E7E20A0-20B9-5AD7-7D4A-F8C3CAE52BB1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F9491284-9A03-24A9-A4EE-4488D6A6F3C0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6C6B859A-F3CA-8A96-C359-3AA94653C9DC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CCF1672A-9002-14A5-FE34-5036762C81C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DBE8DE5-718E-E5CA-611A-01BB8EEB93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70398FB8-12A0-5251-76D0-906BC4BD5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2FAEB550-8B22-032B-2A72-1BC108BEF257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57AA3B-A6FB-3E88-4A1E-A7BACFC7C110}"/>
              </a:ext>
            </a:extLst>
          </p:cNvPr>
          <p:cNvGrpSpPr/>
          <p:nvPr/>
        </p:nvGrpSpPr>
        <p:grpSpPr>
          <a:xfrm>
            <a:off x="-9019" y="-1"/>
            <a:ext cx="6884845" cy="10136174"/>
            <a:chOff x="-9019" y="-1"/>
            <a:chExt cx="6884845" cy="10136174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9" y="4331330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La detección precoz de cáncer aumenta enormemente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la posibilidad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 un resultado favorable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29CA87EC-E94A-14E4-3228-CA85AC8BCAAB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26E0E9A4-9037-0BE3-CB74-CFFF023B9934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DF8FBBB6-AD93-5284-C12C-ED429645F352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660480ED-5356-CCE6-43EA-BBE658F5870D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E6F1F798-1EFD-00EE-DCA1-870DE9883764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31B6B90A-FC06-5AE6-6446-8B7F43D97B8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FA0256D-3252-6227-A3F1-43873E55E0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B0DF478D-0416-403F-F534-95E69E07FF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E7CC7A05-908A-5240-6083-5284D60CD346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ABF0995-0284-6486-790C-EBFD1F802553}"/>
              </a:ext>
            </a:extLst>
          </p:cNvPr>
          <p:cNvGrpSpPr/>
          <p:nvPr/>
        </p:nvGrpSpPr>
        <p:grpSpPr>
          <a:xfrm>
            <a:off x="-9019" y="153870"/>
            <a:ext cx="6868968" cy="9982303"/>
            <a:chOff x="-9019" y="153870"/>
            <a:chExt cx="6868968" cy="9982303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DCD695FF-B61D-93CA-C1A9-F1DC0035F1EA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Skupina 12">
              <a:extLst>
                <a:ext uri="{FF2B5EF4-FFF2-40B4-BE49-F238E27FC236}">
                  <a16:creationId xmlns:a16="http://schemas.microsoft.com/office/drawing/2014/main" id="{C3763A87-9CEB-39D9-D135-DF6A2A336158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C25D5C2-7415-E5AE-421E-1FB6DEE25DF3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27A6CE8D-4FCB-4CF3-7016-30EAC895F8E5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CF4052CC-1B80-4CA1-1F31-7008D8EC101D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56919117-CB14-7E68-FBFA-1830F851E532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5438CB3-894D-483B-1497-0A9FDA2389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A22CB77B-2CE1-A89D-AF8F-CB13440B38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4" name="TextBox 57">
              <a:extLst>
                <a:ext uri="{FF2B5EF4-FFF2-40B4-BE49-F238E27FC236}">
                  <a16:creationId xmlns:a16="http://schemas.microsoft.com/office/drawing/2014/main" id="{A29F3A46-8166-FC7E-2181-5E6BBEFA3306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s-E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Mensajes </a:t>
              </a:r>
              <a:br>
                <a:rPr lang="es-E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profesionales de la salud</a:t>
              </a:r>
            </a:p>
            <a:p>
              <a:pPr algn="ctr"/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D237FDE-D0BD-67F3-8F89-CCB0CB8774EA}"/>
              </a:ext>
            </a:extLst>
          </p:cNvPr>
          <p:cNvGrpSpPr/>
          <p:nvPr/>
        </p:nvGrpSpPr>
        <p:grpSpPr>
          <a:xfrm>
            <a:off x="-9019" y="0"/>
            <a:ext cx="6873710" cy="10136173"/>
            <a:chOff x="-9019" y="0"/>
            <a:chExt cx="6873710" cy="10136173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21" y="346592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Pregunta siempre a tus pacientes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si toman parte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en los cribados disponibles.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Si no, el apoyo centrado en la persona, incluyendo a sus familiares,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puede aumentar la probabilidad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 participación.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09403DF-559E-380F-7184-A10A708A9BDA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9EBCD868-8E16-FFFC-9E77-0FC35511670E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70730D68-F288-A356-ADC1-732526CA4AB3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7D1792E8-8B73-992F-780D-6EF430F63D58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0659C2D6-7196-33B7-3E35-354ED57D8F2E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FF5C4E10-24D3-6291-C350-CF54277ED75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9C91725-795B-591D-C33A-01D85B0BF2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FDC0C356-8E6C-751B-2526-3A50326CB2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C2C1BB0A-81D0-D91B-DC33-2B6F810934B9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BE60903-4164-E999-CDF4-C1B8C774B06E}"/>
              </a:ext>
            </a:extLst>
          </p:cNvPr>
          <p:cNvGrpSpPr/>
          <p:nvPr/>
        </p:nvGrpSpPr>
        <p:grpSpPr>
          <a:xfrm>
            <a:off x="-9019" y="0"/>
            <a:ext cx="6868968" cy="10136173"/>
            <a:chOff x="-9019" y="0"/>
            <a:chExt cx="6868968" cy="101361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72721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Los cribados de cáncer de mama,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cérvix y colon deberían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estar disponibles para la población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diana en todo Europa.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Nuevos programas de cribado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para otros tipos de cáncer tienen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que ser implementados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 evaluados para reducir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s-E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la carga del cáncer en Europa.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B0C38B0F-92A7-C12F-48A3-773A1276726A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Skupina 12">
              <a:extLst>
                <a:ext uri="{FF2B5EF4-FFF2-40B4-BE49-F238E27FC236}">
                  <a16:creationId xmlns:a16="http://schemas.microsoft.com/office/drawing/2014/main" id="{801E251F-9D1A-5D08-F8A6-C08E38206A2E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61D60918-2925-75D8-8B0B-166B3D325DD3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995BB4C5-F7C3-2BA5-4320-5A995907B035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85276541-B4BB-D82C-9478-D383FA719778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0752F396-7157-B92B-FB1E-B6FC0F000EF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7C025D6-E596-3FCB-B638-691A51685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765E9637-69A0-FB00-CFD2-1BD71BE00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9159463E-5DDC-1E4E-DB4F-40644A96BD81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E28B280-8C19-429E-E777-AF513D241FA6}"/>
              </a:ext>
            </a:extLst>
          </p:cNvPr>
          <p:cNvGrpSpPr/>
          <p:nvPr/>
        </p:nvGrpSpPr>
        <p:grpSpPr>
          <a:xfrm>
            <a:off x="-9019" y="1"/>
            <a:ext cx="6884844" cy="10136172"/>
            <a:chOff x="-9019" y="1"/>
            <a:chExt cx="6884844" cy="10136172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CE0185AE-DA13-B678-7FD9-1A4B9BE51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526720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Mensaje</a:t>
              </a:r>
              <a:r>
                <a:rPr lang="en-GB" sz="34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 </a:t>
              </a:r>
              <a:r>
                <a:rPr lang="en-GB" sz="34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personalizado</a:t>
              </a:r>
              <a:endParaRPr lang="en-GB" sz="3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9407EACC-31B4-5EBF-2C38-796031E0F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08" y="3357269"/>
              <a:ext cx="1901177" cy="144107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2800" b="1" dirty="0" err="1">
                  <a:solidFill>
                    <a:srgbClr val="118FB9"/>
                  </a:solidFill>
                  <a:latin typeface="Calibri" panose="020F0502020204030204" pitchFamily="34" charset="0"/>
                </a:rPr>
                <a:t>Pon</a:t>
              </a:r>
              <a:r>
                <a:rPr lang="cs-CZ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 tu </a:t>
              </a:r>
              <a:br>
                <a:rPr lang="en-US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cs-CZ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foto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1DC85CE-D774-FDC4-D35D-08FEB6486A30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PARTICIPE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 PROGRAMAS ORGANIZADOS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 CRIBADO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 C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ÁNCER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F7B6605A-F6F3-5C20-900E-FFD3E378BAEE}"/>
                </a:ext>
              </a:extLst>
            </p:cNvPr>
            <p:cNvGrpSpPr/>
            <p:nvPr/>
          </p:nvGrpSpPr>
          <p:grpSpPr>
            <a:xfrm>
              <a:off x="-9019" y="9105122"/>
              <a:ext cx="6868968" cy="1031051"/>
              <a:chOff x="-9019" y="9105122"/>
              <a:chExt cx="6868968" cy="1031051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C4603B53-7900-AE4F-51D7-F1E958AE04D4}"/>
                  </a:ext>
                </a:extLst>
              </p:cNvPr>
              <p:cNvSpPr/>
              <p:nvPr/>
            </p:nvSpPr>
            <p:spPr>
              <a:xfrm>
                <a:off x="-9019" y="9120788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6FFD8790-CDE7-10E4-C835-5B0A88AC853E}"/>
                  </a:ext>
                </a:extLst>
              </p:cNvPr>
              <p:cNvSpPr txBox="1"/>
              <p:nvPr/>
            </p:nvSpPr>
            <p:spPr>
              <a:xfrm>
                <a:off x="-9019" y="9105122"/>
                <a:ext cx="684707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La campaña </a:t>
                </a:r>
                <a:r>
                  <a:rPr lang="es-ES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© fue iniciada por la Sociedad Europea de Enfermería Oncológica (EONS)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y se desarrolla en colaboración con la Sociedad Europea de Oncología Médica (ESMO). </a:t>
                </a:r>
                <a:br>
                  <a:rPr lang="es-ES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s-ES" sz="1200" b="1" dirty="0">
                    <a:solidFill>
                      <a:srgbClr val="118FB9"/>
                    </a:solidFill>
                    <a:effectLst/>
                  </a:rPr>
                  <a:t>Para más información: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2A3E72B6-2D54-55E6-8D36-115000224CAC}"/>
                  </a:ext>
                </a:extLst>
              </p:cNvPr>
              <p:cNvGrpSpPr/>
              <p:nvPr/>
            </p:nvGrpSpPr>
            <p:grpSpPr>
              <a:xfrm>
                <a:off x="11149" y="9443948"/>
                <a:ext cx="420775" cy="41454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857A3486-122F-1A9B-473B-A4E5229F8316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9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8BCF9E0-A189-0068-0D59-C8F38BE103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6850" y="2002324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CC1B2B1-5ACA-A6A6-2492-F58DE1B573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343850" y="9542481"/>
                <a:ext cx="485132" cy="226440"/>
              </a:xfrm>
              <a:prstGeom prst="rect">
                <a:avLst/>
              </a:prstGeom>
            </p:spPr>
          </p:pic>
        </p:grp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299AD3CE-86C4-60C1-3667-24A0F4BD0262}"/>
                </a:ext>
              </a:extLst>
            </p:cNvPr>
            <p:cNvSpPr/>
            <p:nvPr/>
          </p:nvSpPr>
          <p:spPr>
            <a:xfrm>
              <a:off x="593940" y="7973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Inserte el logo de su organización aquí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729</Words>
  <Application>Microsoft Office PowerPoint</Application>
  <PresentationFormat>A4 Paper (210x297 mm)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2023-08-22T09:05:53Z</dcterms:modified>
</cp:coreProperties>
</file>