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7" r:id="rId2"/>
    <p:sldId id="297" r:id="rId3"/>
    <p:sldId id="261" r:id="rId4"/>
    <p:sldId id="299" r:id="rId5"/>
    <p:sldId id="298" r:id="rId6"/>
    <p:sldId id="262" r:id="rId7"/>
    <p:sldId id="300" r:id="rId8"/>
    <p:sldId id="279" r:id="rId9"/>
  </p:sldIdLst>
  <p:sldSz cx="6858000" cy="9906000" type="A4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8FB9"/>
    <a:srgbClr val="E3DE99"/>
    <a:srgbClr val="E6D796"/>
    <a:srgbClr val="DBA1BF"/>
    <a:srgbClr val="FFC47D"/>
    <a:srgbClr val="FF9922"/>
    <a:srgbClr val="AAD2C7"/>
    <a:srgbClr val="AB8198"/>
    <a:srgbClr val="D0C4AC"/>
    <a:srgbClr val="F0DF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025259-56AB-4B3E-8C03-900C1C4CED93}" v="21" dt="2023-08-17T04:38:53.6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0" autoAdjust="0"/>
    <p:restoredTop sz="94652" autoAdjust="0"/>
  </p:normalViewPr>
  <p:slideViewPr>
    <p:cSldViewPr snapToGrid="0">
      <p:cViewPr varScale="1">
        <p:scale>
          <a:sx n="72" d="100"/>
          <a:sy n="72" d="100"/>
        </p:scale>
        <p:origin x="59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4933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264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2947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9647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842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4664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80066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3218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2311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7012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797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E1D88-860E-4904-B7AC-FEEA68306E88}" type="datetimeFigureOut">
              <a:rPr lang="en-GB" smtClean="0"/>
              <a:t>22/08/2023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847293-201A-4B6D-9D02-86041871355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1590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AD3848DB-9ABE-7BC4-4B4D-461A6EF8BE1A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2" name="TextBox 7">
              <a:extLst>
                <a:ext uri="{FF2B5EF4-FFF2-40B4-BE49-F238E27FC236}">
                  <a16:creationId xmlns:a16="http://schemas.microsoft.com/office/drawing/2014/main" id="{03C57531-DB01-F18F-C401-366F48D1BC1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sp>
          <p:nvSpPr>
            <p:cNvPr id="4" name="TextBox 57">
              <a:extLst>
                <a:ext uri="{FF2B5EF4-FFF2-40B4-BE49-F238E27FC236}">
                  <a16:creationId xmlns:a16="http://schemas.microsoft.com/office/drawing/2014/main" id="{DBF1D15A-983B-B729-5D16-E89B16E7411B}"/>
                </a:ext>
              </a:extLst>
            </p:cNvPr>
            <p:cNvSpPr txBox="1"/>
            <p:nvPr/>
          </p:nvSpPr>
          <p:spPr>
            <a:xfrm>
              <a:off x="150659" y="4614552"/>
              <a:ext cx="6586415" cy="2339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l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τον γενικό πληθυσμό</a:t>
              </a:r>
            </a:p>
            <a:p>
              <a:pPr algn="ctr"/>
              <a:endParaRPr lang="de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algn="ctr"/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B0AEEA3C-32A4-E083-5816-0DC3733D5595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53EF0254-7CC9-4F25-0C64-16AC3B4556DA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24A29D42-F219-FA3C-0989-EAACCADD0B3B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167C42A3-01E1-E575-2227-5A7317E1545D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E300E1DA-F5A7-57E3-319C-BF910FDCF41B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28A924C7-34DB-B613-64D1-93A4691F08B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8963815D-B6CD-70DE-1A04-EED469B11D7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C4DA8174-7B49-52B7-6CFA-A7D39B03F4B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2515640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>
            <a:extLst>
              <a:ext uri="{FF2B5EF4-FFF2-40B4-BE49-F238E27FC236}">
                <a16:creationId xmlns:a16="http://schemas.microsoft.com/office/drawing/2014/main" id="{B6A624DC-46AB-6B67-5883-A3F2613BDCCF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1" y="0"/>
              <a:ext cx="6879925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74675" y="3204635"/>
              <a:ext cx="5974858" cy="5368280"/>
            </a:xfrm>
            <a:prstGeom prst="roundRect">
              <a:avLst/>
            </a:prstGeom>
            <a:solidFill>
              <a:schemeClr val="bg1">
                <a:alpha val="74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615" y="3369321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Λάβετε μέρος σε οργανωμένα προγράμματα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προσυμπτωματικού ελέγχου</a:t>
              </a:r>
              <a: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: </a:t>
              </a:r>
              <a:endParaRPr lang="en-US" sz="8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για τον καρκίνο του εντέρου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l-GR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άνδρες και γυναίκες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  <a:endParaRPr lang="en-US" sz="3000" b="1" i="0" dirty="0">
                <a:solidFill>
                  <a:srgbClr val="118FB9"/>
                </a:solidFill>
                <a:effectLst/>
                <a:latin typeface="Calibri" panose="020F050202020403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για τον καρκίνο του μαστού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l-GR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γυναίκες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 </a:t>
              </a: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για τον καρκίνο του τραχήλου 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της μήτρας</a:t>
              </a:r>
              <a:br>
                <a:rPr lang="en-US" sz="30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(</a:t>
              </a:r>
              <a:r>
                <a:rPr lang="el-GR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γυναίκες</a:t>
              </a:r>
              <a:r>
                <a:rPr lang="en-US" sz="1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)</a:t>
              </a:r>
              <a:endParaRPr lang="en-GB" sz="1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9A8F5667-22A8-95FE-FA52-C14D1FBCFAA5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2EC90DF6-5BFA-4C12-64B3-ACFAF3270C94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8" name="Group 10">
                <a:extLst>
                  <a:ext uri="{FF2B5EF4-FFF2-40B4-BE49-F238E27FC236}">
                    <a16:creationId xmlns:a16="http://schemas.microsoft.com/office/drawing/2014/main" id="{2D9DCF17-8A77-3E67-DB9D-3E41EA7D239E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08F150AD-C6BD-6F37-8E9C-8024425C0C98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0AA0D279-23B4-E634-282E-0A9EDDA0CF47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237B5E6B-51D3-C62B-97CD-33623C3475EA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24654C2A-DC62-376E-F0CD-E469EE27A647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6595C15-B843-9F90-26CF-9123EABBA558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48543DF7-6337-EB1F-1117-FDED40BC65C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7B6C4FD9-BD25-0918-BFFE-E4ABC12FEB35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377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1A622AD2-790C-9163-7DBC-939BC670E72F}"/>
              </a:ext>
            </a:extLst>
          </p:cNvPr>
          <p:cNvGrpSpPr/>
          <p:nvPr/>
        </p:nvGrpSpPr>
        <p:grpSpPr>
          <a:xfrm>
            <a:off x="-4101" y="1"/>
            <a:ext cx="6879926" cy="9969805"/>
            <a:chOff x="-4101" y="1"/>
            <a:chExt cx="6879926" cy="9969805"/>
          </a:xfrm>
        </p:grpSpPr>
        <p:pic>
          <p:nvPicPr>
            <p:cNvPr id="3" name="Picture 2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9B63B31F-A129-75D0-56F2-D94A56976C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372319" y="3968840"/>
              <a:ext cx="6113351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58359" y="403516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Ο προσυμπτωματικός έλεγχος του καρκίνου σώζει ζωές,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να παρευρίσκεστε πάντα στον προσυμπτωματικό έλεγχο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του καρκίνου, όταν καλείστε. 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2FC96CAD-97FE-4723-B4D3-4095096D05D5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A638C3D9-EEA0-B335-743D-C747471FE62B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B66B1B72-F006-7B14-E9B4-AE29AE0F49A2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FA36EA76-FD27-3F98-1401-44653225D5C6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028CD429-DF42-BB73-99A1-3E3348C850DD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F2E61E0D-A780-DBE0-9898-D29915156C04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1B8AEB2D-0B03-8655-5067-DD8D8DBD4C9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03221CF8-AA51-5DFC-58C7-8D8A8AC22EA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A4D37C22-8498-290F-6FBC-8573AE713B4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4CC8E9CB-AF30-A24F-4867-F153D9EA2F02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711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54F87EF-4AB9-EA30-4291-ED6F829F6128}"/>
              </a:ext>
            </a:extLst>
          </p:cNvPr>
          <p:cNvGrpSpPr/>
          <p:nvPr/>
        </p:nvGrpSpPr>
        <p:grpSpPr>
          <a:xfrm>
            <a:off x="-4101" y="-1"/>
            <a:ext cx="6879927" cy="9969807"/>
            <a:chOff x="-4101" y="-1"/>
            <a:chExt cx="6879927" cy="9969807"/>
          </a:xfrm>
        </p:grpSpPr>
        <p:pic>
          <p:nvPicPr>
            <p:cNvPr id="4" name="Picture 3" descr="A picture containing text, vector graphics&#10;&#10;Description automatically generated">
              <a:extLst>
                <a:ext uri="{FF2B5EF4-FFF2-40B4-BE49-F238E27FC236}">
                  <a16:creationId xmlns:a16="http://schemas.microsoft.com/office/drawing/2014/main" id="{A47EBF74-4DB1-7BE4-D8DB-66A47038D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63" t="112" r="33835" b="12338"/>
            <a:stretch/>
          </p:blipFill>
          <p:spPr>
            <a:xfrm>
              <a:off x="-4100" y="-1"/>
              <a:ext cx="6879926" cy="9930177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660972" y="3896839"/>
              <a:ext cx="5655833" cy="3348759"/>
            </a:xfrm>
            <a:prstGeom prst="roundRect">
              <a:avLst/>
            </a:prstGeom>
            <a:solidFill>
              <a:schemeClr val="bg1">
                <a:alpha val="87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8584" y="4231669"/>
              <a:ext cx="5783812" cy="1466835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91B512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91B512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Η έγκαιρη ανίχνευση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του καρκίνου αυξάνει </a:t>
              </a:r>
              <a:br>
                <a:rPr lang="en-US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32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σημαντικά πιθανότητες επιτυχούς έκβασης</a:t>
              </a:r>
              <a:endParaRPr lang="en-GB" sz="60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40" name="Freeform 72">
              <a:extLst>
                <a:ext uri="{FF2B5EF4-FFF2-40B4-BE49-F238E27FC236}">
                  <a16:creationId xmlns:a16="http://schemas.microsoft.com/office/drawing/2014/main" id="{D57D5010-3B0C-1690-D314-9996552EAE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41" name="Freeform 74">
              <a:extLst>
                <a:ext uri="{FF2B5EF4-FFF2-40B4-BE49-F238E27FC236}">
                  <a16:creationId xmlns:a16="http://schemas.microsoft.com/office/drawing/2014/main" id="{EB7005F8-7C75-3B5C-4E1D-264B97CAFB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2E63F74-1382-FC41-52C4-B41049C06439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686E5AE-BEB6-30F5-6739-B02098C992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4A496C4C-CA29-BEB7-46B0-B080DFEE27C4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FA5197DC-E9AA-7732-D757-7B47A43785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3" name="TextBox 7">
              <a:extLst>
                <a:ext uri="{FF2B5EF4-FFF2-40B4-BE49-F238E27FC236}">
                  <a16:creationId xmlns:a16="http://schemas.microsoft.com/office/drawing/2014/main" id="{686135A9-46FA-59CA-A3D3-620FFCAEF0E1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599E56BC-9F0B-2052-C1D1-5632D0458EB5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C87C7C9C-4E51-CF12-421A-7D6CE5780EB0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6C430D52-A7A2-3C75-08FE-128CED2C4060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911E2D88-7997-2D20-E08F-B3548ACC81EB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4749ED78-5E4E-5B1E-E250-FEB2174DC80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4ACFBCD2-1380-5D6F-FEAA-AD41F941CD8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EB2F212F-8340-C585-2B43-6FB5774DEFD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D85BE0D8-80B8-43B1-F658-2FDA82D0198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DFF72A5C-A63A-1B96-C1BE-C6CDB08A7369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8018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65481328-7851-FA88-E6BD-AAA8F4D45AE1}"/>
              </a:ext>
            </a:extLst>
          </p:cNvPr>
          <p:cNvGrpSpPr/>
          <p:nvPr/>
        </p:nvGrpSpPr>
        <p:grpSpPr>
          <a:xfrm>
            <a:off x="-4101" y="153870"/>
            <a:ext cx="6879926" cy="9815936"/>
            <a:chOff x="-4101" y="153870"/>
            <a:chExt cx="6879926" cy="9815936"/>
          </a:xfrm>
        </p:grpSpPr>
        <p:sp>
          <p:nvSpPr>
            <p:cNvPr id="19" name="Freeform 72">
              <a:extLst>
                <a:ext uri="{FF2B5EF4-FFF2-40B4-BE49-F238E27FC236}">
                  <a16:creationId xmlns:a16="http://schemas.microsoft.com/office/drawing/2014/main" id="{BF8E8331-1907-4253-9301-20ED114474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0"/>
              <a:ext cx="4213623" cy="2258568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0" name="Freeform 74">
              <a:extLst>
                <a:ext uri="{FF2B5EF4-FFF2-40B4-BE49-F238E27FC236}">
                  <a16:creationId xmlns:a16="http://schemas.microsoft.com/office/drawing/2014/main" id="{37D52375-E0D3-47D4-B1A5-F8E64AD30D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A5FEF6DD-585F-1199-0FC2-AD256E4C8A71}"/>
                </a:ext>
              </a:extLst>
            </p:cNvPr>
            <p:cNvGrpSpPr/>
            <p:nvPr/>
          </p:nvGrpSpPr>
          <p:grpSpPr>
            <a:xfrm>
              <a:off x="431279" y="375565"/>
              <a:ext cx="1792224" cy="1792224"/>
              <a:chOff x="1433852" y="1700836"/>
              <a:chExt cx="2823923" cy="2823924"/>
            </a:xfrm>
          </p:grpSpPr>
          <p:sp>
            <p:nvSpPr>
              <p:cNvPr id="37" name="Ovaal 2">
                <a:extLst>
                  <a:ext uri="{FF2B5EF4-FFF2-40B4-BE49-F238E27FC236}">
                    <a16:creationId xmlns:a16="http://schemas.microsoft.com/office/drawing/2014/main" id="{8A2DE224-974B-3F12-8DDB-319001774B99}"/>
                  </a:ext>
                </a:extLst>
              </p:cNvPr>
              <p:cNvSpPr/>
              <p:nvPr/>
            </p:nvSpPr>
            <p:spPr>
              <a:xfrm>
                <a:off x="1433852" y="1700836"/>
                <a:ext cx="2823923" cy="282392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BE" sz="180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38" name="Picture 37" descr="A picture containing text, clipart&#10;&#10;Description automatically generated">
                <a:extLst>
                  <a:ext uri="{FF2B5EF4-FFF2-40B4-BE49-F238E27FC236}">
                    <a16:creationId xmlns:a16="http://schemas.microsoft.com/office/drawing/2014/main" id="{B506322B-FFFB-E0D9-77DF-A394480ACE4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99791" y="1805365"/>
                <a:ext cx="2669717" cy="2651760"/>
              </a:xfrm>
              <a:prstGeom prst="ellipse">
                <a:avLst/>
              </a:prstGeom>
            </p:spPr>
          </p:pic>
        </p:grpSp>
        <p:sp>
          <p:nvSpPr>
            <p:cNvPr id="57" name="Rectangle: Rounded Corners 56">
              <a:extLst>
                <a:ext uri="{FF2B5EF4-FFF2-40B4-BE49-F238E27FC236}">
                  <a16:creationId xmlns:a16="http://schemas.microsoft.com/office/drawing/2014/main" id="{8E8A3043-603E-6CED-2B04-9EE75E5226DD}"/>
                </a:ext>
              </a:extLst>
            </p:cNvPr>
            <p:cNvSpPr/>
            <p:nvPr/>
          </p:nvSpPr>
          <p:spPr>
            <a:xfrm>
              <a:off x="347456" y="4555419"/>
              <a:ext cx="6238960" cy="1708298"/>
            </a:xfrm>
            <a:prstGeom prst="roundRect">
              <a:avLst/>
            </a:prstGeom>
            <a:solidFill>
              <a:schemeClr val="bg1">
                <a:alpha val="77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494B86EF-B186-4B6B-88ED-83589B6946DC}"/>
                </a:ext>
              </a:extLst>
            </p:cNvPr>
            <p:cNvSpPr/>
            <p:nvPr/>
          </p:nvSpPr>
          <p:spPr>
            <a:xfrm>
              <a:off x="453258" y="4662803"/>
              <a:ext cx="5981219" cy="1489904"/>
            </a:xfrm>
            <a:prstGeom prst="roundRect">
              <a:avLst/>
            </a:prstGeom>
            <a:noFill/>
            <a:ln>
              <a:solidFill>
                <a:srgbClr val="DBD1C3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3DE73569-89E4-253B-3DB0-71163F4074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8" name="Ovaal 41">
              <a:extLst>
                <a:ext uri="{FF2B5EF4-FFF2-40B4-BE49-F238E27FC236}">
                  <a16:creationId xmlns:a16="http://schemas.microsoft.com/office/drawing/2014/main" id="{EADB9184-0371-E0C1-87CC-86E3BDE3B9D3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3" name="Picture 2" descr="Icon&#10;&#10;Description automatically generated">
              <a:extLst>
                <a:ext uri="{FF2B5EF4-FFF2-40B4-BE49-F238E27FC236}">
                  <a16:creationId xmlns:a16="http://schemas.microsoft.com/office/drawing/2014/main" id="{8CBE8563-ACDB-089E-ABC6-CA146F91E28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8B5C9807-9415-4DC3-D4D1-7D0CE6D69245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5" name="Group 9">
              <a:extLst>
                <a:ext uri="{FF2B5EF4-FFF2-40B4-BE49-F238E27FC236}">
                  <a16:creationId xmlns:a16="http://schemas.microsoft.com/office/drawing/2014/main" id="{5E9FA542-68F9-D219-7375-1C8CD444F41D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6" name="Group 10">
                <a:extLst>
                  <a:ext uri="{FF2B5EF4-FFF2-40B4-BE49-F238E27FC236}">
                    <a16:creationId xmlns:a16="http://schemas.microsoft.com/office/drawing/2014/main" id="{81113A8B-C201-7F36-B4F2-EA3EC9B6C7C5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9" name="Rectangle 13">
                  <a:extLst>
                    <a:ext uri="{FF2B5EF4-FFF2-40B4-BE49-F238E27FC236}">
                      <a16:creationId xmlns:a16="http://schemas.microsoft.com/office/drawing/2014/main" id="{D2B51925-7E1A-79EF-D381-D0243470893A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0" name="TextBox 14">
                  <a:extLst>
                    <a:ext uri="{FF2B5EF4-FFF2-40B4-BE49-F238E27FC236}">
                      <a16:creationId xmlns:a16="http://schemas.microsoft.com/office/drawing/2014/main" id="{6B13FCA4-6DD9-0986-AE94-507190525A7E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1" name="Group 15">
                  <a:extLst>
                    <a:ext uri="{FF2B5EF4-FFF2-40B4-BE49-F238E27FC236}">
                      <a16:creationId xmlns:a16="http://schemas.microsoft.com/office/drawing/2014/main" id="{15F2E891-46C5-680A-6229-7D5763474FB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2" name="Ovaal 2">
                    <a:extLst>
                      <a:ext uri="{FF2B5EF4-FFF2-40B4-BE49-F238E27FC236}">
                        <a16:creationId xmlns:a16="http://schemas.microsoft.com/office/drawing/2014/main" id="{B7347CF1-6BF4-FAA5-2A12-F5FF42799AFB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3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16BB79FE-2250-A239-BF78-427C21E33E3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7" name="Graphic 12">
                <a:extLst>
                  <a:ext uri="{FF2B5EF4-FFF2-40B4-BE49-F238E27FC236}">
                    <a16:creationId xmlns:a16="http://schemas.microsoft.com/office/drawing/2014/main" id="{0FDC2BB2-6AA7-D57B-A97F-54FE008341E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4" name="TextBox 18">
              <a:extLst>
                <a:ext uri="{FF2B5EF4-FFF2-40B4-BE49-F238E27FC236}">
                  <a16:creationId xmlns:a16="http://schemas.microsoft.com/office/drawing/2014/main" id="{C5064F98-FFBD-2166-65B3-D764BB254B18}"/>
                </a:ext>
              </a:extLst>
            </p:cNvPr>
            <p:cNvSpPr txBox="1"/>
            <p:nvPr/>
          </p:nvSpPr>
          <p:spPr>
            <a:xfrm>
              <a:off x="119539" y="4827698"/>
              <a:ext cx="658641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l-GR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Μηνύματα </a:t>
              </a:r>
              <a:br>
                <a:rPr lang="el-GR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l-GR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για επαγγελματίες υγείας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1823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02C0995-4512-7472-DF0D-03E79F334483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4" name="Picture 3" descr="Several colorful ribbons on a white surface&#10;&#10;Description automatically generated">
              <a:extLst>
                <a:ext uri="{FF2B5EF4-FFF2-40B4-BE49-F238E27FC236}">
                  <a16:creationId xmlns:a16="http://schemas.microsoft.com/office/drawing/2014/main" id="{EC60B48C-0B73-B491-0463-4495DF5068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789"/>
            <a:stretch/>
          </p:blipFill>
          <p:spPr>
            <a:xfrm rot="5400000">
              <a:off x="-1520655" y="1520655"/>
              <a:ext cx="9906002" cy="6864691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67030" y="2924880"/>
              <a:ext cx="6402706" cy="5648035"/>
            </a:xfrm>
            <a:prstGeom prst="roundRect">
              <a:avLst/>
            </a:prstGeom>
            <a:solidFill>
              <a:schemeClr val="bg1">
                <a:alpha val="72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37" y="3192008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877C63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877C63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Να ρωτάτε πάντα τους ασθενείς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σας αν παρακολούθησαν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τα διαθέσιμα προγράμματα προσυμπτωματικού ελέγχου.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Εάν όχι, η προσωποκεντρική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υποστήριξη, συμπεριλαμβανομένης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της συμμετοχής του πλησιέστερου ατόμου για τον ασθενή,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μπορεί να αυξήσει την πιθανότητα </a:t>
              </a:r>
              <a:br>
                <a:rPr lang="en-US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8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να ακολουθούν τους ελέγχους τους.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18" name="Freeform 72">
              <a:extLst>
                <a:ext uri="{FF2B5EF4-FFF2-40B4-BE49-F238E27FC236}">
                  <a16:creationId xmlns:a16="http://schemas.microsoft.com/office/drawing/2014/main" id="{0127B1A5-7018-8D4F-5F23-46F8DB410B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1" name="Freeform 74">
              <a:extLst>
                <a:ext uri="{FF2B5EF4-FFF2-40B4-BE49-F238E27FC236}">
                  <a16:creationId xmlns:a16="http://schemas.microsoft.com/office/drawing/2014/main" id="{EBEF4186-B951-3364-C23A-D034F4A02D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4B128535-4C21-0D08-4A92-F9071A36C58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87B6B0-5170-3F74-6340-B4115F21AF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5" name="Ovaal 41">
              <a:extLst>
                <a:ext uri="{FF2B5EF4-FFF2-40B4-BE49-F238E27FC236}">
                  <a16:creationId xmlns:a16="http://schemas.microsoft.com/office/drawing/2014/main" id="{A753D79A-56DD-7165-5A5F-E5AE8A3F3985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7" name="Picture 6" descr="Icon&#10;&#10;Description automatically generated">
              <a:extLst>
                <a:ext uri="{FF2B5EF4-FFF2-40B4-BE49-F238E27FC236}">
                  <a16:creationId xmlns:a16="http://schemas.microsoft.com/office/drawing/2014/main" id="{730970B0-393D-DE07-BF5B-E21174BA150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6" name="TextBox 7">
              <a:extLst>
                <a:ext uri="{FF2B5EF4-FFF2-40B4-BE49-F238E27FC236}">
                  <a16:creationId xmlns:a16="http://schemas.microsoft.com/office/drawing/2014/main" id="{61BFC587-DCA7-3BB2-A8B9-9BFBEC8B9392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000E3A00-301C-3DF0-CDE6-52B079ED4CF8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A4811C95-193C-02C4-D375-0652E4929AB5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7C41D589-3993-12D8-72BC-DCA8A55C846D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660C3FC0-06FA-8231-6667-F61482B245C8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CBA2AD90-D35C-7DC5-D3CC-0322CFBD8556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9580C6DF-287E-39BC-F68E-E2E22D99BB41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262B8211-234E-4DF9-01F3-6EF9F547E1E0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DAAA5F1D-A198-8460-0EFB-CF2F208741E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0D48AA68-3E43-04EF-8453-46BD9CA644EE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297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6B34E411-3A80-D0B7-1A9E-FB50ED358E02}"/>
              </a:ext>
            </a:extLst>
          </p:cNvPr>
          <p:cNvGrpSpPr/>
          <p:nvPr/>
        </p:nvGrpSpPr>
        <p:grpSpPr>
          <a:xfrm>
            <a:off x="-4101" y="0"/>
            <a:ext cx="6879926" cy="9969806"/>
            <a:chOff x="-4101" y="0"/>
            <a:chExt cx="6879926" cy="99698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9E6BED0-91F3-74A2-706B-723E2448C4C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50000"/>
            </a:blip>
            <a:srcRect l="27017" r="26978"/>
            <a:stretch/>
          </p:blipFill>
          <p:spPr>
            <a:xfrm>
              <a:off x="-4100" y="0"/>
              <a:ext cx="6852626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417821" y="3085196"/>
              <a:ext cx="5974858" cy="5700664"/>
            </a:xfrm>
            <a:prstGeom prst="roundRect">
              <a:avLst/>
            </a:prstGeom>
            <a:solidFill>
              <a:schemeClr val="bg1">
                <a:alpha val="80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Text Box 2">
              <a:extLst>
                <a:ext uri="{FF2B5EF4-FFF2-40B4-BE49-F238E27FC236}">
                  <a16:creationId xmlns:a16="http://schemas.microsoft.com/office/drawing/2014/main" id="{1390292E-CF4A-4AAE-B8F3-6810A56F228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9137" y="3297030"/>
              <a:ext cx="6402706" cy="123787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2600" dirty="0">
                  <a:gradFill>
                    <a:gsLst>
                      <a:gs pos="0">
                        <a:srgbClr val="F6F8FC"/>
                      </a:gs>
                      <a:gs pos="74000">
                        <a:srgbClr val="ABC0E4"/>
                      </a:gs>
                      <a:gs pos="83000">
                        <a:srgbClr val="ABC0E4"/>
                      </a:gs>
                      <a:gs pos="100000">
                        <a:srgbClr val="C7D5ED"/>
                      </a:gs>
                    </a:gsLst>
                    <a:lin ang="5400000" scaled="0"/>
                  </a:gra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Ο προσυμπτωματικός έλεγχος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για τον καρκίνο του μαστού,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του τραχήλου της μήτρας και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του εντέρου θα πρέπει να είναι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διαθέσιμος για τον πληθυσμό-στόχο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σε ολόκληρη την Ευρώπη.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Πρέπει να εφαρμοστούν και να αξιολογηθούν νέα προγράμματα προσυμπτωματικού ελέγχου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για άλλους τύπους καρκίνου,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ώστε να μειωθεί η επιβάρυνση από </a:t>
              </a:r>
              <a:br>
                <a:rPr lang="en-US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</a:br>
              <a:r>
                <a:rPr lang="el-GR" sz="2600" b="1" i="0" dirty="0">
                  <a:solidFill>
                    <a:srgbClr val="118FB9"/>
                  </a:solidFill>
                  <a:effectLst/>
                  <a:latin typeface="Calibri" panose="020F0502020204030204" pitchFamily="34" charset="0"/>
                </a:rPr>
                <a:t>τον καρκίνο σε όλη την Ευρώπη. </a:t>
              </a:r>
              <a:endParaRPr lang="en-GB" sz="26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sp>
          <p:nvSpPr>
            <p:cNvPr id="21" name="Freeform 72">
              <a:extLst>
                <a:ext uri="{FF2B5EF4-FFF2-40B4-BE49-F238E27FC236}">
                  <a16:creationId xmlns:a16="http://schemas.microsoft.com/office/drawing/2014/main" id="{EE0567F6-E8D1-88D7-7E45-D4911134D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22" name="Freeform 74">
              <a:extLst>
                <a:ext uri="{FF2B5EF4-FFF2-40B4-BE49-F238E27FC236}">
                  <a16:creationId xmlns:a16="http://schemas.microsoft.com/office/drawing/2014/main" id="{6EACCBA1-52CD-BE3E-DF47-275B2C863E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9D8CD45-7AFF-5A98-E5A0-4D5B081F9991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6C57E9E2-EC0D-C57C-D38C-83B589A270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7" name="Ovaal 41">
              <a:extLst>
                <a:ext uri="{FF2B5EF4-FFF2-40B4-BE49-F238E27FC236}">
                  <a16:creationId xmlns:a16="http://schemas.microsoft.com/office/drawing/2014/main" id="{E3FBBCAB-6752-232F-7DEF-1B7716150B70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10" name="Picture 9" descr="Icon&#10;&#10;Description automatically generated">
              <a:extLst>
                <a:ext uri="{FF2B5EF4-FFF2-40B4-BE49-F238E27FC236}">
                  <a16:creationId xmlns:a16="http://schemas.microsoft.com/office/drawing/2014/main" id="{3F00FD5B-7820-5E09-663C-E7AFAE120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DA9F4C6C-A257-250A-9F62-E166F1019A8F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6" name="Group 9">
              <a:extLst>
                <a:ext uri="{FF2B5EF4-FFF2-40B4-BE49-F238E27FC236}">
                  <a16:creationId xmlns:a16="http://schemas.microsoft.com/office/drawing/2014/main" id="{E465B32F-78A4-9E4A-395F-8E48592EA18E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8" name="Group 10">
                <a:extLst>
                  <a:ext uri="{FF2B5EF4-FFF2-40B4-BE49-F238E27FC236}">
                    <a16:creationId xmlns:a16="http://schemas.microsoft.com/office/drawing/2014/main" id="{F8003249-7BAA-44B4-38DD-72476FF89498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C8C25202-EBFE-9166-83DF-468E52257C6F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FB0B5FED-CF1C-C09D-8234-525232660BC8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DA44315B-FD7C-3A5F-4909-703704420C1F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F814CC36-7573-DE8F-37C2-B57C3FCE445E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75894A48-5431-AC5B-2F41-F3BC6010871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9" name="Graphic 12">
                <a:extLst>
                  <a:ext uri="{FF2B5EF4-FFF2-40B4-BE49-F238E27FC236}">
                    <a16:creationId xmlns:a16="http://schemas.microsoft.com/office/drawing/2014/main" id="{84BD7843-D893-BB12-1E3A-FA335227935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6" name="Rectangle 4">
              <a:extLst>
                <a:ext uri="{FF2B5EF4-FFF2-40B4-BE49-F238E27FC236}">
                  <a16:creationId xmlns:a16="http://schemas.microsoft.com/office/drawing/2014/main" id="{D4612D62-7DD0-95B3-75DC-305E8637447C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21146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>
            <a:extLst>
              <a:ext uri="{FF2B5EF4-FFF2-40B4-BE49-F238E27FC236}">
                <a16:creationId xmlns:a16="http://schemas.microsoft.com/office/drawing/2014/main" id="{17F0D0AB-F492-4FAC-9C62-A1D5A70C670D}"/>
              </a:ext>
            </a:extLst>
          </p:cNvPr>
          <p:cNvGrpSpPr/>
          <p:nvPr/>
        </p:nvGrpSpPr>
        <p:grpSpPr>
          <a:xfrm>
            <a:off x="-4101" y="1"/>
            <a:ext cx="6879926" cy="9969805"/>
            <a:chOff x="-4101" y="1"/>
            <a:chExt cx="6879926" cy="9969805"/>
          </a:xfrm>
        </p:grpSpPr>
        <p:pic>
          <p:nvPicPr>
            <p:cNvPr id="6" name="Picture 5" descr="A picture containing text, appliance, kitchen appliance, automaton&#10;&#10;Description automatically generated">
              <a:extLst>
                <a:ext uri="{FF2B5EF4-FFF2-40B4-BE49-F238E27FC236}">
                  <a16:creationId xmlns:a16="http://schemas.microsoft.com/office/drawing/2014/main" id="{E7BC5F7F-D0BE-0C86-6E69-E0E8E34E5C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56" t="3310" b="7960"/>
            <a:stretch/>
          </p:blipFill>
          <p:spPr>
            <a:xfrm>
              <a:off x="4101" y="1"/>
              <a:ext cx="6871724" cy="9930176"/>
            </a:xfrm>
            <a:prstGeom prst="rect">
              <a:avLst/>
            </a:prstGeom>
          </p:spPr>
        </p:pic>
        <p:sp>
          <p:nvSpPr>
            <p:cNvPr id="2" name="Rectangle: Rounded Corners 1">
              <a:extLst>
                <a:ext uri="{FF2B5EF4-FFF2-40B4-BE49-F238E27FC236}">
                  <a16:creationId xmlns:a16="http://schemas.microsoft.com/office/drawing/2014/main" id="{DE322BCE-0271-4C8E-9878-A7CF42C7A47B}"/>
                </a:ext>
              </a:extLst>
            </p:cNvPr>
            <p:cNvSpPr/>
            <p:nvPr/>
          </p:nvSpPr>
          <p:spPr>
            <a:xfrm>
              <a:off x="2226152" y="3920840"/>
              <a:ext cx="4427373" cy="482688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: Rounded Corners 33">
              <a:extLst>
                <a:ext uri="{FF2B5EF4-FFF2-40B4-BE49-F238E27FC236}">
                  <a16:creationId xmlns:a16="http://schemas.microsoft.com/office/drawing/2014/main" id="{5BF916CE-0624-4EA7-AB9A-6C4C006BCA7D}"/>
                </a:ext>
              </a:extLst>
            </p:cNvPr>
            <p:cNvSpPr/>
            <p:nvPr/>
          </p:nvSpPr>
          <p:spPr>
            <a:xfrm>
              <a:off x="321465" y="2598636"/>
              <a:ext cx="2454399" cy="2864706"/>
            </a:xfrm>
            <a:prstGeom prst="roundRect">
              <a:avLst/>
            </a:prstGeom>
            <a:solidFill>
              <a:schemeClr val="bg1">
                <a:alpha val="71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 72">
              <a:extLst>
                <a:ext uri="{FF2B5EF4-FFF2-40B4-BE49-F238E27FC236}">
                  <a16:creationId xmlns:a16="http://schemas.microsoft.com/office/drawing/2014/main" id="{3015B807-1073-D50A-56CD-41610B614A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4466" y="153871"/>
              <a:ext cx="4213623" cy="2285365"/>
            </a:xfrm>
            <a:custGeom>
              <a:avLst/>
              <a:gdLst>
                <a:gd name="T0" fmla="*/ 7607 w 7645"/>
                <a:gd name="T1" fmla="*/ 977 h 4080"/>
                <a:gd name="T2" fmla="*/ 7607 w 7645"/>
                <a:gd name="T3" fmla="*/ 977 h 4080"/>
                <a:gd name="T4" fmla="*/ 6878 w 7645"/>
                <a:gd name="T5" fmla="*/ 269 h 4080"/>
                <a:gd name="T6" fmla="*/ 6878 w 7645"/>
                <a:gd name="T7" fmla="*/ 269 h 4080"/>
                <a:gd name="T8" fmla="*/ 5865 w 7645"/>
                <a:gd name="T9" fmla="*/ 0 h 4080"/>
                <a:gd name="T10" fmla="*/ 5865 w 7645"/>
                <a:gd name="T11" fmla="*/ 0 h 4080"/>
                <a:gd name="T12" fmla="*/ 3825 w 7645"/>
                <a:gd name="T13" fmla="*/ 2039 h 4080"/>
                <a:gd name="T14" fmla="*/ 3825 w 7645"/>
                <a:gd name="T15" fmla="*/ 2039 h 4080"/>
                <a:gd name="T16" fmla="*/ 2040 w 7645"/>
                <a:gd name="T17" fmla="*/ 3825 h 4080"/>
                <a:gd name="T18" fmla="*/ 2040 w 7645"/>
                <a:gd name="T19" fmla="*/ 3825 h 4080"/>
                <a:gd name="T20" fmla="*/ 255 w 7645"/>
                <a:gd name="T21" fmla="*/ 2039 h 4080"/>
                <a:gd name="T22" fmla="*/ 255 w 7645"/>
                <a:gd name="T23" fmla="*/ 2039 h 4080"/>
                <a:gd name="T24" fmla="*/ 2040 w 7645"/>
                <a:gd name="T25" fmla="*/ 255 h 4080"/>
                <a:gd name="T26" fmla="*/ 2040 w 7645"/>
                <a:gd name="T27" fmla="*/ 255 h 4080"/>
                <a:gd name="T28" fmla="*/ 2927 w 7645"/>
                <a:gd name="T29" fmla="*/ 490 h 4080"/>
                <a:gd name="T30" fmla="*/ 2927 w 7645"/>
                <a:gd name="T31" fmla="*/ 490 h 4080"/>
                <a:gd name="T32" fmla="*/ 3564 w 7645"/>
                <a:gd name="T33" fmla="*/ 1109 h 4080"/>
                <a:gd name="T34" fmla="*/ 3564 w 7645"/>
                <a:gd name="T35" fmla="*/ 1109 h 4080"/>
                <a:gd name="T36" fmla="*/ 3739 w 7645"/>
                <a:gd name="T37" fmla="*/ 1152 h 4080"/>
                <a:gd name="T38" fmla="*/ 3739 w 7645"/>
                <a:gd name="T39" fmla="*/ 1152 h 4080"/>
                <a:gd name="T40" fmla="*/ 3782 w 7645"/>
                <a:gd name="T41" fmla="*/ 977 h 4080"/>
                <a:gd name="T42" fmla="*/ 3782 w 7645"/>
                <a:gd name="T43" fmla="*/ 977 h 4080"/>
                <a:gd name="T44" fmla="*/ 3053 w 7645"/>
                <a:gd name="T45" fmla="*/ 269 h 4080"/>
                <a:gd name="T46" fmla="*/ 3053 w 7645"/>
                <a:gd name="T47" fmla="*/ 269 h 4080"/>
                <a:gd name="T48" fmla="*/ 2040 w 7645"/>
                <a:gd name="T49" fmla="*/ 0 h 4080"/>
                <a:gd name="T50" fmla="*/ 2040 w 7645"/>
                <a:gd name="T51" fmla="*/ 0 h 4080"/>
                <a:gd name="T52" fmla="*/ 0 w 7645"/>
                <a:gd name="T53" fmla="*/ 2039 h 4080"/>
                <a:gd name="T54" fmla="*/ 0 w 7645"/>
                <a:gd name="T55" fmla="*/ 2039 h 4080"/>
                <a:gd name="T56" fmla="*/ 2040 w 7645"/>
                <a:gd name="T57" fmla="*/ 4079 h 4080"/>
                <a:gd name="T58" fmla="*/ 2040 w 7645"/>
                <a:gd name="T59" fmla="*/ 4079 h 4080"/>
                <a:gd name="T60" fmla="*/ 4080 w 7645"/>
                <a:gd name="T61" fmla="*/ 2039 h 4080"/>
                <a:gd name="T62" fmla="*/ 4080 w 7645"/>
                <a:gd name="T63" fmla="*/ 2039 h 4080"/>
                <a:gd name="T64" fmla="*/ 5865 w 7645"/>
                <a:gd name="T65" fmla="*/ 255 h 4080"/>
                <a:gd name="T66" fmla="*/ 5865 w 7645"/>
                <a:gd name="T67" fmla="*/ 255 h 4080"/>
                <a:gd name="T68" fmla="*/ 6751 w 7645"/>
                <a:gd name="T69" fmla="*/ 490 h 4080"/>
                <a:gd name="T70" fmla="*/ 6751 w 7645"/>
                <a:gd name="T71" fmla="*/ 490 h 4080"/>
                <a:gd name="T72" fmla="*/ 7389 w 7645"/>
                <a:gd name="T73" fmla="*/ 1109 h 4080"/>
                <a:gd name="T74" fmla="*/ 7389 w 7645"/>
                <a:gd name="T75" fmla="*/ 1109 h 4080"/>
                <a:gd name="T76" fmla="*/ 7565 w 7645"/>
                <a:gd name="T77" fmla="*/ 1152 h 4080"/>
                <a:gd name="T78" fmla="*/ 7565 w 7645"/>
                <a:gd name="T79" fmla="*/ 1152 h 4080"/>
                <a:gd name="T80" fmla="*/ 7607 w 7645"/>
                <a:gd name="T81" fmla="*/ 977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5" h="4080">
                  <a:moveTo>
                    <a:pt x="7607" y="977"/>
                  </a:moveTo>
                  <a:lnTo>
                    <a:pt x="7607" y="977"/>
                  </a:lnTo>
                  <a:cubicBezTo>
                    <a:pt x="7428" y="685"/>
                    <a:pt x="7176" y="440"/>
                    <a:pt x="6878" y="269"/>
                  </a:cubicBezTo>
                  <a:lnTo>
                    <a:pt x="6878" y="269"/>
                  </a:lnTo>
                  <a:cubicBezTo>
                    <a:pt x="6572" y="93"/>
                    <a:pt x="6221" y="0"/>
                    <a:pt x="5865" y="0"/>
                  </a:cubicBezTo>
                  <a:lnTo>
                    <a:pt x="5865" y="0"/>
                  </a:lnTo>
                  <a:cubicBezTo>
                    <a:pt x="4741" y="0"/>
                    <a:pt x="3825" y="915"/>
                    <a:pt x="3825" y="2039"/>
                  </a:cubicBezTo>
                  <a:lnTo>
                    <a:pt x="3825" y="2039"/>
                  </a:lnTo>
                  <a:cubicBezTo>
                    <a:pt x="3825" y="3024"/>
                    <a:pt x="3025" y="3825"/>
                    <a:pt x="2040" y="3825"/>
                  </a:cubicBezTo>
                  <a:lnTo>
                    <a:pt x="2040" y="3825"/>
                  </a:lnTo>
                  <a:cubicBezTo>
                    <a:pt x="1056" y="3825"/>
                    <a:pt x="255" y="3024"/>
                    <a:pt x="255" y="2039"/>
                  </a:cubicBezTo>
                  <a:lnTo>
                    <a:pt x="255" y="2039"/>
                  </a:lnTo>
                  <a:cubicBezTo>
                    <a:pt x="255" y="1055"/>
                    <a:pt x="1056" y="255"/>
                    <a:pt x="2040" y="255"/>
                  </a:cubicBezTo>
                  <a:lnTo>
                    <a:pt x="2040" y="255"/>
                  </a:lnTo>
                  <a:cubicBezTo>
                    <a:pt x="2352" y="255"/>
                    <a:pt x="2658" y="336"/>
                    <a:pt x="2927" y="490"/>
                  </a:cubicBezTo>
                  <a:lnTo>
                    <a:pt x="2927" y="490"/>
                  </a:lnTo>
                  <a:cubicBezTo>
                    <a:pt x="3187" y="639"/>
                    <a:pt x="3407" y="854"/>
                    <a:pt x="3564" y="1109"/>
                  </a:cubicBezTo>
                  <a:lnTo>
                    <a:pt x="3564" y="1109"/>
                  </a:lnTo>
                  <a:cubicBezTo>
                    <a:pt x="3601" y="1169"/>
                    <a:pt x="3679" y="1188"/>
                    <a:pt x="3739" y="1152"/>
                  </a:cubicBezTo>
                  <a:lnTo>
                    <a:pt x="3739" y="1152"/>
                  </a:lnTo>
                  <a:cubicBezTo>
                    <a:pt x="3799" y="1115"/>
                    <a:pt x="3818" y="1037"/>
                    <a:pt x="3782" y="977"/>
                  </a:cubicBezTo>
                  <a:lnTo>
                    <a:pt x="3782" y="977"/>
                  </a:lnTo>
                  <a:cubicBezTo>
                    <a:pt x="3603" y="685"/>
                    <a:pt x="3351" y="440"/>
                    <a:pt x="3053" y="269"/>
                  </a:cubicBezTo>
                  <a:lnTo>
                    <a:pt x="3053" y="269"/>
                  </a:lnTo>
                  <a:cubicBezTo>
                    <a:pt x="2746" y="93"/>
                    <a:pt x="2396" y="0"/>
                    <a:pt x="2040" y="0"/>
                  </a:cubicBezTo>
                  <a:lnTo>
                    <a:pt x="2040" y="0"/>
                  </a:lnTo>
                  <a:cubicBezTo>
                    <a:pt x="915" y="0"/>
                    <a:pt x="0" y="915"/>
                    <a:pt x="0" y="2039"/>
                  </a:cubicBezTo>
                  <a:lnTo>
                    <a:pt x="0" y="2039"/>
                  </a:lnTo>
                  <a:cubicBezTo>
                    <a:pt x="0" y="3164"/>
                    <a:pt x="915" y="4079"/>
                    <a:pt x="2040" y="4079"/>
                  </a:cubicBezTo>
                  <a:lnTo>
                    <a:pt x="2040" y="4079"/>
                  </a:lnTo>
                  <a:cubicBezTo>
                    <a:pt x="3165" y="4079"/>
                    <a:pt x="4080" y="3164"/>
                    <a:pt x="4080" y="2039"/>
                  </a:cubicBezTo>
                  <a:lnTo>
                    <a:pt x="4080" y="2039"/>
                  </a:lnTo>
                  <a:cubicBezTo>
                    <a:pt x="4080" y="1055"/>
                    <a:pt x="4881" y="255"/>
                    <a:pt x="5865" y="255"/>
                  </a:cubicBezTo>
                  <a:lnTo>
                    <a:pt x="5865" y="255"/>
                  </a:lnTo>
                  <a:cubicBezTo>
                    <a:pt x="6177" y="255"/>
                    <a:pt x="6483" y="336"/>
                    <a:pt x="6751" y="490"/>
                  </a:cubicBezTo>
                  <a:lnTo>
                    <a:pt x="6751" y="490"/>
                  </a:lnTo>
                  <a:cubicBezTo>
                    <a:pt x="7012" y="639"/>
                    <a:pt x="7233" y="854"/>
                    <a:pt x="7389" y="1109"/>
                  </a:cubicBezTo>
                  <a:lnTo>
                    <a:pt x="7389" y="1109"/>
                  </a:lnTo>
                  <a:cubicBezTo>
                    <a:pt x="7426" y="1169"/>
                    <a:pt x="7505" y="1188"/>
                    <a:pt x="7565" y="1152"/>
                  </a:cubicBezTo>
                  <a:lnTo>
                    <a:pt x="7565" y="1152"/>
                  </a:lnTo>
                  <a:cubicBezTo>
                    <a:pt x="7625" y="1115"/>
                    <a:pt x="7644" y="1037"/>
                    <a:pt x="7607" y="977"/>
                  </a:cubicBezTo>
                </a:path>
              </a:pathLst>
            </a:custGeom>
            <a:solidFill>
              <a:srgbClr val="2585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1" rIns="91440" bIns="4572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GB" dirty="0"/>
            </a:p>
          </p:txBody>
        </p:sp>
        <p:sp>
          <p:nvSpPr>
            <p:cNvPr id="17" name="Freeform 74">
              <a:extLst>
                <a:ext uri="{FF2B5EF4-FFF2-40B4-BE49-F238E27FC236}">
                  <a16:creationId xmlns:a16="http://schemas.microsoft.com/office/drawing/2014/main" id="{0C2E6727-DE24-6C78-97F2-6BB0E5E338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39903" y="153871"/>
              <a:ext cx="4213623" cy="2261464"/>
            </a:xfrm>
            <a:custGeom>
              <a:avLst/>
              <a:gdLst>
                <a:gd name="T0" fmla="*/ 5603 w 7644"/>
                <a:gd name="T1" fmla="*/ 4079 h 4080"/>
                <a:gd name="T2" fmla="*/ 5603 w 7644"/>
                <a:gd name="T3" fmla="*/ 4079 h 4080"/>
                <a:gd name="T4" fmla="*/ 4590 w 7644"/>
                <a:gd name="T5" fmla="*/ 3810 h 4080"/>
                <a:gd name="T6" fmla="*/ 4590 w 7644"/>
                <a:gd name="T7" fmla="*/ 3810 h 4080"/>
                <a:gd name="T8" fmla="*/ 3861 w 7644"/>
                <a:gd name="T9" fmla="*/ 3102 h 4080"/>
                <a:gd name="T10" fmla="*/ 3861 w 7644"/>
                <a:gd name="T11" fmla="*/ 3102 h 4080"/>
                <a:gd name="T12" fmla="*/ 3904 w 7644"/>
                <a:gd name="T13" fmla="*/ 2927 h 4080"/>
                <a:gd name="T14" fmla="*/ 3904 w 7644"/>
                <a:gd name="T15" fmla="*/ 2927 h 4080"/>
                <a:gd name="T16" fmla="*/ 4079 w 7644"/>
                <a:gd name="T17" fmla="*/ 2969 h 4080"/>
                <a:gd name="T18" fmla="*/ 4079 w 7644"/>
                <a:gd name="T19" fmla="*/ 2969 h 4080"/>
                <a:gd name="T20" fmla="*/ 4717 w 7644"/>
                <a:gd name="T21" fmla="*/ 3589 h 4080"/>
                <a:gd name="T22" fmla="*/ 4717 w 7644"/>
                <a:gd name="T23" fmla="*/ 3589 h 4080"/>
                <a:gd name="T24" fmla="*/ 5603 w 7644"/>
                <a:gd name="T25" fmla="*/ 3825 h 4080"/>
                <a:gd name="T26" fmla="*/ 5603 w 7644"/>
                <a:gd name="T27" fmla="*/ 3825 h 4080"/>
                <a:gd name="T28" fmla="*/ 7388 w 7644"/>
                <a:gd name="T29" fmla="*/ 2039 h 4080"/>
                <a:gd name="T30" fmla="*/ 7388 w 7644"/>
                <a:gd name="T31" fmla="*/ 2039 h 4080"/>
                <a:gd name="T32" fmla="*/ 5603 w 7644"/>
                <a:gd name="T33" fmla="*/ 255 h 4080"/>
                <a:gd name="T34" fmla="*/ 5603 w 7644"/>
                <a:gd name="T35" fmla="*/ 255 h 4080"/>
                <a:gd name="T36" fmla="*/ 3818 w 7644"/>
                <a:gd name="T37" fmla="*/ 2039 h 4080"/>
                <a:gd name="T38" fmla="*/ 3818 w 7644"/>
                <a:gd name="T39" fmla="*/ 2039 h 4080"/>
                <a:gd name="T40" fmla="*/ 1778 w 7644"/>
                <a:gd name="T41" fmla="*/ 4079 h 4080"/>
                <a:gd name="T42" fmla="*/ 1778 w 7644"/>
                <a:gd name="T43" fmla="*/ 4079 h 4080"/>
                <a:gd name="T44" fmla="*/ 765 w 7644"/>
                <a:gd name="T45" fmla="*/ 3810 h 4080"/>
                <a:gd name="T46" fmla="*/ 765 w 7644"/>
                <a:gd name="T47" fmla="*/ 3810 h 4080"/>
                <a:gd name="T48" fmla="*/ 37 w 7644"/>
                <a:gd name="T49" fmla="*/ 3102 h 4080"/>
                <a:gd name="T50" fmla="*/ 37 w 7644"/>
                <a:gd name="T51" fmla="*/ 3102 h 4080"/>
                <a:gd name="T52" fmla="*/ 79 w 7644"/>
                <a:gd name="T53" fmla="*/ 2927 h 4080"/>
                <a:gd name="T54" fmla="*/ 79 w 7644"/>
                <a:gd name="T55" fmla="*/ 2927 h 4080"/>
                <a:gd name="T56" fmla="*/ 254 w 7644"/>
                <a:gd name="T57" fmla="*/ 2969 h 4080"/>
                <a:gd name="T58" fmla="*/ 254 w 7644"/>
                <a:gd name="T59" fmla="*/ 2969 h 4080"/>
                <a:gd name="T60" fmla="*/ 892 w 7644"/>
                <a:gd name="T61" fmla="*/ 3589 h 4080"/>
                <a:gd name="T62" fmla="*/ 892 w 7644"/>
                <a:gd name="T63" fmla="*/ 3589 h 4080"/>
                <a:gd name="T64" fmla="*/ 1778 w 7644"/>
                <a:gd name="T65" fmla="*/ 3825 h 4080"/>
                <a:gd name="T66" fmla="*/ 1778 w 7644"/>
                <a:gd name="T67" fmla="*/ 3825 h 4080"/>
                <a:gd name="T68" fmla="*/ 3564 w 7644"/>
                <a:gd name="T69" fmla="*/ 2039 h 4080"/>
                <a:gd name="T70" fmla="*/ 3564 w 7644"/>
                <a:gd name="T71" fmla="*/ 2039 h 4080"/>
                <a:gd name="T72" fmla="*/ 5603 w 7644"/>
                <a:gd name="T73" fmla="*/ 0 h 4080"/>
                <a:gd name="T74" fmla="*/ 5603 w 7644"/>
                <a:gd name="T75" fmla="*/ 0 h 4080"/>
                <a:gd name="T76" fmla="*/ 7643 w 7644"/>
                <a:gd name="T77" fmla="*/ 2039 h 4080"/>
                <a:gd name="T78" fmla="*/ 7643 w 7644"/>
                <a:gd name="T79" fmla="*/ 2039 h 4080"/>
                <a:gd name="T80" fmla="*/ 5603 w 7644"/>
                <a:gd name="T81" fmla="*/ 4079 h 40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644" h="4080">
                  <a:moveTo>
                    <a:pt x="5603" y="4079"/>
                  </a:moveTo>
                  <a:lnTo>
                    <a:pt x="5603" y="4079"/>
                  </a:lnTo>
                  <a:cubicBezTo>
                    <a:pt x="5248" y="4079"/>
                    <a:pt x="4897" y="3986"/>
                    <a:pt x="4590" y="3810"/>
                  </a:cubicBezTo>
                  <a:lnTo>
                    <a:pt x="4590" y="3810"/>
                  </a:lnTo>
                  <a:cubicBezTo>
                    <a:pt x="4293" y="3639"/>
                    <a:pt x="4041" y="3395"/>
                    <a:pt x="3861" y="3102"/>
                  </a:cubicBezTo>
                  <a:lnTo>
                    <a:pt x="3861" y="3102"/>
                  </a:lnTo>
                  <a:cubicBezTo>
                    <a:pt x="3825" y="3042"/>
                    <a:pt x="3844" y="2963"/>
                    <a:pt x="3904" y="2927"/>
                  </a:cubicBezTo>
                  <a:lnTo>
                    <a:pt x="3904" y="2927"/>
                  </a:lnTo>
                  <a:cubicBezTo>
                    <a:pt x="3964" y="2890"/>
                    <a:pt x="4042" y="2909"/>
                    <a:pt x="4079" y="2969"/>
                  </a:cubicBezTo>
                  <a:lnTo>
                    <a:pt x="4079" y="2969"/>
                  </a:lnTo>
                  <a:cubicBezTo>
                    <a:pt x="4236" y="3225"/>
                    <a:pt x="4456" y="3440"/>
                    <a:pt x="4717" y="3589"/>
                  </a:cubicBezTo>
                  <a:lnTo>
                    <a:pt x="4717" y="3589"/>
                  </a:lnTo>
                  <a:cubicBezTo>
                    <a:pt x="4985" y="3743"/>
                    <a:pt x="5292" y="3825"/>
                    <a:pt x="5603" y="3825"/>
                  </a:cubicBezTo>
                  <a:lnTo>
                    <a:pt x="5603" y="3825"/>
                  </a:lnTo>
                  <a:cubicBezTo>
                    <a:pt x="6588" y="3825"/>
                    <a:pt x="7388" y="3024"/>
                    <a:pt x="7388" y="2039"/>
                  </a:cubicBezTo>
                  <a:lnTo>
                    <a:pt x="7388" y="2039"/>
                  </a:lnTo>
                  <a:cubicBezTo>
                    <a:pt x="7388" y="1055"/>
                    <a:pt x="6588" y="255"/>
                    <a:pt x="5603" y="255"/>
                  </a:cubicBezTo>
                  <a:lnTo>
                    <a:pt x="5603" y="255"/>
                  </a:lnTo>
                  <a:cubicBezTo>
                    <a:pt x="4619" y="255"/>
                    <a:pt x="3818" y="1055"/>
                    <a:pt x="3818" y="2039"/>
                  </a:cubicBezTo>
                  <a:lnTo>
                    <a:pt x="3818" y="2039"/>
                  </a:lnTo>
                  <a:cubicBezTo>
                    <a:pt x="3818" y="3164"/>
                    <a:pt x="2903" y="4079"/>
                    <a:pt x="1778" y="4079"/>
                  </a:cubicBezTo>
                  <a:lnTo>
                    <a:pt x="1778" y="4079"/>
                  </a:lnTo>
                  <a:cubicBezTo>
                    <a:pt x="1422" y="4079"/>
                    <a:pt x="1072" y="3986"/>
                    <a:pt x="765" y="3810"/>
                  </a:cubicBezTo>
                  <a:lnTo>
                    <a:pt x="765" y="3810"/>
                  </a:lnTo>
                  <a:cubicBezTo>
                    <a:pt x="467" y="3639"/>
                    <a:pt x="215" y="3395"/>
                    <a:pt x="37" y="3102"/>
                  </a:cubicBezTo>
                  <a:lnTo>
                    <a:pt x="37" y="3102"/>
                  </a:lnTo>
                  <a:cubicBezTo>
                    <a:pt x="0" y="3042"/>
                    <a:pt x="19" y="2963"/>
                    <a:pt x="79" y="2927"/>
                  </a:cubicBezTo>
                  <a:lnTo>
                    <a:pt x="79" y="2927"/>
                  </a:lnTo>
                  <a:cubicBezTo>
                    <a:pt x="139" y="2890"/>
                    <a:pt x="217" y="2909"/>
                    <a:pt x="254" y="2969"/>
                  </a:cubicBezTo>
                  <a:lnTo>
                    <a:pt x="254" y="2969"/>
                  </a:lnTo>
                  <a:cubicBezTo>
                    <a:pt x="410" y="3225"/>
                    <a:pt x="631" y="3440"/>
                    <a:pt x="892" y="3589"/>
                  </a:cubicBezTo>
                  <a:lnTo>
                    <a:pt x="892" y="3589"/>
                  </a:lnTo>
                  <a:cubicBezTo>
                    <a:pt x="1160" y="3743"/>
                    <a:pt x="1467" y="3825"/>
                    <a:pt x="1778" y="3825"/>
                  </a:cubicBezTo>
                  <a:lnTo>
                    <a:pt x="1778" y="3825"/>
                  </a:lnTo>
                  <a:cubicBezTo>
                    <a:pt x="2762" y="3825"/>
                    <a:pt x="3564" y="3024"/>
                    <a:pt x="3564" y="2039"/>
                  </a:cubicBezTo>
                  <a:lnTo>
                    <a:pt x="3564" y="2039"/>
                  </a:lnTo>
                  <a:cubicBezTo>
                    <a:pt x="3564" y="915"/>
                    <a:pt x="4478" y="0"/>
                    <a:pt x="5603" y="0"/>
                  </a:cubicBezTo>
                  <a:lnTo>
                    <a:pt x="5603" y="0"/>
                  </a:lnTo>
                  <a:cubicBezTo>
                    <a:pt x="6728" y="0"/>
                    <a:pt x="7643" y="915"/>
                    <a:pt x="7643" y="2039"/>
                  </a:cubicBezTo>
                  <a:lnTo>
                    <a:pt x="7643" y="2039"/>
                  </a:lnTo>
                  <a:cubicBezTo>
                    <a:pt x="7643" y="3164"/>
                    <a:pt x="6728" y="4079"/>
                    <a:pt x="5603" y="4079"/>
                  </a:cubicBezTo>
                </a:path>
              </a:pathLst>
            </a:custGeom>
            <a:solidFill>
              <a:srgbClr val="2585C2"/>
            </a:solidFill>
            <a:ln>
              <a:solidFill>
                <a:srgbClr val="2585C2"/>
              </a:solidFill>
            </a:ln>
            <a:effectLst/>
          </p:spPr>
          <p:txBody>
            <a:bodyPr wrap="none" anchor="ctr"/>
            <a:lstStyle/>
            <a:p>
              <a:endParaRPr lang="en-GB" dirty="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C84F7ED-F835-9112-4322-72E004540AF2}"/>
                </a:ext>
              </a:extLst>
            </p:cNvPr>
            <p:cNvSpPr/>
            <p:nvPr/>
          </p:nvSpPr>
          <p:spPr>
            <a:xfrm>
              <a:off x="417821" y="388491"/>
              <a:ext cx="1792224" cy="1792224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CD417D-86DC-CCF2-ED59-0DB34884DC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9284" t="19305" r="14595" b="11463"/>
            <a:stretch/>
          </p:blipFill>
          <p:spPr>
            <a:xfrm>
              <a:off x="4622081" y="370203"/>
              <a:ext cx="1827452" cy="1828800"/>
            </a:xfrm>
            <a:prstGeom prst="ellipse">
              <a:avLst/>
            </a:prstGeom>
          </p:spPr>
        </p:pic>
        <p:sp>
          <p:nvSpPr>
            <p:cNvPr id="3" name="Ovaal 41">
              <a:extLst>
                <a:ext uri="{FF2B5EF4-FFF2-40B4-BE49-F238E27FC236}">
                  <a16:creationId xmlns:a16="http://schemas.microsoft.com/office/drawing/2014/main" id="{FCFED4E3-C32E-6281-EE30-9BB7FB3BDEC1}"/>
                </a:ext>
              </a:extLst>
            </p:cNvPr>
            <p:cNvSpPr/>
            <p:nvPr/>
          </p:nvSpPr>
          <p:spPr>
            <a:xfrm>
              <a:off x="2529344" y="375565"/>
              <a:ext cx="1799302" cy="1805224"/>
            </a:xfrm>
            <a:prstGeom prst="ellipse">
              <a:avLst/>
            </a:prstGeom>
            <a:solidFill>
              <a:srgbClr val="118F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GB" sz="1800" kern="1200" dirty="0">
                  <a:solidFill>
                    <a:srgbClr val="000000"/>
                  </a:solidFill>
                  <a:effectLst/>
                  <a:latin typeface="Verdana" panose="020B0604030504040204" pitchFamily="34" charset="0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effectLst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3048E81-52C7-E321-C9BA-427799B088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1541" y="406663"/>
              <a:ext cx="548640" cy="548640"/>
            </a:xfrm>
            <a:prstGeom prst="rect">
              <a:avLst/>
            </a:prstGeom>
          </p:spPr>
        </p:pic>
        <p:sp>
          <p:nvSpPr>
            <p:cNvPr id="4" name="TextBox 7">
              <a:extLst>
                <a:ext uri="{FF2B5EF4-FFF2-40B4-BE49-F238E27FC236}">
                  <a16:creationId xmlns:a16="http://schemas.microsoft.com/office/drawing/2014/main" id="{6D4ABF0A-8E80-9B22-CD3B-7986F443A4EC}"/>
                </a:ext>
              </a:extLst>
            </p:cNvPr>
            <p:cNvSpPr txBox="1"/>
            <p:nvPr/>
          </p:nvSpPr>
          <p:spPr>
            <a:xfrm>
              <a:off x="2395499" y="922652"/>
              <a:ext cx="2049983" cy="16465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GB" sz="300" b="1" kern="1200" dirty="0">
                <a:solidFill>
                  <a:srgbClr val="FFFFFF"/>
                </a:solidFill>
                <a:effectLst/>
                <a:latin typeface="Verdana" panose="020B060403050404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 fontAlgn="base"/>
              <a:r>
                <a:rPr lang="el-GR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Λάβετε μέρος σε οργανωμένα προγράμματα προσυμπτωματικού ελέγχου</a:t>
              </a:r>
              <a:endParaRPr lang="en-US" sz="600" b="1" dirty="0">
                <a:solidFill>
                  <a:srgbClr val="FF9922"/>
                </a:solidFill>
                <a:latin typeface="Verdana" panose="020B0604030504040204" pitchFamily="34" charset="0"/>
                <a:ea typeface="Verdana" panose="020B0604030504040204" pitchFamily="34" charset="0"/>
              </a:endParaRPr>
            </a:p>
            <a:p>
              <a:pPr algn="ctr" rtl="0" fontAlgn="base"/>
              <a:endParaRPr lang="en-GB" sz="105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endParaRPr>
            </a:p>
          </p:txBody>
        </p:sp>
        <p:grpSp>
          <p:nvGrpSpPr>
            <p:cNvPr id="8" name="Group 9">
              <a:extLst>
                <a:ext uri="{FF2B5EF4-FFF2-40B4-BE49-F238E27FC236}">
                  <a16:creationId xmlns:a16="http://schemas.microsoft.com/office/drawing/2014/main" id="{C81948AF-F106-7139-C517-A7711E6F4BE1}"/>
                </a:ext>
              </a:extLst>
            </p:cNvPr>
            <p:cNvGrpSpPr/>
            <p:nvPr/>
          </p:nvGrpSpPr>
          <p:grpSpPr>
            <a:xfrm>
              <a:off x="-4101" y="9123420"/>
              <a:ext cx="6879926" cy="846386"/>
              <a:chOff x="-4101" y="9123420"/>
              <a:chExt cx="6879926" cy="846386"/>
            </a:xfrm>
          </p:grpSpPr>
          <p:grpSp>
            <p:nvGrpSpPr>
              <p:cNvPr id="9" name="Group 10">
                <a:extLst>
                  <a:ext uri="{FF2B5EF4-FFF2-40B4-BE49-F238E27FC236}">
                    <a16:creationId xmlns:a16="http://schemas.microsoft.com/office/drawing/2014/main" id="{65869004-5BC2-BD3D-2677-69811891553F}"/>
                  </a:ext>
                </a:extLst>
              </p:cNvPr>
              <p:cNvGrpSpPr/>
              <p:nvPr/>
            </p:nvGrpSpPr>
            <p:grpSpPr>
              <a:xfrm>
                <a:off x="-4101" y="9123420"/>
                <a:ext cx="6879926" cy="846386"/>
                <a:chOff x="0" y="9099244"/>
                <a:chExt cx="6879926" cy="846386"/>
              </a:xfrm>
            </p:grpSpPr>
            <p:sp>
              <p:nvSpPr>
                <p:cNvPr id="11" name="Rectangle 13">
                  <a:extLst>
                    <a:ext uri="{FF2B5EF4-FFF2-40B4-BE49-F238E27FC236}">
                      <a16:creationId xmlns:a16="http://schemas.microsoft.com/office/drawing/2014/main" id="{2B8011B9-B325-C9F9-DF01-6D2ED56F2B87}"/>
                    </a:ext>
                  </a:extLst>
                </p:cNvPr>
                <p:cNvSpPr/>
                <p:nvPr/>
              </p:nvSpPr>
              <p:spPr>
                <a:xfrm>
                  <a:off x="0" y="9109018"/>
                  <a:ext cx="6858000" cy="796982"/>
                </a:xfrm>
                <a:prstGeom prst="rect">
                  <a:avLst/>
                </a:prstGeom>
                <a:solidFill>
                  <a:schemeClr val="bg1">
                    <a:alpha val="6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>
                    <a:solidFill>
                      <a:srgbClr val="118FB9"/>
                    </a:solidFill>
                  </a:endParaRPr>
                </a:p>
              </p:txBody>
            </p:sp>
            <p:sp>
              <p:nvSpPr>
                <p:cNvPr id="12" name="TextBox 14">
                  <a:extLst>
                    <a:ext uri="{FF2B5EF4-FFF2-40B4-BE49-F238E27FC236}">
                      <a16:creationId xmlns:a16="http://schemas.microsoft.com/office/drawing/2014/main" id="{75622FE6-C13B-3520-5127-15BDBA601140}"/>
                    </a:ext>
                  </a:extLst>
                </p:cNvPr>
                <p:cNvSpPr txBox="1"/>
                <p:nvPr/>
              </p:nvSpPr>
              <p:spPr>
                <a:xfrm>
                  <a:off x="21927" y="9099244"/>
                  <a:ext cx="6857999" cy="84638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nl-BE" sz="1300" b="1" dirty="0">
                      <a:solidFill>
                        <a:srgbClr val="118FB9"/>
                      </a:solidFill>
                      <a:latin typeface="Aharoni" panose="02010803020104030203" pitchFamily="2" charset="-79"/>
                      <a:cs typeface="Aharoni" panose="02010803020104030203" pitchFamily="2" charset="-79"/>
                    </a:rPr>
                    <a:t>#PrEvCan #CANCERCODE</a:t>
                  </a:r>
                </a:p>
                <a:p>
                  <a:pPr algn="ctr"/>
                  <a:r>
                    <a:rPr lang="el-GR" sz="1200" b="1" dirty="0">
                      <a:solidFill>
                        <a:srgbClr val="118FB9"/>
                      </a:solidFill>
                    </a:rPr>
                    <a:t>Η εκστρατεία PrEvCan© ξεκίνησε από την EONS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και διεξάγεται με βασικό συνεργάτη της εκστρατείας, το ESMO. </a:t>
                  </a:r>
                  <a:br>
                    <a:rPr lang="el-GR" sz="1200" b="1" dirty="0">
                      <a:solidFill>
                        <a:srgbClr val="118FB9"/>
                      </a:solidFill>
                    </a:rPr>
                  </a:br>
                  <a:r>
                    <a:rPr lang="el-GR" sz="1200" b="1" dirty="0">
                      <a:solidFill>
                        <a:srgbClr val="118FB9"/>
                      </a:solidFill>
                    </a:rPr>
                    <a:t>Περισσότερες πληροφορίες: www.cancernurse.eu/prevcan</a:t>
                  </a:r>
                </a:p>
              </p:txBody>
            </p:sp>
            <p:grpSp>
              <p:nvGrpSpPr>
                <p:cNvPr id="13" name="Group 15">
                  <a:extLst>
                    <a:ext uri="{FF2B5EF4-FFF2-40B4-BE49-F238E27FC236}">
                      <a16:creationId xmlns:a16="http://schemas.microsoft.com/office/drawing/2014/main" id="{EABFE988-A836-264F-4528-DEC325F1DFEE}"/>
                    </a:ext>
                  </a:extLst>
                </p:cNvPr>
                <p:cNvGrpSpPr/>
                <p:nvPr/>
              </p:nvGrpSpPr>
              <p:grpSpPr>
                <a:xfrm>
                  <a:off x="224716" y="9297854"/>
                  <a:ext cx="475488" cy="475488"/>
                  <a:chOff x="-302004" y="1916250"/>
                  <a:chExt cx="2823923" cy="2823924"/>
                </a:xfrm>
              </p:grpSpPr>
              <p:sp>
                <p:nvSpPr>
                  <p:cNvPr id="14" name="Ovaal 2">
                    <a:extLst>
                      <a:ext uri="{FF2B5EF4-FFF2-40B4-BE49-F238E27FC236}">
                        <a16:creationId xmlns:a16="http://schemas.microsoft.com/office/drawing/2014/main" id="{8F4F238C-0769-AC6D-95CB-299B1C3800C8}"/>
                      </a:ext>
                    </a:extLst>
                  </p:cNvPr>
                  <p:cNvSpPr/>
                  <p:nvPr/>
                </p:nvSpPr>
                <p:spPr>
                  <a:xfrm>
                    <a:off x="-302004" y="1916250"/>
                    <a:ext cx="2823923" cy="2823924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nl-BE" sz="1801" dirty="0">
                      <a:solidFill>
                        <a:srgbClr val="118FB9"/>
                      </a:solidFill>
                    </a:endParaRPr>
                  </a:p>
                </p:txBody>
              </p:sp>
              <p:pic>
                <p:nvPicPr>
                  <p:cNvPr id="15" name="Picture 19" descr="A picture containing text, clipart&#10;&#10;Description automatically generated">
                    <a:extLst>
                      <a:ext uri="{FF2B5EF4-FFF2-40B4-BE49-F238E27FC236}">
                        <a16:creationId xmlns:a16="http://schemas.microsoft.com/office/drawing/2014/main" id="{BFF301D9-65E5-C795-75D1-3117A4FBBD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-219048" y="2002330"/>
                    <a:ext cx="2669717" cy="2651758"/>
                  </a:xfrm>
                  <a:prstGeom prst="ellipse">
                    <a:avLst/>
                  </a:prstGeom>
                </p:spPr>
              </p:pic>
            </p:grpSp>
          </p:grpSp>
          <p:pic>
            <p:nvPicPr>
              <p:cNvPr id="10" name="Graphic 12">
                <a:extLst>
                  <a:ext uri="{FF2B5EF4-FFF2-40B4-BE49-F238E27FC236}">
                    <a16:creationId xmlns:a16="http://schemas.microsoft.com/office/drawing/2014/main" id="{5B0E8B27-D009-6DC8-C301-0A6FCA94E26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1" r="36621" b="-13923"/>
              <a:stretch/>
            </p:blipFill>
            <p:spPr>
              <a:xfrm>
                <a:off x="6061796" y="9394066"/>
                <a:ext cx="703986" cy="331414"/>
              </a:xfrm>
              <a:prstGeom prst="rect">
                <a:avLst/>
              </a:prstGeom>
            </p:spPr>
          </p:pic>
        </p:grpSp>
        <p:sp>
          <p:nvSpPr>
            <p:cNvPr id="19" name="Rectangle 4">
              <a:extLst>
                <a:ext uri="{FF2B5EF4-FFF2-40B4-BE49-F238E27FC236}">
                  <a16:creationId xmlns:a16="http://schemas.microsoft.com/office/drawing/2014/main" id="{32287BCF-DDA5-B09D-2FB2-BB44607CD32F}"/>
                </a:ext>
              </a:extLst>
            </p:cNvPr>
            <p:cNvSpPr/>
            <p:nvPr/>
          </p:nvSpPr>
          <p:spPr>
            <a:xfrm>
              <a:off x="531610" y="828538"/>
              <a:ext cx="1589138" cy="107721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Εισάγετε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το λογότυπο του οργανισμού </a:t>
              </a:r>
              <a:br>
                <a:rPr lang="cs-CZ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</a:br>
              <a:r>
                <a:rPr lang="el-GR" sz="16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σας</a:t>
              </a:r>
              <a:endParaRPr lang="en-US" sz="16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20" name="TextBox 18">
              <a:extLst>
                <a:ext uri="{FF2B5EF4-FFF2-40B4-BE49-F238E27FC236}">
                  <a16:creationId xmlns:a16="http://schemas.microsoft.com/office/drawing/2014/main" id="{D4366B1F-A730-800F-CC6D-E4818FD2F7D8}"/>
                </a:ext>
              </a:extLst>
            </p:cNvPr>
            <p:cNvSpPr txBox="1"/>
            <p:nvPr/>
          </p:nvSpPr>
          <p:spPr>
            <a:xfrm>
              <a:off x="2461839" y="5643286"/>
              <a:ext cx="4177952" cy="13542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dirty="0">
                <a:solidFill>
                  <a:srgbClr val="118FB9"/>
                </a:solidFill>
              </a:endParaRPr>
            </a:p>
            <a:p>
              <a:pPr algn="ctr"/>
              <a:r>
                <a:rPr lang="el-GR" sz="3200" b="1" dirty="0">
                  <a:solidFill>
                    <a:srgbClr val="118FB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Προσαρμοσμένο κείμενο</a:t>
              </a:r>
              <a:endParaRPr lang="en-GB" sz="3200" b="1" dirty="0">
                <a:solidFill>
                  <a:srgbClr val="118FB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3" name="Text Box 2">
              <a:extLst>
                <a:ext uri="{FF2B5EF4-FFF2-40B4-BE49-F238E27FC236}">
                  <a16:creationId xmlns:a16="http://schemas.microsoft.com/office/drawing/2014/main" id="{706D2A43-BB0C-395B-4D82-5C435A9180E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8567" y="3119671"/>
              <a:ext cx="2657958" cy="2122177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 rot="0" vert="horz" wrap="square" lIns="91440" tIns="45720" rIns="91440" bIns="45720" anchor="t" anchorCtr="0">
              <a:noAutofit/>
            </a:bodyPr>
            <a:lstStyle/>
            <a:p>
              <a:pPr marL="0" marR="0" algn="ctr">
                <a:lnSpc>
                  <a:spcPct val="107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800" dirty="0">
                  <a:solidFill>
                    <a:srgbClr val="118FB9"/>
                  </a:solidFill>
                  <a:effectLst/>
                  <a:latin typeface="Aharoni" panose="02010803020104030203" pitchFamily="2" charset="-79"/>
                  <a:ea typeface="DengXian" panose="02010600030101010101" pitchFamily="2" charset="-122"/>
                  <a:cs typeface="Arial" panose="020B0604020202020204" pitchFamily="34" charset="0"/>
                </a:rPr>
                <a:t> </a:t>
              </a:r>
              <a:endParaRPr lang="en-GB" sz="1100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l-GR" sz="2800" b="1" dirty="0">
                  <a:solidFill>
                    <a:srgbClr val="118FB9"/>
                  </a:solidFill>
                  <a:latin typeface="Calibri" panose="020F0502020204030204" pitchFamily="34" charset="0"/>
                </a:rPr>
                <a:t>Εισάγετε φωτογραφία σας</a:t>
              </a:r>
              <a:endParaRPr lang="en-GB" sz="2800" b="1" dirty="0">
                <a:solidFill>
                  <a:srgbClr val="118FB9"/>
                </a:solidFill>
                <a:effectLst/>
                <a:latin typeface="Calibri" panose="020F0502020204030204" pitchFamily="34" charset="0"/>
                <a:ea typeface="DengXian" panose="02010600030101010101" pitchFamily="2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329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604</Words>
  <Application>Microsoft Office PowerPoint</Application>
  <PresentationFormat>A4 Paper (210x297 mm)</PresentationFormat>
  <Paragraphs>65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Michaela Popelková</dc:creator>
  <cp:lastModifiedBy>Michaela Popelková</cp:lastModifiedBy>
  <cp:revision>12</cp:revision>
  <cp:lastPrinted>2021-11-01T10:57:37Z</cp:lastPrinted>
  <dcterms:created xsi:type="dcterms:W3CDTF">2021-10-31T06:37:30Z</dcterms:created>
  <dcterms:modified xsi:type="dcterms:W3CDTF">2023-08-22T09:01:58Z</dcterms:modified>
</cp:coreProperties>
</file>