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97" r:id="rId3"/>
    <p:sldId id="261" r:id="rId4"/>
    <p:sldId id="299" r:id="rId5"/>
    <p:sldId id="298" r:id="rId6"/>
    <p:sldId id="262" r:id="rId7"/>
    <p:sldId id="300" r:id="rId8"/>
    <p:sldId id="279" r:id="rId9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8FB9"/>
    <a:srgbClr val="E3DE99"/>
    <a:srgbClr val="E6D796"/>
    <a:srgbClr val="DBA1BF"/>
    <a:srgbClr val="FFC47D"/>
    <a:srgbClr val="FF9922"/>
    <a:srgbClr val="AAD2C7"/>
    <a:srgbClr val="AB8198"/>
    <a:srgbClr val="D0C4AC"/>
    <a:srgbClr val="F0DF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46ADA0-2514-441C-84A8-5C30158AC9DB}" v="19" dt="2023-08-17T04:21:45.5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0" autoAdjust="0"/>
    <p:restoredTop sz="94652" autoAdjust="0"/>
  </p:normalViewPr>
  <p:slideViewPr>
    <p:cSldViewPr snapToGrid="0">
      <p:cViewPr varScale="1">
        <p:scale>
          <a:sx n="72" d="100"/>
          <a:sy n="72" d="100"/>
        </p:scale>
        <p:origin x="59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93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26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94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64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84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66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06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21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31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01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9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59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A1FE003-221C-7C70-0BB3-92CA16202933}"/>
              </a:ext>
            </a:extLst>
          </p:cNvPr>
          <p:cNvGrpSpPr/>
          <p:nvPr/>
        </p:nvGrpSpPr>
        <p:grpSpPr>
          <a:xfrm>
            <a:off x="-4101" y="153870"/>
            <a:ext cx="6879926" cy="9825588"/>
            <a:chOff x="-4101" y="153870"/>
            <a:chExt cx="6879926" cy="9825588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8CBE8563-ACDB-089E-ABC6-CA146F91E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sp>
          <p:nvSpPr>
            <p:cNvPr id="2" name="TextBox 7">
              <a:extLst>
                <a:ext uri="{FF2B5EF4-FFF2-40B4-BE49-F238E27FC236}">
                  <a16:creationId xmlns:a16="http://schemas.microsoft.com/office/drawing/2014/main" id="{03C57531-DB01-F18F-C401-366F48D1BC11}"/>
                </a:ext>
              </a:extLst>
            </p:cNvPr>
            <p:cNvSpPr txBox="1"/>
            <p:nvPr/>
          </p:nvSpPr>
          <p:spPr>
            <a:xfrm>
              <a:off x="2395499" y="922652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NEHMEN SIE </a:t>
              </a:r>
              <a:b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AN BESTEHENDEN KREBSFR</a:t>
              </a:r>
              <a:r>
                <a:rPr lang="cs-CZ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ÜHERKENNUNGS</a:t>
              </a:r>
              <a: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-</a:t>
              </a:r>
              <a:r>
                <a:rPr lang="cs-CZ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b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UND SCREENING PROGRAMMEN TEIL</a:t>
              </a:r>
              <a:endParaRPr lang="en-US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4" name="Group 9">
              <a:extLst>
                <a:ext uri="{FF2B5EF4-FFF2-40B4-BE49-F238E27FC236}">
                  <a16:creationId xmlns:a16="http://schemas.microsoft.com/office/drawing/2014/main" id="{5C6344F4-04A6-0B40-9B45-3CFE70E6C7A7}"/>
                </a:ext>
              </a:extLst>
            </p:cNvPr>
            <p:cNvGrpSpPr/>
            <p:nvPr/>
          </p:nvGrpSpPr>
          <p:grpSpPr>
            <a:xfrm>
              <a:off x="-4101" y="9133072"/>
              <a:ext cx="6879926" cy="846386"/>
              <a:chOff x="-4101" y="9133072"/>
              <a:chExt cx="6879926" cy="846386"/>
            </a:xfrm>
          </p:grpSpPr>
          <p:grpSp>
            <p:nvGrpSpPr>
              <p:cNvPr id="5" name="Group 10">
                <a:extLst>
                  <a:ext uri="{FF2B5EF4-FFF2-40B4-BE49-F238E27FC236}">
                    <a16:creationId xmlns:a16="http://schemas.microsoft.com/office/drawing/2014/main" id="{6ACCABC2-A78A-53EB-22BC-A5B16CF57826}"/>
                  </a:ext>
                </a:extLst>
              </p:cNvPr>
              <p:cNvGrpSpPr/>
              <p:nvPr/>
            </p:nvGrpSpPr>
            <p:grpSpPr>
              <a:xfrm>
                <a:off x="-4101" y="9133072"/>
                <a:ext cx="6879926" cy="846386"/>
                <a:chOff x="0" y="9108896"/>
                <a:chExt cx="6879926" cy="846386"/>
              </a:xfrm>
            </p:grpSpPr>
            <p:sp>
              <p:nvSpPr>
                <p:cNvPr id="7" name="Rectangle 13">
                  <a:extLst>
                    <a:ext uri="{FF2B5EF4-FFF2-40B4-BE49-F238E27FC236}">
                      <a16:creationId xmlns:a16="http://schemas.microsoft.com/office/drawing/2014/main" id="{9B3CD6A1-282C-A1C6-BC24-C76C043A2208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118FB9"/>
                    </a:solidFill>
                  </a:endParaRPr>
                </a:p>
              </p:txBody>
            </p:sp>
            <p:sp>
              <p:nvSpPr>
                <p:cNvPr id="9" name="TextBox 14">
                  <a:extLst>
                    <a:ext uri="{FF2B5EF4-FFF2-40B4-BE49-F238E27FC236}">
                      <a16:creationId xmlns:a16="http://schemas.microsoft.com/office/drawing/2014/main" id="{0FAA5202-36C7-07B7-9EC0-3974B2DC86D2}"/>
                    </a:ext>
                  </a:extLst>
                </p:cNvPr>
                <p:cNvSpPr txBox="1"/>
                <p:nvPr/>
              </p:nvSpPr>
              <p:spPr>
                <a:xfrm>
                  <a:off x="21927" y="9108896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118FB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de-DE" sz="1200" b="1" dirty="0">
                      <a:solidFill>
                        <a:srgbClr val="118FB9"/>
                      </a:solidFill>
                    </a:rPr>
                    <a:t>Die </a:t>
                  </a:r>
                  <a:r>
                    <a:rPr lang="de-DE" sz="1200" b="1" dirty="0" err="1">
                      <a:solidFill>
                        <a:srgbClr val="118FB9"/>
                      </a:solidFill>
                    </a:rPr>
                    <a:t>PrEvCan</a:t>
                  </a:r>
                  <a:r>
                    <a:rPr lang="de-DE" sz="1200" b="1" dirty="0">
                      <a:solidFill>
                        <a:srgbClr val="118FB9"/>
                      </a:solidFill>
                    </a:rPr>
                    <a:t>©- Kampagne wurde von EONS initiiert </a:t>
                  </a:r>
                  <a:br>
                    <a:rPr lang="de-DE" sz="1200" b="1" dirty="0">
                      <a:solidFill>
                        <a:srgbClr val="118FB9"/>
                      </a:solidFill>
                    </a:rPr>
                  </a:br>
                  <a:r>
                    <a:rPr lang="de-DE" sz="1200" b="1" dirty="0">
                      <a:solidFill>
                        <a:srgbClr val="118FB9"/>
                      </a:solidFill>
                    </a:rPr>
                    <a:t>und wird im Verbund durchgeführt mit dem wichtigsten Kampagnenpartner ESMO. </a:t>
                  </a:r>
                  <a:br>
                    <a:rPr lang="de-DE" sz="1200" b="1" dirty="0">
                      <a:solidFill>
                        <a:srgbClr val="118FB9"/>
                      </a:solidFill>
                    </a:rPr>
                  </a:br>
                  <a:r>
                    <a:rPr lang="de-DE" sz="1200" b="1" dirty="0">
                      <a:solidFill>
                        <a:srgbClr val="118FB9"/>
                      </a:solidFill>
                    </a:rPr>
                    <a:t>Weitere Informationen unter: www.cancernurse.eu/prevcan</a:t>
                  </a:r>
                </a:p>
              </p:txBody>
            </p:sp>
            <p:grpSp>
              <p:nvGrpSpPr>
                <p:cNvPr id="10" name="Group 15">
                  <a:extLst>
                    <a:ext uri="{FF2B5EF4-FFF2-40B4-BE49-F238E27FC236}">
                      <a16:creationId xmlns:a16="http://schemas.microsoft.com/office/drawing/2014/main" id="{CA529554-540F-7866-115A-A4D7F92B37C9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1" name="Ovaal 2">
                    <a:extLst>
                      <a:ext uri="{FF2B5EF4-FFF2-40B4-BE49-F238E27FC236}">
                        <a16:creationId xmlns:a16="http://schemas.microsoft.com/office/drawing/2014/main" id="{B6724EFF-57DB-96BD-7D62-B340868B4E4F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118FB9"/>
                      </a:solidFill>
                    </a:endParaRPr>
                  </a:p>
                </p:txBody>
              </p:sp>
              <p:pic>
                <p:nvPicPr>
                  <p:cNvPr id="12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74F0AAB3-E02C-4F4D-A9AC-90B9C6CDFB2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6" name="Graphic 12">
                <a:extLst>
                  <a:ext uri="{FF2B5EF4-FFF2-40B4-BE49-F238E27FC236}">
                    <a16:creationId xmlns:a16="http://schemas.microsoft.com/office/drawing/2014/main" id="{0DE731AB-7F58-1188-C2CC-FBB96F890D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  <p:sp>
          <p:nvSpPr>
            <p:cNvPr id="13" name="TextBox 18">
              <a:extLst>
                <a:ext uri="{FF2B5EF4-FFF2-40B4-BE49-F238E27FC236}">
                  <a16:creationId xmlns:a16="http://schemas.microsoft.com/office/drawing/2014/main" id="{1AD8001A-4DF4-35D2-707E-A464BD645F5B}"/>
                </a:ext>
              </a:extLst>
            </p:cNvPr>
            <p:cNvSpPr txBox="1"/>
            <p:nvPr/>
          </p:nvSpPr>
          <p:spPr>
            <a:xfrm>
              <a:off x="782258" y="4634810"/>
              <a:ext cx="5369356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118FB9"/>
                </a:solidFill>
              </a:endParaRPr>
            </a:p>
            <a:p>
              <a:pPr algn="ctr"/>
              <a:r>
                <a:rPr lang="de-DE" sz="3200" b="1" dirty="0">
                  <a:solidFill>
                    <a:srgbClr val="118FB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Botschaften </a:t>
              </a:r>
              <a:br>
                <a:rPr lang="de-DE" sz="3200" b="1" dirty="0">
                  <a:solidFill>
                    <a:srgbClr val="118FB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sz="3200" b="1" dirty="0">
                  <a:solidFill>
                    <a:srgbClr val="118FB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für die breite Öffentlichkeit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564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1C569B9-1DD3-2A41-5E02-A3FA75E15D5C}"/>
              </a:ext>
            </a:extLst>
          </p:cNvPr>
          <p:cNvGrpSpPr/>
          <p:nvPr/>
        </p:nvGrpSpPr>
        <p:grpSpPr>
          <a:xfrm>
            <a:off x="-4101" y="0"/>
            <a:ext cx="6879926" cy="9979458"/>
            <a:chOff x="-4101" y="0"/>
            <a:chExt cx="6879926" cy="997945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9E6BED0-91F3-74A2-706B-723E2448C4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</a:blip>
            <a:srcRect l="27017" r="26978"/>
            <a:stretch/>
          </p:blipFill>
          <p:spPr>
            <a:xfrm>
              <a:off x="-4101" y="0"/>
              <a:ext cx="6879925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321145" y="3283316"/>
              <a:ext cx="6215710" cy="4671964"/>
            </a:xfrm>
            <a:prstGeom prst="roundRect">
              <a:avLst/>
            </a:prstGeom>
            <a:solidFill>
              <a:schemeClr val="bg1">
                <a:alpha val="74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824" y="3358507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gradFill>
                    <a:gsLst>
                      <a:gs pos="0">
                        <a:srgbClr val="F6F8FC"/>
                      </a:gs>
                      <a:gs pos="74000">
                        <a:srgbClr val="ABC0E4"/>
                      </a:gs>
                      <a:gs pos="83000">
                        <a:srgbClr val="ABC0E4"/>
                      </a:gs>
                      <a:gs pos="100000">
                        <a:srgbClr val="C7D5ED"/>
                      </a:gs>
                    </a:gsLst>
                    <a:lin ang="5400000" scaled="0"/>
                  </a:gra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de-DE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Nehmen Sie an bestehenden Krebsfrüherkennungs- und Screening Programmen teil</a:t>
              </a:r>
              <a: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: </a:t>
              </a:r>
              <a:endParaRPr lang="en-US" sz="8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0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Darmkrebs</a:t>
              </a:r>
              <a:b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(</a:t>
              </a:r>
              <a:r>
                <a:rPr lang="en-US" sz="16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Männer</a:t>
              </a:r>
              <a:r>
                <a:rPr lang="en-US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und Frauen)</a:t>
              </a:r>
              <a:endParaRPr lang="en-US" sz="30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0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Brustkrebs</a:t>
              </a:r>
              <a:b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(Frauen) </a:t>
              </a: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0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Gebärmutterhalskrebs</a:t>
              </a:r>
              <a:b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(Frauen)</a:t>
              </a:r>
              <a:endParaRPr lang="en-GB" sz="1600" b="1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Freeform 72">
              <a:extLst>
                <a:ext uri="{FF2B5EF4-FFF2-40B4-BE49-F238E27FC236}">
                  <a16:creationId xmlns:a16="http://schemas.microsoft.com/office/drawing/2014/main" id="{EE0567F6-E8D1-88D7-7E45-D4911134D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2" name="Freeform 74">
              <a:extLst>
                <a:ext uri="{FF2B5EF4-FFF2-40B4-BE49-F238E27FC236}">
                  <a16:creationId xmlns:a16="http://schemas.microsoft.com/office/drawing/2014/main" id="{6EACCBA1-52CD-BE3E-DF47-275B2C863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9D8CD45-7AFF-5A98-E5A0-4D5B081F999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C57E9E2-EC0D-C57C-D38C-83B589A27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7" name="Ovaal 41">
              <a:extLst>
                <a:ext uri="{FF2B5EF4-FFF2-40B4-BE49-F238E27FC236}">
                  <a16:creationId xmlns:a16="http://schemas.microsoft.com/office/drawing/2014/main" id="{E3FBBCAB-6752-232F-7DEF-1B7716150B70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3F00FD5B-7820-5E09-663C-E7AFAE120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sp>
          <p:nvSpPr>
            <p:cNvPr id="4" name="Rectangle 38">
              <a:extLst>
                <a:ext uri="{FF2B5EF4-FFF2-40B4-BE49-F238E27FC236}">
                  <a16:creationId xmlns:a16="http://schemas.microsoft.com/office/drawing/2014/main" id="{1A772F04-2306-AC4C-E09C-C158B7423F24}"/>
                </a:ext>
              </a:extLst>
            </p:cNvPr>
            <p:cNvSpPr/>
            <p:nvPr/>
          </p:nvSpPr>
          <p:spPr>
            <a:xfrm>
              <a:off x="511948" y="745994"/>
              <a:ext cx="1640910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Fügen Sie </a:t>
              </a:r>
              <a:br>
                <a:rPr lang="de-D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de-D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hier das Logo Ihrer Organisation ein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E8DF1F72-97BA-B8D7-27E2-7CDF3B61D20D}"/>
                </a:ext>
              </a:extLst>
            </p:cNvPr>
            <p:cNvSpPr txBox="1"/>
            <p:nvPr/>
          </p:nvSpPr>
          <p:spPr>
            <a:xfrm>
              <a:off x="2395499" y="922652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NEHMEN SIE </a:t>
              </a:r>
              <a:b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AN BESTEHENDEN KREBSFR</a:t>
              </a:r>
              <a:r>
                <a:rPr lang="cs-CZ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ÜHERKENNUNGS</a:t>
              </a:r>
              <a: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-</a:t>
              </a:r>
              <a:r>
                <a:rPr lang="cs-CZ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b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UND SCREENING PROGRAMMEN TEIL</a:t>
              </a:r>
              <a:endParaRPr lang="en-US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8" name="Group 9">
              <a:extLst>
                <a:ext uri="{FF2B5EF4-FFF2-40B4-BE49-F238E27FC236}">
                  <a16:creationId xmlns:a16="http://schemas.microsoft.com/office/drawing/2014/main" id="{89698866-8BF5-D82C-009C-FA413BAF19F4}"/>
                </a:ext>
              </a:extLst>
            </p:cNvPr>
            <p:cNvGrpSpPr/>
            <p:nvPr/>
          </p:nvGrpSpPr>
          <p:grpSpPr>
            <a:xfrm>
              <a:off x="-4101" y="9133072"/>
              <a:ext cx="6879926" cy="846386"/>
              <a:chOff x="-4101" y="9133072"/>
              <a:chExt cx="6879926" cy="846386"/>
            </a:xfrm>
          </p:grpSpPr>
          <p:grpSp>
            <p:nvGrpSpPr>
              <p:cNvPr id="9" name="Group 10">
                <a:extLst>
                  <a:ext uri="{FF2B5EF4-FFF2-40B4-BE49-F238E27FC236}">
                    <a16:creationId xmlns:a16="http://schemas.microsoft.com/office/drawing/2014/main" id="{7A576E56-BB8B-5428-4418-B6618A8C0146}"/>
                  </a:ext>
                </a:extLst>
              </p:cNvPr>
              <p:cNvGrpSpPr/>
              <p:nvPr/>
            </p:nvGrpSpPr>
            <p:grpSpPr>
              <a:xfrm>
                <a:off x="-4101" y="9133072"/>
                <a:ext cx="6879926" cy="846386"/>
                <a:chOff x="0" y="9108896"/>
                <a:chExt cx="6879926" cy="846386"/>
              </a:xfrm>
            </p:grpSpPr>
            <p:sp>
              <p:nvSpPr>
                <p:cNvPr id="12" name="Rectangle 13">
                  <a:extLst>
                    <a:ext uri="{FF2B5EF4-FFF2-40B4-BE49-F238E27FC236}">
                      <a16:creationId xmlns:a16="http://schemas.microsoft.com/office/drawing/2014/main" id="{87A285C9-4FC4-F2A5-0DD9-538B2CA4C59D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118FB9"/>
                    </a:solidFill>
                  </a:endParaRPr>
                </a:p>
              </p:txBody>
            </p:sp>
            <p:sp>
              <p:nvSpPr>
                <p:cNvPr id="13" name="TextBox 14">
                  <a:extLst>
                    <a:ext uri="{FF2B5EF4-FFF2-40B4-BE49-F238E27FC236}">
                      <a16:creationId xmlns:a16="http://schemas.microsoft.com/office/drawing/2014/main" id="{7C69DADF-FB78-2DE8-7E90-214ACC5E4984}"/>
                    </a:ext>
                  </a:extLst>
                </p:cNvPr>
                <p:cNvSpPr txBox="1"/>
                <p:nvPr/>
              </p:nvSpPr>
              <p:spPr>
                <a:xfrm>
                  <a:off x="21927" y="9108896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118FB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de-DE" sz="1200" b="1" dirty="0">
                      <a:solidFill>
                        <a:srgbClr val="118FB9"/>
                      </a:solidFill>
                    </a:rPr>
                    <a:t>Die </a:t>
                  </a:r>
                  <a:r>
                    <a:rPr lang="de-DE" sz="1200" b="1" dirty="0" err="1">
                      <a:solidFill>
                        <a:srgbClr val="118FB9"/>
                      </a:solidFill>
                    </a:rPr>
                    <a:t>PrEvCan</a:t>
                  </a:r>
                  <a:r>
                    <a:rPr lang="de-DE" sz="1200" b="1" dirty="0">
                      <a:solidFill>
                        <a:srgbClr val="118FB9"/>
                      </a:solidFill>
                    </a:rPr>
                    <a:t>©- Kampagne wurde von EONS initiiert </a:t>
                  </a:r>
                  <a:br>
                    <a:rPr lang="de-DE" sz="1200" b="1" dirty="0">
                      <a:solidFill>
                        <a:srgbClr val="118FB9"/>
                      </a:solidFill>
                    </a:rPr>
                  </a:br>
                  <a:r>
                    <a:rPr lang="de-DE" sz="1200" b="1" dirty="0">
                      <a:solidFill>
                        <a:srgbClr val="118FB9"/>
                      </a:solidFill>
                    </a:rPr>
                    <a:t>und wird im Verbund durchgeführt mit dem wichtigsten Kampagnenpartner ESMO. </a:t>
                  </a:r>
                  <a:br>
                    <a:rPr lang="de-DE" sz="1200" b="1" dirty="0">
                      <a:solidFill>
                        <a:srgbClr val="118FB9"/>
                      </a:solidFill>
                    </a:rPr>
                  </a:br>
                  <a:r>
                    <a:rPr lang="de-DE" sz="1200" b="1" dirty="0">
                      <a:solidFill>
                        <a:srgbClr val="118FB9"/>
                      </a:solidFill>
                    </a:rPr>
                    <a:t>Weitere Informationen unter: www.cancernurse.eu/prevcan</a:t>
                  </a:r>
                </a:p>
              </p:txBody>
            </p:sp>
            <p:grpSp>
              <p:nvGrpSpPr>
                <p:cNvPr id="14" name="Group 15">
                  <a:extLst>
                    <a:ext uri="{FF2B5EF4-FFF2-40B4-BE49-F238E27FC236}">
                      <a16:creationId xmlns:a16="http://schemas.microsoft.com/office/drawing/2014/main" id="{C81D8C2B-761D-04E2-CE3F-9446129C0AE5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5" name="Ovaal 2">
                    <a:extLst>
                      <a:ext uri="{FF2B5EF4-FFF2-40B4-BE49-F238E27FC236}">
                        <a16:creationId xmlns:a16="http://schemas.microsoft.com/office/drawing/2014/main" id="{7251F9E5-EACC-A8AF-D8E9-A93595A54EBC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118FB9"/>
                      </a:solidFill>
                    </a:endParaRPr>
                  </a:p>
                </p:txBody>
              </p:sp>
              <p:pic>
                <p:nvPicPr>
                  <p:cNvPr id="16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4483C3A5-D225-C163-E145-DA8BB15D18A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1" name="Graphic 12">
                <a:extLst>
                  <a:ext uri="{FF2B5EF4-FFF2-40B4-BE49-F238E27FC236}">
                    <a16:creationId xmlns:a16="http://schemas.microsoft.com/office/drawing/2014/main" id="{8F2B8A50-0A09-B4B7-18CD-8FEDE4A587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93377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812345F0-D2DC-0339-A3E0-37AACCDC7E2E}"/>
              </a:ext>
            </a:extLst>
          </p:cNvPr>
          <p:cNvGrpSpPr/>
          <p:nvPr/>
        </p:nvGrpSpPr>
        <p:grpSpPr>
          <a:xfrm>
            <a:off x="-4101" y="1"/>
            <a:ext cx="6879926" cy="9979457"/>
            <a:chOff x="-4101" y="1"/>
            <a:chExt cx="6879926" cy="9979457"/>
          </a:xfrm>
        </p:grpSpPr>
        <p:pic>
          <p:nvPicPr>
            <p:cNvPr id="3" name="Picture 2" descr="A picture containing text, appliance, kitchen appliance, automaton&#10;&#10;Description automatically generated">
              <a:extLst>
                <a:ext uri="{FF2B5EF4-FFF2-40B4-BE49-F238E27FC236}">
                  <a16:creationId xmlns:a16="http://schemas.microsoft.com/office/drawing/2014/main" id="{9B63B31F-A129-75D0-56F2-D94A56976C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56" t="3310" b="7960"/>
            <a:stretch/>
          </p:blipFill>
          <p:spPr>
            <a:xfrm>
              <a:off x="4101" y="1"/>
              <a:ext cx="6871724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312745" y="4098341"/>
              <a:ext cx="6246231" cy="3011119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537" y="4523199"/>
              <a:ext cx="6089906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91B512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91B51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de-DE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Krebsvorsorge rettet Leben, gehen Sie immer zur Krebsvorsorge, </a:t>
              </a:r>
              <a:br>
                <a:rPr lang="de-DE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de-DE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wenn Sie dazu eingeladen werden</a:t>
              </a:r>
              <a:endParaRPr lang="en-GB" sz="6000" b="1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72">
              <a:extLst>
                <a:ext uri="{FF2B5EF4-FFF2-40B4-BE49-F238E27FC236}">
                  <a16:creationId xmlns:a16="http://schemas.microsoft.com/office/drawing/2014/main" id="{D57D5010-3B0C-1690-D314-9996552EA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41" name="Freeform 74">
              <a:extLst>
                <a:ext uri="{FF2B5EF4-FFF2-40B4-BE49-F238E27FC236}">
                  <a16:creationId xmlns:a16="http://schemas.microsoft.com/office/drawing/2014/main" id="{EB7005F8-7C75-3B5C-4E1D-264B97CAF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2E63F74-1382-FC41-52C4-B41049C06439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686E5AE-BEB6-30F5-6739-B02098C992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5" name="Ovaal 41">
              <a:extLst>
                <a:ext uri="{FF2B5EF4-FFF2-40B4-BE49-F238E27FC236}">
                  <a16:creationId xmlns:a16="http://schemas.microsoft.com/office/drawing/2014/main" id="{4A496C4C-CA29-BEB7-46B0-B080DFEE27C4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FA5197DC-E9AA-7732-D757-7B47A4378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sp>
          <p:nvSpPr>
            <p:cNvPr id="6" name="Rectangle 38">
              <a:extLst>
                <a:ext uri="{FF2B5EF4-FFF2-40B4-BE49-F238E27FC236}">
                  <a16:creationId xmlns:a16="http://schemas.microsoft.com/office/drawing/2014/main" id="{62343044-594B-7701-EDBF-6ABC394DCD2C}"/>
                </a:ext>
              </a:extLst>
            </p:cNvPr>
            <p:cNvSpPr/>
            <p:nvPr/>
          </p:nvSpPr>
          <p:spPr>
            <a:xfrm>
              <a:off x="511948" y="745994"/>
              <a:ext cx="1640910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Fügen Sie </a:t>
              </a:r>
              <a:br>
                <a:rPr lang="de-D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de-D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hier das Logo Ihrer Organisation ein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2E1784-A6ED-FA5E-C668-0CE54E724D36}"/>
                </a:ext>
              </a:extLst>
            </p:cNvPr>
            <p:cNvSpPr txBox="1"/>
            <p:nvPr/>
          </p:nvSpPr>
          <p:spPr>
            <a:xfrm>
              <a:off x="2395499" y="922652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NEHMEN SIE </a:t>
              </a:r>
              <a:b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AN BESTEHENDEN KREBSFR</a:t>
              </a:r>
              <a:r>
                <a:rPr lang="cs-CZ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ÜHERKENNUNGS</a:t>
              </a:r>
              <a: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-</a:t>
              </a:r>
              <a:r>
                <a:rPr lang="cs-CZ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b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UND SCREENING PROGRAMMEN TEIL</a:t>
              </a:r>
              <a:endParaRPr lang="en-US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CAC96DDF-1007-8A9B-F8D3-C5C7B231E47A}"/>
                </a:ext>
              </a:extLst>
            </p:cNvPr>
            <p:cNvGrpSpPr/>
            <p:nvPr/>
          </p:nvGrpSpPr>
          <p:grpSpPr>
            <a:xfrm>
              <a:off x="-4101" y="9133072"/>
              <a:ext cx="6879926" cy="846386"/>
              <a:chOff x="-4101" y="9133072"/>
              <a:chExt cx="6879926" cy="846386"/>
            </a:xfrm>
          </p:grpSpPr>
          <p:grpSp>
            <p:nvGrpSpPr>
              <p:cNvPr id="10" name="Group 10">
                <a:extLst>
                  <a:ext uri="{FF2B5EF4-FFF2-40B4-BE49-F238E27FC236}">
                    <a16:creationId xmlns:a16="http://schemas.microsoft.com/office/drawing/2014/main" id="{3BFEFBF8-18AD-1B0D-C1DC-73F0278E3146}"/>
                  </a:ext>
                </a:extLst>
              </p:cNvPr>
              <p:cNvGrpSpPr/>
              <p:nvPr/>
            </p:nvGrpSpPr>
            <p:grpSpPr>
              <a:xfrm>
                <a:off x="-4101" y="9133072"/>
                <a:ext cx="6879926" cy="846386"/>
                <a:chOff x="0" y="9108896"/>
                <a:chExt cx="6879926" cy="846386"/>
              </a:xfrm>
            </p:grpSpPr>
            <p:sp>
              <p:nvSpPr>
                <p:cNvPr id="12" name="Rectangle 13">
                  <a:extLst>
                    <a:ext uri="{FF2B5EF4-FFF2-40B4-BE49-F238E27FC236}">
                      <a16:creationId xmlns:a16="http://schemas.microsoft.com/office/drawing/2014/main" id="{A7A2FD32-A3A4-87BB-5A13-C536F06751AC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118FB9"/>
                    </a:solidFill>
                  </a:endParaRPr>
                </a:p>
              </p:txBody>
            </p:sp>
            <p:sp>
              <p:nvSpPr>
                <p:cNvPr id="13" name="TextBox 14">
                  <a:extLst>
                    <a:ext uri="{FF2B5EF4-FFF2-40B4-BE49-F238E27FC236}">
                      <a16:creationId xmlns:a16="http://schemas.microsoft.com/office/drawing/2014/main" id="{F1A4E31C-F302-C2E6-FA4A-2D5E4E052707}"/>
                    </a:ext>
                  </a:extLst>
                </p:cNvPr>
                <p:cNvSpPr txBox="1"/>
                <p:nvPr/>
              </p:nvSpPr>
              <p:spPr>
                <a:xfrm>
                  <a:off x="21927" y="9108896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118FB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de-DE" sz="1200" b="1" dirty="0">
                      <a:solidFill>
                        <a:srgbClr val="118FB9"/>
                      </a:solidFill>
                    </a:rPr>
                    <a:t>Die </a:t>
                  </a:r>
                  <a:r>
                    <a:rPr lang="de-DE" sz="1200" b="1" dirty="0" err="1">
                      <a:solidFill>
                        <a:srgbClr val="118FB9"/>
                      </a:solidFill>
                    </a:rPr>
                    <a:t>PrEvCan</a:t>
                  </a:r>
                  <a:r>
                    <a:rPr lang="de-DE" sz="1200" b="1" dirty="0">
                      <a:solidFill>
                        <a:srgbClr val="118FB9"/>
                      </a:solidFill>
                    </a:rPr>
                    <a:t>©- Kampagne wurde von EONS initiiert </a:t>
                  </a:r>
                  <a:br>
                    <a:rPr lang="de-DE" sz="1200" b="1" dirty="0">
                      <a:solidFill>
                        <a:srgbClr val="118FB9"/>
                      </a:solidFill>
                    </a:rPr>
                  </a:br>
                  <a:r>
                    <a:rPr lang="de-DE" sz="1200" b="1" dirty="0">
                      <a:solidFill>
                        <a:srgbClr val="118FB9"/>
                      </a:solidFill>
                    </a:rPr>
                    <a:t>und wird im Verbund durchgeführt mit dem wichtigsten Kampagnenpartner ESMO. </a:t>
                  </a:r>
                  <a:br>
                    <a:rPr lang="de-DE" sz="1200" b="1" dirty="0">
                      <a:solidFill>
                        <a:srgbClr val="118FB9"/>
                      </a:solidFill>
                    </a:rPr>
                  </a:br>
                  <a:r>
                    <a:rPr lang="de-DE" sz="1200" b="1" dirty="0">
                      <a:solidFill>
                        <a:srgbClr val="118FB9"/>
                      </a:solidFill>
                    </a:rPr>
                    <a:t>Weitere Informationen unter: www.cancernurse.eu/prevcan</a:t>
                  </a:r>
                </a:p>
              </p:txBody>
            </p:sp>
            <p:grpSp>
              <p:nvGrpSpPr>
                <p:cNvPr id="14" name="Group 15">
                  <a:extLst>
                    <a:ext uri="{FF2B5EF4-FFF2-40B4-BE49-F238E27FC236}">
                      <a16:creationId xmlns:a16="http://schemas.microsoft.com/office/drawing/2014/main" id="{681D5846-38D8-22FB-45A1-943CB30A3C59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5" name="Ovaal 2">
                    <a:extLst>
                      <a:ext uri="{FF2B5EF4-FFF2-40B4-BE49-F238E27FC236}">
                        <a16:creationId xmlns:a16="http://schemas.microsoft.com/office/drawing/2014/main" id="{83041DB4-7407-A46F-363B-0A4355998D17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118FB9"/>
                      </a:solidFill>
                    </a:endParaRPr>
                  </a:p>
                </p:txBody>
              </p:sp>
              <p:pic>
                <p:nvPicPr>
                  <p:cNvPr id="16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15E5C366-243F-18BB-4FE2-64A8A3B56AD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1" name="Graphic 12">
                <a:extLst>
                  <a:ext uri="{FF2B5EF4-FFF2-40B4-BE49-F238E27FC236}">
                    <a16:creationId xmlns:a16="http://schemas.microsoft.com/office/drawing/2014/main" id="{2CDDD457-1AD9-2285-1568-CFF3AE42B7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2711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80ED6DA5-6885-81F2-7ABF-AEACBC24AD32}"/>
              </a:ext>
            </a:extLst>
          </p:cNvPr>
          <p:cNvGrpSpPr/>
          <p:nvPr/>
        </p:nvGrpSpPr>
        <p:grpSpPr>
          <a:xfrm>
            <a:off x="-4101" y="-1"/>
            <a:ext cx="6879927" cy="9979459"/>
            <a:chOff x="-4101" y="-1"/>
            <a:chExt cx="6879927" cy="9979459"/>
          </a:xfrm>
        </p:grpSpPr>
        <p:pic>
          <p:nvPicPr>
            <p:cNvPr id="4" name="Picture 3" descr="A picture containing text, vector graphics&#10;&#10;Description automatically generated">
              <a:extLst>
                <a:ext uri="{FF2B5EF4-FFF2-40B4-BE49-F238E27FC236}">
                  <a16:creationId xmlns:a16="http://schemas.microsoft.com/office/drawing/2014/main" id="{A47EBF74-4DB1-7BE4-D8DB-66A47038D2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63" t="112" r="33835" b="12338"/>
            <a:stretch/>
          </p:blipFill>
          <p:spPr>
            <a:xfrm>
              <a:off x="-4100" y="-1"/>
              <a:ext cx="6879926" cy="9930177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660972" y="3896839"/>
              <a:ext cx="5655833" cy="3348759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955" y="4331269"/>
              <a:ext cx="5783812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91B512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91B51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de-DE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Eine frühzeitige Erkennung </a:t>
              </a:r>
              <a:br>
                <a:rPr lang="de-DE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de-DE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von Krebs erhöht die Chancen auf einen erfolgreichen </a:t>
              </a:r>
              <a:br>
                <a:rPr lang="de-DE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de-DE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Ausgang erheblich</a:t>
              </a:r>
              <a:endParaRPr lang="en-GB" sz="6000" b="1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72">
              <a:extLst>
                <a:ext uri="{FF2B5EF4-FFF2-40B4-BE49-F238E27FC236}">
                  <a16:creationId xmlns:a16="http://schemas.microsoft.com/office/drawing/2014/main" id="{D57D5010-3B0C-1690-D314-9996552EA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41" name="Freeform 74">
              <a:extLst>
                <a:ext uri="{FF2B5EF4-FFF2-40B4-BE49-F238E27FC236}">
                  <a16:creationId xmlns:a16="http://schemas.microsoft.com/office/drawing/2014/main" id="{EB7005F8-7C75-3B5C-4E1D-264B97CAF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2E63F74-1382-FC41-52C4-B41049C06439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686E5AE-BEB6-30F5-6739-B02098C992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5" name="Ovaal 41">
              <a:extLst>
                <a:ext uri="{FF2B5EF4-FFF2-40B4-BE49-F238E27FC236}">
                  <a16:creationId xmlns:a16="http://schemas.microsoft.com/office/drawing/2014/main" id="{4A496C4C-CA29-BEB7-46B0-B080DFEE27C4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FA5197DC-E9AA-7732-D757-7B47A4378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sp>
          <p:nvSpPr>
            <p:cNvPr id="3" name="Rectangle 38">
              <a:extLst>
                <a:ext uri="{FF2B5EF4-FFF2-40B4-BE49-F238E27FC236}">
                  <a16:creationId xmlns:a16="http://schemas.microsoft.com/office/drawing/2014/main" id="{C1CEE19F-E8B1-54EC-EB5C-CDA4CA334EF1}"/>
                </a:ext>
              </a:extLst>
            </p:cNvPr>
            <p:cNvSpPr/>
            <p:nvPr/>
          </p:nvSpPr>
          <p:spPr>
            <a:xfrm>
              <a:off x="511948" y="745994"/>
              <a:ext cx="1640910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Fügen Sie </a:t>
              </a:r>
              <a:br>
                <a:rPr lang="de-D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de-D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hier das Logo Ihrer Organisation ein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BB70DD0-CEEC-D0DC-D16A-CA5E4420E7A3}"/>
                </a:ext>
              </a:extLst>
            </p:cNvPr>
            <p:cNvSpPr txBox="1"/>
            <p:nvPr/>
          </p:nvSpPr>
          <p:spPr>
            <a:xfrm>
              <a:off x="2395499" y="922652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NEHMEN SIE </a:t>
              </a:r>
              <a:b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AN BESTEHENDEN KREBSFR</a:t>
              </a:r>
              <a:r>
                <a:rPr lang="cs-CZ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ÜHERKENNUNGS</a:t>
              </a:r>
              <a: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-</a:t>
              </a:r>
              <a:r>
                <a:rPr lang="cs-CZ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b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UND SCREENING PROGRAMMEN TEIL</a:t>
              </a:r>
              <a:endParaRPr lang="en-US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6892D319-E97A-D9E0-0BCC-4EC3061198D8}"/>
                </a:ext>
              </a:extLst>
            </p:cNvPr>
            <p:cNvGrpSpPr/>
            <p:nvPr/>
          </p:nvGrpSpPr>
          <p:grpSpPr>
            <a:xfrm>
              <a:off x="-4101" y="9133072"/>
              <a:ext cx="6879926" cy="846386"/>
              <a:chOff x="-4101" y="9133072"/>
              <a:chExt cx="6879926" cy="846386"/>
            </a:xfrm>
          </p:grpSpPr>
          <p:grpSp>
            <p:nvGrpSpPr>
              <p:cNvPr id="10" name="Group 10">
                <a:extLst>
                  <a:ext uri="{FF2B5EF4-FFF2-40B4-BE49-F238E27FC236}">
                    <a16:creationId xmlns:a16="http://schemas.microsoft.com/office/drawing/2014/main" id="{03E06398-03B0-3A01-C206-8B246517554E}"/>
                  </a:ext>
                </a:extLst>
              </p:cNvPr>
              <p:cNvGrpSpPr/>
              <p:nvPr/>
            </p:nvGrpSpPr>
            <p:grpSpPr>
              <a:xfrm>
                <a:off x="-4101" y="9133072"/>
                <a:ext cx="6879926" cy="846386"/>
                <a:chOff x="0" y="9108896"/>
                <a:chExt cx="6879926" cy="846386"/>
              </a:xfrm>
            </p:grpSpPr>
            <p:sp>
              <p:nvSpPr>
                <p:cNvPr id="12" name="Rectangle 13">
                  <a:extLst>
                    <a:ext uri="{FF2B5EF4-FFF2-40B4-BE49-F238E27FC236}">
                      <a16:creationId xmlns:a16="http://schemas.microsoft.com/office/drawing/2014/main" id="{5ACFB025-3094-B37C-5CB9-F5721A2BD5AB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118FB9"/>
                    </a:solidFill>
                  </a:endParaRPr>
                </a:p>
              </p:txBody>
            </p:sp>
            <p:sp>
              <p:nvSpPr>
                <p:cNvPr id="13" name="TextBox 14">
                  <a:extLst>
                    <a:ext uri="{FF2B5EF4-FFF2-40B4-BE49-F238E27FC236}">
                      <a16:creationId xmlns:a16="http://schemas.microsoft.com/office/drawing/2014/main" id="{8EFDABDA-CC33-3CB7-B0C4-409DD10800D6}"/>
                    </a:ext>
                  </a:extLst>
                </p:cNvPr>
                <p:cNvSpPr txBox="1"/>
                <p:nvPr/>
              </p:nvSpPr>
              <p:spPr>
                <a:xfrm>
                  <a:off x="21927" y="9108896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118FB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de-DE" sz="1200" b="1" dirty="0">
                      <a:solidFill>
                        <a:srgbClr val="118FB9"/>
                      </a:solidFill>
                    </a:rPr>
                    <a:t>Die </a:t>
                  </a:r>
                  <a:r>
                    <a:rPr lang="de-DE" sz="1200" b="1" dirty="0" err="1">
                      <a:solidFill>
                        <a:srgbClr val="118FB9"/>
                      </a:solidFill>
                    </a:rPr>
                    <a:t>PrEvCan</a:t>
                  </a:r>
                  <a:r>
                    <a:rPr lang="de-DE" sz="1200" b="1" dirty="0">
                      <a:solidFill>
                        <a:srgbClr val="118FB9"/>
                      </a:solidFill>
                    </a:rPr>
                    <a:t>©- Kampagne wurde von EONS initiiert </a:t>
                  </a:r>
                  <a:br>
                    <a:rPr lang="de-DE" sz="1200" b="1" dirty="0">
                      <a:solidFill>
                        <a:srgbClr val="118FB9"/>
                      </a:solidFill>
                    </a:rPr>
                  </a:br>
                  <a:r>
                    <a:rPr lang="de-DE" sz="1200" b="1" dirty="0">
                      <a:solidFill>
                        <a:srgbClr val="118FB9"/>
                      </a:solidFill>
                    </a:rPr>
                    <a:t>und wird im Verbund durchgeführt mit dem wichtigsten Kampagnenpartner ESMO. </a:t>
                  </a:r>
                  <a:br>
                    <a:rPr lang="de-DE" sz="1200" b="1" dirty="0">
                      <a:solidFill>
                        <a:srgbClr val="118FB9"/>
                      </a:solidFill>
                    </a:rPr>
                  </a:br>
                  <a:r>
                    <a:rPr lang="de-DE" sz="1200" b="1" dirty="0">
                      <a:solidFill>
                        <a:srgbClr val="118FB9"/>
                      </a:solidFill>
                    </a:rPr>
                    <a:t>Weitere Informationen unter: www.cancernurse.eu/prevcan</a:t>
                  </a:r>
                </a:p>
              </p:txBody>
            </p:sp>
            <p:grpSp>
              <p:nvGrpSpPr>
                <p:cNvPr id="14" name="Group 15">
                  <a:extLst>
                    <a:ext uri="{FF2B5EF4-FFF2-40B4-BE49-F238E27FC236}">
                      <a16:creationId xmlns:a16="http://schemas.microsoft.com/office/drawing/2014/main" id="{002FD81A-2E5C-9164-4BE0-04325E6959F2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5" name="Ovaal 2">
                    <a:extLst>
                      <a:ext uri="{FF2B5EF4-FFF2-40B4-BE49-F238E27FC236}">
                        <a16:creationId xmlns:a16="http://schemas.microsoft.com/office/drawing/2014/main" id="{7C171568-AEF2-7392-B38C-6EBBCAE92AA4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118FB9"/>
                      </a:solidFill>
                    </a:endParaRPr>
                  </a:p>
                </p:txBody>
              </p:sp>
              <p:pic>
                <p:nvPicPr>
                  <p:cNvPr id="16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BFDD6C8F-36A8-57D4-97FA-9B3D0E854F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1" name="Graphic 12">
                <a:extLst>
                  <a:ext uri="{FF2B5EF4-FFF2-40B4-BE49-F238E27FC236}">
                    <a16:creationId xmlns:a16="http://schemas.microsoft.com/office/drawing/2014/main" id="{E5B0B957-F787-D9F2-35B5-014E3A5AF6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58018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E011D9FE-FC15-1F10-63C3-708890F86093}"/>
              </a:ext>
            </a:extLst>
          </p:cNvPr>
          <p:cNvGrpSpPr/>
          <p:nvPr/>
        </p:nvGrpSpPr>
        <p:grpSpPr>
          <a:xfrm>
            <a:off x="-4101" y="153870"/>
            <a:ext cx="6879926" cy="9825588"/>
            <a:chOff x="-4101" y="153870"/>
            <a:chExt cx="6879926" cy="9825588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8CBE8563-ACDB-089E-ABC6-CA146F91E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sp>
          <p:nvSpPr>
            <p:cNvPr id="4" name="TextBox 18">
              <a:extLst>
                <a:ext uri="{FF2B5EF4-FFF2-40B4-BE49-F238E27FC236}">
                  <a16:creationId xmlns:a16="http://schemas.microsoft.com/office/drawing/2014/main" id="{4E7A02DF-7A27-1548-18AE-34B4F5AB6290}"/>
                </a:ext>
              </a:extLst>
            </p:cNvPr>
            <p:cNvSpPr txBox="1"/>
            <p:nvPr/>
          </p:nvSpPr>
          <p:spPr>
            <a:xfrm>
              <a:off x="150659" y="4458107"/>
              <a:ext cx="658641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000" dirty="0">
                <a:solidFill>
                  <a:srgbClr val="118FB9"/>
                </a:solidFill>
              </a:endParaRPr>
            </a:p>
            <a:p>
              <a:pPr algn="ctr"/>
              <a:r>
                <a:rPr lang="de-DE" sz="3000" b="1" dirty="0">
                  <a:solidFill>
                    <a:srgbClr val="118FB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Botschaften </a:t>
              </a:r>
              <a:br>
                <a:rPr lang="de-DE" sz="3000" b="1" dirty="0">
                  <a:solidFill>
                    <a:srgbClr val="118FB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sz="3000" b="1" dirty="0">
                  <a:solidFill>
                    <a:srgbClr val="118FB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für die medizinischen Fachpersonal</a:t>
              </a:r>
            </a:p>
          </p:txBody>
        </p:sp>
        <p:sp>
          <p:nvSpPr>
            <p:cNvPr id="5" name="TextBox 7">
              <a:extLst>
                <a:ext uri="{FF2B5EF4-FFF2-40B4-BE49-F238E27FC236}">
                  <a16:creationId xmlns:a16="http://schemas.microsoft.com/office/drawing/2014/main" id="{9080A0D9-90A0-A0A9-A4F5-309F88F189C9}"/>
                </a:ext>
              </a:extLst>
            </p:cNvPr>
            <p:cNvSpPr txBox="1"/>
            <p:nvPr/>
          </p:nvSpPr>
          <p:spPr>
            <a:xfrm>
              <a:off x="2395499" y="922652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NEHMEN SIE </a:t>
              </a:r>
              <a:b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AN BESTEHENDEN KREBSFR</a:t>
              </a:r>
              <a:r>
                <a:rPr lang="cs-CZ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ÜHERKENNUNGS</a:t>
              </a:r>
              <a: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-</a:t>
              </a:r>
              <a:r>
                <a:rPr lang="cs-CZ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b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UND SCREENING PROGRAMMEN TEIL</a:t>
              </a:r>
              <a:endParaRPr lang="en-US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6" name="Group 9">
              <a:extLst>
                <a:ext uri="{FF2B5EF4-FFF2-40B4-BE49-F238E27FC236}">
                  <a16:creationId xmlns:a16="http://schemas.microsoft.com/office/drawing/2014/main" id="{8F9E011B-D86E-53AF-F61F-82CBDBF2CDF3}"/>
                </a:ext>
              </a:extLst>
            </p:cNvPr>
            <p:cNvGrpSpPr/>
            <p:nvPr/>
          </p:nvGrpSpPr>
          <p:grpSpPr>
            <a:xfrm>
              <a:off x="-4101" y="9133072"/>
              <a:ext cx="6879926" cy="846386"/>
              <a:chOff x="-4101" y="9133072"/>
              <a:chExt cx="6879926" cy="846386"/>
            </a:xfrm>
          </p:grpSpPr>
          <p:grpSp>
            <p:nvGrpSpPr>
              <p:cNvPr id="7" name="Group 10">
                <a:extLst>
                  <a:ext uri="{FF2B5EF4-FFF2-40B4-BE49-F238E27FC236}">
                    <a16:creationId xmlns:a16="http://schemas.microsoft.com/office/drawing/2014/main" id="{FEDEF0CE-55DF-4592-3915-0111523C1B5D}"/>
                  </a:ext>
                </a:extLst>
              </p:cNvPr>
              <p:cNvGrpSpPr/>
              <p:nvPr/>
            </p:nvGrpSpPr>
            <p:grpSpPr>
              <a:xfrm>
                <a:off x="-4101" y="9133072"/>
                <a:ext cx="6879926" cy="846386"/>
                <a:chOff x="0" y="9108896"/>
                <a:chExt cx="6879926" cy="846386"/>
              </a:xfrm>
            </p:grpSpPr>
            <p:sp>
              <p:nvSpPr>
                <p:cNvPr id="10" name="Rectangle 13">
                  <a:extLst>
                    <a:ext uri="{FF2B5EF4-FFF2-40B4-BE49-F238E27FC236}">
                      <a16:creationId xmlns:a16="http://schemas.microsoft.com/office/drawing/2014/main" id="{37C4951E-944E-0CED-AE04-273BFBAE641A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118FB9"/>
                    </a:solidFill>
                  </a:endParaRPr>
                </a:p>
              </p:txBody>
            </p:sp>
            <p:sp>
              <p:nvSpPr>
                <p:cNvPr id="11" name="TextBox 14">
                  <a:extLst>
                    <a:ext uri="{FF2B5EF4-FFF2-40B4-BE49-F238E27FC236}">
                      <a16:creationId xmlns:a16="http://schemas.microsoft.com/office/drawing/2014/main" id="{48F7F4D1-817E-0EC9-229B-B00DB47C64F3}"/>
                    </a:ext>
                  </a:extLst>
                </p:cNvPr>
                <p:cNvSpPr txBox="1"/>
                <p:nvPr/>
              </p:nvSpPr>
              <p:spPr>
                <a:xfrm>
                  <a:off x="21927" y="9108896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118FB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de-DE" sz="1200" b="1" dirty="0">
                      <a:solidFill>
                        <a:srgbClr val="118FB9"/>
                      </a:solidFill>
                    </a:rPr>
                    <a:t>Die </a:t>
                  </a:r>
                  <a:r>
                    <a:rPr lang="de-DE" sz="1200" b="1" dirty="0" err="1">
                      <a:solidFill>
                        <a:srgbClr val="118FB9"/>
                      </a:solidFill>
                    </a:rPr>
                    <a:t>PrEvCan</a:t>
                  </a:r>
                  <a:r>
                    <a:rPr lang="de-DE" sz="1200" b="1" dirty="0">
                      <a:solidFill>
                        <a:srgbClr val="118FB9"/>
                      </a:solidFill>
                    </a:rPr>
                    <a:t>©- Kampagne wurde von EONS initiiert </a:t>
                  </a:r>
                  <a:br>
                    <a:rPr lang="de-DE" sz="1200" b="1" dirty="0">
                      <a:solidFill>
                        <a:srgbClr val="118FB9"/>
                      </a:solidFill>
                    </a:rPr>
                  </a:br>
                  <a:r>
                    <a:rPr lang="de-DE" sz="1200" b="1" dirty="0">
                      <a:solidFill>
                        <a:srgbClr val="118FB9"/>
                      </a:solidFill>
                    </a:rPr>
                    <a:t>und wird im Verbund durchgeführt mit dem wichtigsten Kampagnenpartner ESMO. </a:t>
                  </a:r>
                  <a:br>
                    <a:rPr lang="de-DE" sz="1200" b="1" dirty="0">
                      <a:solidFill>
                        <a:srgbClr val="118FB9"/>
                      </a:solidFill>
                    </a:rPr>
                  </a:br>
                  <a:r>
                    <a:rPr lang="de-DE" sz="1200" b="1" dirty="0">
                      <a:solidFill>
                        <a:srgbClr val="118FB9"/>
                      </a:solidFill>
                    </a:rPr>
                    <a:t>Weitere Informationen unter: www.cancernurse.eu/prevcan</a:t>
                  </a:r>
                </a:p>
              </p:txBody>
            </p:sp>
            <p:grpSp>
              <p:nvGrpSpPr>
                <p:cNvPr id="12" name="Group 15">
                  <a:extLst>
                    <a:ext uri="{FF2B5EF4-FFF2-40B4-BE49-F238E27FC236}">
                      <a16:creationId xmlns:a16="http://schemas.microsoft.com/office/drawing/2014/main" id="{623C71A7-EBF0-6EC0-381F-C3A631BA891B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3" name="Ovaal 2">
                    <a:extLst>
                      <a:ext uri="{FF2B5EF4-FFF2-40B4-BE49-F238E27FC236}">
                        <a16:creationId xmlns:a16="http://schemas.microsoft.com/office/drawing/2014/main" id="{C70BAFAE-FFAD-4B6B-40E1-9C1A18A8D540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118FB9"/>
                      </a:solidFill>
                    </a:endParaRPr>
                  </a:p>
                </p:txBody>
              </p:sp>
              <p:pic>
                <p:nvPicPr>
                  <p:cNvPr id="14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DECE3E28-3A12-EAD0-AA3B-815FEB95D81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9" name="Graphic 12">
                <a:extLst>
                  <a:ext uri="{FF2B5EF4-FFF2-40B4-BE49-F238E27FC236}">
                    <a16:creationId xmlns:a16="http://schemas.microsoft.com/office/drawing/2014/main" id="{87C0D7F4-EF92-8F66-8EA7-99CC835F9C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31823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31F2F321-2E18-DF21-5CCD-8E201A7DC176}"/>
              </a:ext>
            </a:extLst>
          </p:cNvPr>
          <p:cNvGrpSpPr/>
          <p:nvPr/>
        </p:nvGrpSpPr>
        <p:grpSpPr>
          <a:xfrm>
            <a:off x="-4101" y="0"/>
            <a:ext cx="6904830" cy="9979458"/>
            <a:chOff x="-4101" y="0"/>
            <a:chExt cx="6904830" cy="9979458"/>
          </a:xfrm>
        </p:grpSpPr>
        <p:pic>
          <p:nvPicPr>
            <p:cNvPr id="4" name="Picture 3" descr="Several colorful ribbons on a white surface&#10;&#10;Description automatically generated">
              <a:extLst>
                <a:ext uri="{FF2B5EF4-FFF2-40B4-BE49-F238E27FC236}">
                  <a16:creationId xmlns:a16="http://schemas.microsoft.com/office/drawing/2014/main" id="{EC60B48C-0B73-B491-0463-4495DF5068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89"/>
            <a:stretch/>
          </p:blipFill>
          <p:spPr>
            <a:xfrm rot="5400000">
              <a:off x="-1520655" y="1520655"/>
              <a:ext cx="9906002" cy="6864691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67030" y="2924880"/>
              <a:ext cx="6402706" cy="5181627"/>
            </a:xfrm>
            <a:prstGeom prst="roundRect">
              <a:avLst/>
            </a:prstGeom>
            <a:solidFill>
              <a:schemeClr val="bg1">
                <a:alpha val="72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37" y="3124186"/>
              <a:ext cx="6864692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877C63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877C63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de-DE" sz="2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Fragen Sie Ihre Patientinnen </a:t>
              </a:r>
              <a:br>
                <a:rPr lang="de-DE" sz="2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de-DE" sz="2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und Patienten immer, </a:t>
              </a:r>
              <a:br>
                <a:rPr lang="de-DE" sz="2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de-DE" sz="2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ob sie an den verfügbaren </a:t>
              </a:r>
              <a:br>
                <a:rPr lang="de-DE" sz="2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de-DE" sz="2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Vorsorgeprogrammen teilgenommen haben. </a:t>
              </a:r>
              <a:br>
                <a:rPr lang="de-DE" sz="2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de-DE" sz="2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Wenn nicht, kann </a:t>
              </a:r>
              <a:br>
                <a:rPr lang="de-DE" sz="2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de-DE" sz="2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eine personenzentrierte Unterstützung, einschließlich der Einbeziehung </a:t>
              </a:r>
              <a:br>
                <a:rPr lang="de-DE" sz="2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de-DE" sz="2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der Lebenspartnerinnen und -partner, </a:t>
              </a:r>
              <a:br>
                <a:rPr lang="de-DE" sz="2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de-DE" sz="2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die Wahrscheinlichkeit </a:t>
              </a:r>
              <a:br>
                <a:rPr lang="de-DE" sz="2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de-DE" sz="2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der Teilnahme erhöhen!</a:t>
              </a:r>
              <a:endParaRPr lang="en-GB" sz="2600" b="1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Freeform 72">
              <a:extLst>
                <a:ext uri="{FF2B5EF4-FFF2-40B4-BE49-F238E27FC236}">
                  <a16:creationId xmlns:a16="http://schemas.microsoft.com/office/drawing/2014/main" id="{0127B1A5-7018-8D4F-5F23-46F8DB410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1" name="Freeform 74">
              <a:extLst>
                <a:ext uri="{FF2B5EF4-FFF2-40B4-BE49-F238E27FC236}">
                  <a16:creationId xmlns:a16="http://schemas.microsoft.com/office/drawing/2014/main" id="{EBEF4186-B951-3364-C23A-D034F4A02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B128535-4C21-0D08-4A92-F9071A36C58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787B6B0-5170-3F74-6340-B4115F21AF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5" name="Ovaal 41">
              <a:extLst>
                <a:ext uri="{FF2B5EF4-FFF2-40B4-BE49-F238E27FC236}">
                  <a16:creationId xmlns:a16="http://schemas.microsoft.com/office/drawing/2014/main" id="{A753D79A-56DD-7165-5A5F-E5AE8A3F3985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730970B0-393D-DE07-BF5B-E21174BA1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sp>
          <p:nvSpPr>
            <p:cNvPr id="6" name="Rectangle 38">
              <a:extLst>
                <a:ext uri="{FF2B5EF4-FFF2-40B4-BE49-F238E27FC236}">
                  <a16:creationId xmlns:a16="http://schemas.microsoft.com/office/drawing/2014/main" id="{7C7B8AE7-F589-9153-65A3-A26D3E5FA57E}"/>
                </a:ext>
              </a:extLst>
            </p:cNvPr>
            <p:cNvSpPr/>
            <p:nvPr/>
          </p:nvSpPr>
          <p:spPr>
            <a:xfrm>
              <a:off x="511948" y="745994"/>
              <a:ext cx="1640910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Fügen Sie </a:t>
              </a:r>
              <a:br>
                <a:rPr lang="de-D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de-D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hier das Logo Ihrer Organisation ein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D579AE4-1044-6FB2-38FA-401413C7F9A0}"/>
                </a:ext>
              </a:extLst>
            </p:cNvPr>
            <p:cNvSpPr txBox="1"/>
            <p:nvPr/>
          </p:nvSpPr>
          <p:spPr>
            <a:xfrm>
              <a:off x="2395499" y="922652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NEHMEN SIE </a:t>
              </a:r>
              <a:b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AN BESTEHENDEN KREBSFR</a:t>
              </a:r>
              <a:r>
                <a:rPr lang="cs-CZ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ÜHERKENNUNGS</a:t>
              </a:r>
              <a: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-</a:t>
              </a:r>
              <a:r>
                <a:rPr lang="cs-CZ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b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UND SCREENING PROGRAMMEN TEIL</a:t>
              </a:r>
              <a:endParaRPr lang="en-US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5EF31015-6D2D-2D81-6CEE-72902BB9ABF7}"/>
                </a:ext>
              </a:extLst>
            </p:cNvPr>
            <p:cNvGrpSpPr/>
            <p:nvPr/>
          </p:nvGrpSpPr>
          <p:grpSpPr>
            <a:xfrm>
              <a:off x="-4101" y="9133072"/>
              <a:ext cx="6879926" cy="846386"/>
              <a:chOff x="-4101" y="9133072"/>
              <a:chExt cx="6879926" cy="846386"/>
            </a:xfrm>
          </p:grpSpPr>
          <p:grpSp>
            <p:nvGrpSpPr>
              <p:cNvPr id="10" name="Group 10">
                <a:extLst>
                  <a:ext uri="{FF2B5EF4-FFF2-40B4-BE49-F238E27FC236}">
                    <a16:creationId xmlns:a16="http://schemas.microsoft.com/office/drawing/2014/main" id="{1E7F0734-B6D7-3CEE-1B90-A461532EA266}"/>
                  </a:ext>
                </a:extLst>
              </p:cNvPr>
              <p:cNvGrpSpPr/>
              <p:nvPr/>
            </p:nvGrpSpPr>
            <p:grpSpPr>
              <a:xfrm>
                <a:off x="-4101" y="9133072"/>
                <a:ext cx="6879926" cy="846386"/>
                <a:chOff x="0" y="9108896"/>
                <a:chExt cx="6879926" cy="846386"/>
              </a:xfrm>
            </p:grpSpPr>
            <p:sp>
              <p:nvSpPr>
                <p:cNvPr id="12" name="Rectangle 13">
                  <a:extLst>
                    <a:ext uri="{FF2B5EF4-FFF2-40B4-BE49-F238E27FC236}">
                      <a16:creationId xmlns:a16="http://schemas.microsoft.com/office/drawing/2014/main" id="{D4F1B3FC-311F-3714-3391-6C6DE2E7E1EA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118FB9"/>
                    </a:solidFill>
                  </a:endParaRPr>
                </a:p>
              </p:txBody>
            </p:sp>
            <p:sp>
              <p:nvSpPr>
                <p:cNvPr id="13" name="TextBox 14">
                  <a:extLst>
                    <a:ext uri="{FF2B5EF4-FFF2-40B4-BE49-F238E27FC236}">
                      <a16:creationId xmlns:a16="http://schemas.microsoft.com/office/drawing/2014/main" id="{8537D36E-F483-48FB-3405-6FD8A3F3E78D}"/>
                    </a:ext>
                  </a:extLst>
                </p:cNvPr>
                <p:cNvSpPr txBox="1"/>
                <p:nvPr/>
              </p:nvSpPr>
              <p:spPr>
                <a:xfrm>
                  <a:off x="21927" y="9108896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118FB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de-DE" sz="1200" b="1" dirty="0">
                      <a:solidFill>
                        <a:srgbClr val="118FB9"/>
                      </a:solidFill>
                    </a:rPr>
                    <a:t>Die </a:t>
                  </a:r>
                  <a:r>
                    <a:rPr lang="de-DE" sz="1200" b="1" dirty="0" err="1">
                      <a:solidFill>
                        <a:srgbClr val="118FB9"/>
                      </a:solidFill>
                    </a:rPr>
                    <a:t>PrEvCan</a:t>
                  </a:r>
                  <a:r>
                    <a:rPr lang="de-DE" sz="1200" b="1" dirty="0">
                      <a:solidFill>
                        <a:srgbClr val="118FB9"/>
                      </a:solidFill>
                    </a:rPr>
                    <a:t>©- Kampagne wurde von EONS initiiert </a:t>
                  </a:r>
                  <a:br>
                    <a:rPr lang="de-DE" sz="1200" b="1" dirty="0">
                      <a:solidFill>
                        <a:srgbClr val="118FB9"/>
                      </a:solidFill>
                    </a:rPr>
                  </a:br>
                  <a:r>
                    <a:rPr lang="de-DE" sz="1200" b="1" dirty="0">
                      <a:solidFill>
                        <a:srgbClr val="118FB9"/>
                      </a:solidFill>
                    </a:rPr>
                    <a:t>und wird im Verbund durchgeführt mit dem wichtigsten Kampagnenpartner ESMO. </a:t>
                  </a:r>
                  <a:br>
                    <a:rPr lang="de-DE" sz="1200" b="1" dirty="0">
                      <a:solidFill>
                        <a:srgbClr val="118FB9"/>
                      </a:solidFill>
                    </a:rPr>
                  </a:br>
                  <a:r>
                    <a:rPr lang="de-DE" sz="1200" b="1" dirty="0">
                      <a:solidFill>
                        <a:srgbClr val="118FB9"/>
                      </a:solidFill>
                    </a:rPr>
                    <a:t>Weitere Informationen unter: www.cancernurse.eu/prevcan</a:t>
                  </a:r>
                </a:p>
              </p:txBody>
            </p:sp>
            <p:grpSp>
              <p:nvGrpSpPr>
                <p:cNvPr id="14" name="Group 15">
                  <a:extLst>
                    <a:ext uri="{FF2B5EF4-FFF2-40B4-BE49-F238E27FC236}">
                      <a16:creationId xmlns:a16="http://schemas.microsoft.com/office/drawing/2014/main" id="{D5322C8C-7D96-9575-8422-39AF7F3EF0F4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5" name="Ovaal 2">
                    <a:extLst>
                      <a:ext uri="{FF2B5EF4-FFF2-40B4-BE49-F238E27FC236}">
                        <a16:creationId xmlns:a16="http://schemas.microsoft.com/office/drawing/2014/main" id="{7DA3F22E-6FE0-386D-DAEF-80A10F264E0A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118FB9"/>
                      </a:solidFill>
                    </a:endParaRPr>
                  </a:p>
                </p:txBody>
              </p:sp>
              <p:pic>
                <p:nvPicPr>
                  <p:cNvPr id="16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61A92D51-75C4-3D03-6A0C-9C3A3425F8B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1" name="Graphic 12">
                <a:extLst>
                  <a:ext uri="{FF2B5EF4-FFF2-40B4-BE49-F238E27FC236}">
                    <a16:creationId xmlns:a16="http://schemas.microsoft.com/office/drawing/2014/main" id="{E476211A-F266-7FBC-BBA1-5665200B9F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85297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869FA356-9F40-67D3-1EDF-D11BF2EF902A}"/>
              </a:ext>
            </a:extLst>
          </p:cNvPr>
          <p:cNvGrpSpPr/>
          <p:nvPr/>
        </p:nvGrpSpPr>
        <p:grpSpPr>
          <a:xfrm>
            <a:off x="-4101" y="0"/>
            <a:ext cx="6879926" cy="9979458"/>
            <a:chOff x="-4101" y="0"/>
            <a:chExt cx="6879926" cy="997945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9E6BED0-91F3-74A2-706B-723E2448C4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</a:blip>
            <a:srcRect l="27017" r="26978"/>
            <a:stretch/>
          </p:blipFill>
          <p:spPr>
            <a:xfrm>
              <a:off x="-4100" y="0"/>
              <a:ext cx="6852626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433061" y="3337988"/>
              <a:ext cx="5974858" cy="5207152"/>
            </a:xfrm>
            <a:prstGeom prst="roundRect">
              <a:avLst>
                <a:gd name="adj" fmla="val 14326"/>
              </a:avLst>
            </a:prstGeom>
            <a:solidFill>
              <a:schemeClr val="bg1">
                <a:alpha val="8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615" y="3603040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800" dirty="0">
                  <a:gradFill>
                    <a:gsLst>
                      <a:gs pos="0">
                        <a:srgbClr val="F6F8FC"/>
                      </a:gs>
                      <a:gs pos="74000">
                        <a:srgbClr val="ABC0E4"/>
                      </a:gs>
                      <a:gs pos="83000">
                        <a:srgbClr val="ABC0E4"/>
                      </a:gs>
                      <a:gs pos="100000">
                        <a:srgbClr val="C7D5ED"/>
                      </a:gs>
                    </a:gsLst>
                    <a:lin ang="5400000" scaled="0"/>
                  </a:gra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r>
                <a:rPr lang="de-DE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Vorsorgeuntersuchungen </a:t>
              </a:r>
              <a:br>
                <a:rPr lang="de-DE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de-DE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für Brust-, Gebärmutterhals- </a:t>
              </a:r>
              <a:br>
                <a:rPr lang="de-DE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de-DE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und Darmkrebs sollten </a:t>
              </a:r>
              <a:br>
                <a:rPr lang="de-DE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de-DE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für die Zielbevölkerung </a:t>
              </a:r>
              <a:br>
                <a:rPr lang="de-DE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de-DE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in ganz Europa verfügbar sein. </a:t>
              </a:r>
              <a:br>
                <a:rPr lang="de-DE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de-DE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Neue Vorsorgeprogramme </a:t>
              </a:r>
              <a:br>
                <a:rPr lang="de-DE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de-DE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für andere Krebsarten müssen </a:t>
              </a:r>
              <a:br>
                <a:rPr lang="de-DE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de-DE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eingeführt und evaluiert werden, </a:t>
              </a:r>
              <a:br>
                <a:rPr lang="de-DE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de-DE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um die Krebsbelastung </a:t>
              </a:r>
              <a:br>
                <a:rPr lang="de-DE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de-DE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in ganz Europa zu verringern.</a:t>
              </a:r>
              <a:endParaRPr lang="en-GB" sz="2800" b="1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Freeform 72">
              <a:extLst>
                <a:ext uri="{FF2B5EF4-FFF2-40B4-BE49-F238E27FC236}">
                  <a16:creationId xmlns:a16="http://schemas.microsoft.com/office/drawing/2014/main" id="{EE0567F6-E8D1-88D7-7E45-D4911134D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2" name="Freeform 74">
              <a:extLst>
                <a:ext uri="{FF2B5EF4-FFF2-40B4-BE49-F238E27FC236}">
                  <a16:creationId xmlns:a16="http://schemas.microsoft.com/office/drawing/2014/main" id="{6EACCBA1-52CD-BE3E-DF47-275B2C863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9D8CD45-7AFF-5A98-E5A0-4D5B081F999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C57E9E2-EC0D-C57C-D38C-83B589A27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7" name="Ovaal 41">
              <a:extLst>
                <a:ext uri="{FF2B5EF4-FFF2-40B4-BE49-F238E27FC236}">
                  <a16:creationId xmlns:a16="http://schemas.microsoft.com/office/drawing/2014/main" id="{E3FBBCAB-6752-232F-7DEF-1B7716150B70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3F00FD5B-7820-5E09-663C-E7AFAE120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sp>
          <p:nvSpPr>
            <p:cNvPr id="4" name="Rectangle 38">
              <a:extLst>
                <a:ext uri="{FF2B5EF4-FFF2-40B4-BE49-F238E27FC236}">
                  <a16:creationId xmlns:a16="http://schemas.microsoft.com/office/drawing/2014/main" id="{3E87AA8E-BF50-97BB-62A8-10E4F931141E}"/>
                </a:ext>
              </a:extLst>
            </p:cNvPr>
            <p:cNvSpPr/>
            <p:nvPr/>
          </p:nvSpPr>
          <p:spPr>
            <a:xfrm>
              <a:off x="511948" y="745994"/>
              <a:ext cx="1640910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Fügen Sie </a:t>
              </a:r>
              <a:br>
                <a:rPr lang="de-D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de-D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hier das Logo Ihrer Organisation ein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EDC568B7-6319-B669-195D-8B10B4488570}"/>
                </a:ext>
              </a:extLst>
            </p:cNvPr>
            <p:cNvSpPr txBox="1"/>
            <p:nvPr/>
          </p:nvSpPr>
          <p:spPr>
            <a:xfrm>
              <a:off x="2395499" y="922652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NEHMEN SIE </a:t>
              </a:r>
              <a:b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AN BESTEHENDEN KREBSFR</a:t>
              </a:r>
              <a:r>
                <a:rPr lang="cs-CZ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ÜHERKENNUNGS</a:t>
              </a:r>
              <a: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-</a:t>
              </a:r>
              <a:r>
                <a:rPr lang="cs-CZ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b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UND SCREENING PROGRAMMEN TEIL</a:t>
              </a:r>
              <a:endParaRPr lang="en-US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8" name="Group 9">
              <a:extLst>
                <a:ext uri="{FF2B5EF4-FFF2-40B4-BE49-F238E27FC236}">
                  <a16:creationId xmlns:a16="http://schemas.microsoft.com/office/drawing/2014/main" id="{61BC8F23-E457-A966-87FD-5D6DA004F692}"/>
                </a:ext>
              </a:extLst>
            </p:cNvPr>
            <p:cNvGrpSpPr/>
            <p:nvPr/>
          </p:nvGrpSpPr>
          <p:grpSpPr>
            <a:xfrm>
              <a:off x="-4101" y="9133072"/>
              <a:ext cx="6879926" cy="846386"/>
              <a:chOff x="-4101" y="9133072"/>
              <a:chExt cx="6879926" cy="846386"/>
            </a:xfrm>
          </p:grpSpPr>
          <p:grpSp>
            <p:nvGrpSpPr>
              <p:cNvPr id="9" name="Group 10">
                <a:extLst>
                  <a:ext uri="{FF2B5EF4-FFF2-40B4-BE49-F238E27FC236}">
                    <a16:creationId xmlns:a16="http://schemas.microsoft.com/office/drawing/2014/main" id="{01800169-7740-A845-E660-A8F7A9EBC84B}"/>
                  </a:ext>
                </a:extLst>
              </p:cNvPr>
              <p:cNvGrpSpPr/>
              <p:nvPr/>
            </p:nvGrpSpPr>
            <p:grpSpPr>
              <a:xfrm>
                <a:off x="-4101" y="9133072"/>
                <a:ext cx="6879926" cy="846386"/>
                <a:chOff x="0" y="9108896"/>
                <a:chExt cx="6879926" cy="846386"/>
              </a:xfrm>
            </p:grpSpPr>
            <p:sp>
              <p:nvSpPr>
                <p:cNvPr id="12" name="Rectangle 13">
                  <a:extLst>
                    <a:ext uri="{FF2B5EF4-FFF2-40B4-BE49-F238E27FC236}">
                      <a16:creationId xmlns:a16="http://schemas.microsoft.com/office/drawing/2014/main" id="{1CC12D6D-4633-4E9C-2644-B3E461FEED59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118FB9"/>
                    </a:solidFill>
                  </a:endParaRPr>
                </a:p>
              </p:txBody>
            </p:sp>
            <p:sp>
              <p:nvSpPr>
                <p:cNvPr id="13" name="TextBox 14">
                  <a:extLst>
                    <a:ext uri="{FF2B5EF4-FFF2-40B4-BE49-F238E27FC236}">
                      <a16:creationId xmlns:a16="http://schemas.microsoft.com/office/drawing/2014/main" id="{C0300048-7B84-8C2A-A942-FD9C6794B9AB}"/>
                    </a:ext>
                  </a:extLst>
                </p:cNvPr>
                <p:cNvSpPr txBox="1"/>
                <p:nvPr/>
              </p:nvSpPr>
              <p:spPr>
                <a:xfrm>
                  <a:off x="21927" y="9108896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118FB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de-DE" sz="1200" b="1" dirty="0">
                      <a:solidFill>
                        <a:srgbClr val="118FB9"/>
                      </a:solidFill>
                    </a:rPr>
                    <a:t>Die </a:t>
                  </a:r>
                  <a:r>
                    <a:rPr lang="de-DE" sz="1200" b="1" dirty="0" err="1">
                      <a:solidFill>
                        <a:srgbClr val="118FB9"/>
                      </a:solidFill>
                    </a:rPr>
                    <a:t>PrEvCan</a:t>
                  </a:r>
                  <a:r>
                    <a:rPr lang="de-DE" sz="1200" b="1" dirty="0">
                      <a:solidFill>
                        <a:srgbClr val="118FB9"/>
                      </a:solidFill>
                    </a:rPr>
                    <a:t>©- Kampagne wurde von EONS initiiert </a:t>
                  </a:r>
                  <a:br>
                    <a:rPr lang="de-DE" sz="1200" b="1" dirty="0">
                      <a:solidFill>
                        <a:srgbClr val="118FB9"/>
                      </a:solidFill>
                    </a:rPr>
                  </a:br>
                  <a:r>
                    <a:rPr lang="de-DE" sz="1200" b="1" dirty="0">
                      <a:solidFill>
                        <a:srgbClr val="118FB9"/>
                      </a:solidFill>
                    </a:rPr>
                    <a:t>und wird im Verbund durchgeführt mit dem wichtigsten Kampagnenpartner ESMO. </a:t>
                  </a:r>
                  <a:br>
                    <a:rPr lang="de-DE" sz="1200" b="1" dirty="0">
                      <a:solidFill>
                        <a:srgbClr val="118FB9"/>
                      </a:solidFill>
                    </a:rPr>
                  </a:br>
                  <a:r>
                    <a:rPr lang="de-DE" sz="1200" b="1" dirty="0">
                      <a:solidFill>
                        <a:srgbClr val="118FB9"/>
                      </a:solidFill>
                    </a:rPr>
                    <a:t>Weitere Informationen unter: www.cancernurse.eu/prevcan</a:t>
                  </a:r>
                </a:p>
              </p:txBody>
            </p:sp>
            <p:grpSp>
              <p:nvGrpSpPr>
                <p:cNvPr id="14" name="Group 15">
                  <a:extLst>
                    <a:ext uri="{FF2B5EF4-FFF2-40B4-BE49-F238E27FC236}">
                      <a16:creationId xmlns:a16="http://schemas.microsoft.com/office/drawing/2014/main" id="{7BD28135-8CDC-9133-C6E4-07A342954E97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5" name="Ovaal 2">
                    <a:extLst>
                      <a:ext uri="{FF2B5EF4-FFF2-40B4-BE49-F238E27FC236}">
                        <a16:creationId xmlns:a16="http://schemas.microsoft.com/office/drawing/2014/main" id="{D3FAB646-3AB5-471E-7704-F9FC50A3A5B2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118FB9"/>
                      </a:solidFill>
                    </a:endParaRPr>
                  </a:p>
                </p:txBody>
              </p:sp>
              <p:pic>
                <p:nvPicPr>
                  <p:cNvPr id="16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201DAC48-69DA-CEBF-B0CA-8274F88E8E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1" name="Graphic 12">
                <a:extLst>
                  <a:ext uri="{FF2B5EF4-FFF2-40B4-BE49-F238E27FC236}">
                    <a16:creationId xmlns:a16="http://schemas.microsoft.com/office/drawing/2014/main" id="{6AF06697-1515-E77B-EB7B-63C3E89D952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21146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834E185D-E4F3-A54A-BA39-B203F38EB536}"/>
              </a:ext>
            </a:extLst>
          </p:cNvPr>
          <p:cNvGrpSpPr/>
          <p:nvPr/>
        </p:nvGrpSpPr>
        <p:grpSpPr>
          <a:xfrm>
            <a:off x="-4101" y="1"/>
            <a:ext cx="6879926" cy="9979457"/>
            <a:chOff x="-4101" y="1"/>
            <a:chExt cx="6879926" cy="9979457"/>
          </a:xfrm>
        </p:grpSpPr>
        <p:pic>
          <p:nvPicPr>
            <p:cNvPr id="6" name="Picture 5" descr="A picture containing text, appliance, kitchen appliance, automaton&#10;&#10;Description automatically generated">
              <a:extLst>
                <a:ext uri="{FF2B5EF4-FFF2-40B4-BE49-F238E27FC236}">
                  <a16:creationId xmlns:a16="http://schemas.microsoft.com/office/drawing/2014/main" id="{E7BC5F7F-D0BE-0C86-6E69-E0E8E34E5C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56" t="3310" b="7960"/>
            <a:stretch/>
          </p:blipFill>
          <p:spPr>
            <a:xfrm>
              <a:off x="4101" y="1"/>
              <a:ext cx="6871724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226152" y="3920840"/>
              <a:ext cx="4427373" cy="482688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BF916CE-0624-4EA7-AB9A-6C4C006BCA7D}"/>
                </a:ext>
              </a:extLst>
            </p:cNvPr>
            <p:cNvSpPr/>
            <p:nvPr/>
          </p:nvSpPr>
          <p:spPr>
            <a:xfrm>
              <a:off x="321465" y="2598636"/>
              <a:ext cx="2454399" cy="286470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72">
              <a:extLst>
                <a:ext uri="{FF2B5EF4-FFF2-40B4-BE49-F238E27FC236}">
                  <a16:creationId xmlns:a16="http://schemas.microsoft.com/office/drawing/2014/main" id="{3015B807-1073-D50A-56CD-41610B614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17" name="Freeform 74">
              <a:extLst>
                <a:ext uri="{FF2B5EF4-FFF2-40B4-BE49-F238E27FC236}">
                  <a16:creationId xmlns:a16="http://schemas.microsoft.com/office/drawing/2014/main" id="{0C2E6727-DE24-6C78-97F2-6BB0E5E33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C84F7ED-F835-9112-4322-72E004540AF2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2CD417D-86DC-CCF2-ED59-0DB34884D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3" name="Ovaal 41">
              <a:extLst>
                <a:ext uri="{FF2B5EF4-FFF2-40B4-BE49-F238E27FC236}">
                  <a16:creationId xmlns:a16="http://schemas.microsoft.com/office/drawing/2014/main" id="{FCFED4E3-C32E-6281-EE30-9BB7FB3BDEC1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3048E81-52C7-E321-C9BA-427799B08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sp>
          <p:nvSpPr>
            <p:cNvPr id="4" name="TextBox 18">
              <a:extLst>
                <a:ext uri="{FF2B5EF4-FFF2-40B4-BE49-F238E27FC236}">
                  <a16:creationId xmlns:a16="http://schemas.microsoft.com/office/drawing/2014/main" id="{902987D5-D032-94B6-7226-18FD540A2B0B}"/>
                </a:ext>
              </a:extLst>
            </p:cNvPr>
            <p:cNvSpPr txBox="1"/>
            <p:nvPr/>
          </p:nvSpPr>
          <p:spPr>
            <a:xfrm>
              <a:off x="2350863" y="5657174"/>
              <a:ext cx="4177952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118FB9"/>
                </a:solidFill>
              </a:endParaRPr>
            </a:p>
            <a:p>
              <a:pPr algn="ctr"/>
              <a:r>
                <a:rPr lang="en-US" sz="3200" b="1" dirty="0" err="1">
                  <a:solidFill>
                    <a:srgbClr val="118FB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Persönlicher</a:t>
              </a:r>
              <a:r>
                <a:rPr lang="en-US" sz="3200" b="1" dirty="0">
                  <a:solidFill>
                    <a:srgbClr val="118FB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br>
                <a:rPr lang="en-US" sz="3200" b="1" dirty="0">
                  <a:solidFill>
                    <a:srgbClr val="118FB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3200" b="1" dirty="0">
                  <a:solidFill>
                    <a:srgbClr val="118FB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Text</a:t>
              </a:r>
              <a:endParaRPr lang="en-GB" sz="3200" b="1" dirty="0">
                <a:solidFill>
                  <a:srgbClr val="118FB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032C1AC3-0BD0-6E09-1B43-2A200EDABA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126" y="2951898"/>
              <a:ext cx="1901177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" dirty="0">
                  <a:solidFill>
                    <a:srgbClr val="118FB9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000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2800" b="1" dirty="0">
                  <a:solidFill>
                    <a:srgbClr val="118FB9"/>
                  </a:solidFill>
                  <a:latin typeface="Calibri" panose="020F0502020204030204" pitchFamily="34" charset="0"/>
                </a:rPr>
                <a:t>Fügen Sie hier </a:t>
              </a:r>
              <a:br>
                <a:rPr lang="de-DE" sz="2800" b="1" dirty="0">
                  <a:solidFill>
                    <a:srgbClr val="118FB9"/>
                  </a:solidFill>
                  <a:latin typeface="Calibri" panose="020F0502020204030204" pitchFamily="34" charset="0"/>
                </a:rPr>
              </a:br>
              <a:r>
                <a:rPr lang="de-DE" sz="2800" b="1" dirty="0">
                  <a:solidFill>
                    <a:srgbClr val="118FB9"/>
                  </a:solidFill>
                  <a:latin typeface="Calibri" panose="020F0502020204030204" pitchFamily="34" charset="0"/>
                </a:rPr>
                <a:t>ein Foto ein </a:t>
              </a:r>
              <a:endParaRPr lang="en-GB" sz="2800" b="1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Rectangle 38">
              <a:extLst>
                <a:ext uri="{FF2B5EF4-FFF2-40B4-BE49-F238E27FC236}">
                  <a16:creationId xmlns:a16="http://schemas.microsoft.com/office/drawing/2014/main" id="{13EAD0BE-9770-F09D-968C-E0AC7D1C6A09}"/>
                </a:ext>
              </a:extLst>
            </p:cNvPr>
            <p:cNvSpPr/>
            <p:nvPr/>
          </p:nvSpPr>
          <p:spPr>
            <a:xfrm>
              <a:off x="511948" y="745994"/>
              <a:ext cx="1640910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Fügen Sie </a:t>
              </a:r>
              <a:br>
                <a:rPr lang="de-D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de-D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hier das Logo Ihrer Organisation ein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D92C57FE-0BD7-77E2-387E-A2F09F3526CA}"/>
                </a:ext>
              </a:extLst>
            </p:cNvPr>
            <p:cNvSpPr txBox="1"/>
            <p:nvPr/>
          </p:nvSpPr>
          <p:spPr>
            <a:xfrm>
              <a:off x="2395499" y="922652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NEHMEN SIE </a:t>
              </a:r>
              <a:b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AN BESTEHENDEN KREBSFR</a:t>
              </a:r>
              <a:r>
                <a:rPr lang="cs-CZ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ÜHERKENNUNGS</a:t>
              </a:r>
              <a: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-</a:t>
              </a:r>
              <a:r>
                <a:rPr lang="cs-CZ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b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UND SCREENING PROGRAMMEN TEIL</a:t>
              </a:r>
              <a:endParaRPr lang="en-US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1" name="Group 9">
              <a:extLst>
                <a:ext uri="{FF2B5EF4-FFF2-40B4-BE49-F238E27FC236}">
                  <a16:creationId xmlns:a16="http://schemas.microsoft.com/office/drawing/2014/main" id="{EF54E00E-5D97-9A9C-10AC-A6D5C21678B7}"/>
                </a:ext>
              </a:extLst>
            </p:cNvPr>
            <p:cNvGrpSpPr/>
            <p:nvPr/>
          </p:nvGrpSpPr>
          <p:grpSpPr>
            <a:xfrm>
              <a:off x="-4101" y="9133072"/>
              <a:ext cx="6879926" cy="846386"/>
              <a:chOff x="-4101" y="9133072"/>
              <a:chExt cx="6879926" cy="846386"/>
            </a:xfrm>
          </p:grpSpPr>
          <p:grpSp>
            <p:nvGrpSpPr>
              <p:cNvPr id="12" name="Group 10">
                <a:extLst>
                  <a:ext uri="{FF2B5EF4-FFF2-40B4-BE49-F238E27FC236}">
                    <a16:creationId xmlns:a16="http://schemas.microsoft.com/office/drawing/2014/main" id="{695E2029-8C92-7300-A049-01527EEEBFDA}"/>
                  </a:ext>
                </a:extLst>
              </p:cNvPr>
              <p:cNvGrpSpPr/>
              <p:nvPr/>
            </p:nvGrpSpPr>
            <p:grpSpPr>
              <a:xfrm>
                <a:off x="-4101" y="9133072"/>
                <a:ext cx="6879926" cy="846386"/>
                <a:chOff x="0" y="9108896"/>
                <a:chExt cx="6879926" cy="846386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B1F1AB5-4949-8A5D-0699-B2FCB5FEA793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118FB9"/>
                    </a:solidFill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D7F2944-4199-D7BB-8B5F-8A93D0FED830}"/>
                    </a:ext>
                  </a:extLst>
                </p:cNvPr>
                <p:cNvSpPr txBox="1"/>
                <p:nvPr/>
              </p:nvSpPr>
              <p:spPr>
                <a:xfrm>
                  <a:off x="21927" y="9108896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118FB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de-DE" sz="1200" b="1" dirty="0">
                      <a:solidFill>
                        <a:srgbClr val="118FB9"/>
                      </a:solidFill>
                    </a:rPr>
                    <a:t>Die </a:t>
                  </a:r>
                  <a:r>
                    <a:rPr lang="de-DE" sz="1200" b="1" dirty="0" err="1">
                      <a:solidFill>
                        <a:srgbClr val="118FB9"/>
                      </a:solidFill>
                    </a:rPr>
                    <a:t>PrEvCan</a:t>
                  </a:r>
                  <a:r>
                    <a:rPr lang="de-DE" sz="1200" b="1" dirty="0">
                      <a:solidFill>
                        <a:srgbClr val="118FB9"/>
                      </a:solidFill>
                    </a:rPr>
                    <a:t>©- Kampagne wurde von EONS initiiert </a:t>
                  </a:r>
                  <a:br>
                    <a:rPr lang="de-DE" sz="1200" b="1" dirty="0">
                      <a:solidFill>
                        <a:srgbClr val="118FB9"/>
                      </a:solidFill>
                    </a:rPr>
                  </a:br>
                  <a:r>
                    <a:rPr lang="de-DE" sz="1200" b="1" dirty="0">
                      <a:solidFill>
                        <a:srgbClr val="118FB9"/>
                      </a:solidFill>
                    </a:rPr>
                    <a:t>und wird im Verbund durchgeführt mit dem wichtigsten Kampagnenpartner ESMO. </a:t>
                  </a:r>
                  <a:br>
                    <a:rPr lang="de-DE" sz="1200" b="1" dirty="0">
                      <a:solidFill>
                        <a:srgbClr val="118FB9"/>
                      </a:solidFill>
                    </a:rPr>
                  </a:br>
                  <a:r>
                    <a:rPr lang="de-DE" sz="1200" b="1" dirty="0">
                      <a:solidFill>
                        <a:srgbClr val="118FB9"/>
                      </a:solidFill>
                    </a:rPr>
                    <a:t>Weitere Informationen unter: www.cancernurse.eu/prevcan</a:t>
                  </a:r>
                </a:p>
              </p:txBody>
            </p:sp>
            <p:grpSp>
              <p:nvGrpSpPr>
                <p:cNvPr id="19" name="Group 15">
                  <a:extLst>
                    <a:ext uri="{FF2B5EF4-FFF2-40B4-BE49-F238E27FC236}">
                      <a16:creationId xmlns:a16="http://schemas.microsoft.com/office/drawing/2014/main" id="{FA701613-3E2A-0549-1F8F-A3D867AE1F54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20" name="Ovaal 2">
                    <a:extLst>
                      <a:ext uri="{FF2B5EF4-FFF2-40B4-BE49-F238E27FC236}">
                        <a16:creationId xmlns:a16="http://schemas.microsoft.com/office/drawing/2014/main" id="{98EC24F6-060F-9A58-CC61-1876E9C96A19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118FB9"/>
                      </a:solidFill>
                    </a:endParaRPr>
                  </a:p>
                </p:txBody>
              </p:sp>
              <p:pic>
                <p:nvPicPr>
                  <p:cNvPr id="33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1B0BC0D2-7D5D-E70F-F3F7-F95626DD834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D996EE19-D4DE-4DE9-B114-DCBE669E11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13295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634</Words>
  <Application>Microsoft Office PowerPoint</Application>
  <PresentationFormat>A4 Paper (210x297 mm)</PresentationFormat>
  <Paragraphs>66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Popelková</dc:creator>
  <cp:lastModifiedBy>Michaela Popelková</cp:lastModifiedBy>
  <cp:revision>12</cp:revision>
  <cp:lastPrinted>2021-11-01T10:57:37Z</cp:lastPrinted>
  <dcterms:created xsi:type="dcterms:W3CDTF">2021-10-31T06:37:30Z</dcterms:created>
  <dcterms:modified xsi:type="dcterms:W3CDTF">2023-08-22T09:00:45Z</dcterms:modified>
</cp:coreProperties>
</file>