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97" r:id="rId3"/>
    <p:sldId id="261" r:id="rId4"/>
    <p:sldId id="299" r:id="rId5"/>
    <p:sldId id="298" r:id="rId6"/>
    <p:sldId id="262" r:id="rId7"/>
    <p:sldId id="300" r:id="rId8"/>
    <p:sldId id="279" r:id="rId9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8FB9"/>
    <a:srgbClr val="E3DE99"/>
    <a:srgbClr val="E6D796"/>
    <a:srgbClr val="DBA1BF"/>
    <a:srgbClr val="FFC47D"/>
    <a:srgbClr val="FF9922"/>
    <a:srgbClr val="AAD2C7"/>
    <a:srgbClr val="AB8198"/>
    <a:srgbClr val="D0C4AC"/>
    <a:srgbClr val="F0D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6C3BCA-AAF0-4C2F-B1CA-5B783CC27A63}" v="25" dt="2023-08-14T18:09:45.1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0" autoAdjust="0"/>
    <p:restoredTop sz="94652" autoAdjust="0"/>
  </p:normalViewPr>
  <p:slideViewPr>
    <p:cSldViewPr snapToGrid="0">
      <p:cViewPr varScale="1">
        <p:scale>
          <a:sx n="76" d="100"/>
          <a:sy n="76" d="100"/>
        </p:scale>
        <p:origin x="49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6B3D6B8-26EB-C02A-115D-FDBFF11CA49A}"/>
              </a:ext>
            </a:extLst>
          </p:cNvPr>
          <p:cNvGrpSpPr/>
          <p:nvPr/>
        </p:nvGrpSpPr>
        <p:grpSpPr>
          <a:xfrm>
            <a:off x="-10968" y="153870"/>
            <a:ext cx="6868968" cy="9866691"/>
            <a:chOff x="-10968" y="153870"/>
            <a:chExt cx="6868968" cy="9866691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8CBE8563-ACDB-089E-ABC6-CA146F91E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2" name="TextBox 7">
              <a:extLst>
                <a:ext uri="{FF2B5EF4-FFF2-40B4-BE49-F238E27FC236}">
                  <a16:creationId xmlns:a16="http://schemas.microsoft.com/office/drawing/2014/main" id="{03C57531-DB01-F18F-C401-366F48D1BC11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OSALLISTU J</a:t>
              </a: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ÄRJESTETTYIHIN SYÖPÄSEULONTOIHIN</a:t>
              </a:r>
              <a:endPara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42383312-FC85-5007-CAE3-F037779BA4AB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5" name="Group 9">
                <a:extLst>
                  <a:ext uri="{FF2B5EF4-FFF2-40B4-BE49-F238E27FC236}">
                    <a16:creationId xmlns:a16="http://schemas.microsoft.com/office/drawing/2014/main" id="{2C0B1CAD-D6C4-E175-95E9-B7350FE70B61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7" name="Rectangle 11">
                  <a:extLst>
                    <a:ext uri="{FF2B5EF4-FFF2-40B4-BE49-F238E27FC236}">
                      <a16:creationId xmlns:a16="http://schemas.microsoft.com/office/drawing/2014/main" id="{BB735159-BAB4-BF2E-E75B-1461F0E2F4D7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7CA5F2A-C02F-6761-866D-4EE5C8897692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fi-FI" sz="1200" b="1" dirty="0">
                      <a:solidFill>
                        <a:srgbClr val="118FB9"/>
                      </a:solidFill>
                      <a:effectLst/>
                    </a:rPr>
                    <a:t>EONS käynnisti PrEvCan©-kampanjan, joka on toteutettu yhteistyössätärkeimmän </a:t>
                  </a:r>
                  <a:br>
                    <a:rPr lang="fi-FI" sz="1200" b="1" dirty="0">
                      <a:solidFill>
                        <a:srgbClr val="118FB9"/>
                      </a:solidFill>
                      <a:effectLst/>
                    </a:rPr>
                  </a:br>
                  <a:r>
                    <a:rPr lang="fi-FI" sz="1200" b="1" dirty="0">
                      <a:solidFill>
                        <a:srgbClr val="118FB9"/>
                      </a:solidFill>
                      <a:effectLst/>
                    </a:rPr>
                    <a:t>kampanjakumppanin ESMOn kanssa. Lisätietoja</a:t>
                  </a:r>
                  <a:r>
                    <a:rPr lang="nl-BE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118FB9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0" name="Group 13">
                  <a:extLst>
                    <a:ext uri="{FF2B5EF4-FFF2-40B4-BE49-F238E27FC236}">
                      <a16:creationId xmlns:a16="http://schemas.microsoft.com/office/drawing/2014/main" id="{40AA8E9A-CD85-E816-BC98-B46643ED1C2D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1" name="Ovaal 2">
                    <a:extLst>
                      <a:ext uri="{FF2B5EF4-FFF2-40B4-BE49-F238E27FC236}">
                        <a16:creationId xmlns:a16="http://schemas.microsoft.com/office/drawing/2014/main" id="{BE152E93-05DD-7E73-70DA-0E51D24EFB42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12" name="Picture 15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99ADD7E0-31FE-6440-82AD-D67EBEDAB73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6" name="Graphic 10">
                <a:extLst>
                  <a:ext uri="{FF2B5EF4-FFF2-40B4-BE49-F238E27FC236}">
                    <a16:creationId xmlns:a16="http://schemas.microsoft.com/office/drawing/2014/main" id="{29A33B7B-60D1-53F7-2185-B3E2FBAB85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13" name="TextBox 24">
              <a:extLst>
                <a:ext uri="{FF2B5EF4-FFF2-40B4-BE49-F238E27FC236}">
                  <a16:creationId xmlns:a16="http://schemas.microsoft.com/office/drawing/2014/main" id="{96015426-563D-EAF1-1D26-AD79E0EADDDD}"/>
                </a:ext>
              </a:extLst>
            </p:cNvPr>
            <p:cNvSpPr txBox="1"/>
            <p:nvPr/>
          </p:nvSpPr>
          <p:spPr>
            <a:xfrm>
              <a:off x="782258" y="4843083"/>
              <a:ext cx="53693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118FB9"/>
                </a:solidFill>
              </a:endParaRPr>
            </a:p>
            <a:p>
              <a:pPr algn="ctr"/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Viestit</a:t>
              </a: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suurelle</a:t>
              </a: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yleisölle</a:t>
              </a:r>
              <a:endParaRPr lang="en-GB" sz="3200" b="1" dirty="0">
                <a:solidFill>
                  <a:srgbClr val="118FB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82F3AF37-324B-2FEB-5517-5B6E7B63E769}"/>
              </a:ext>
            </a:extLst>
          </p:cNvPr>
          <p:cNvGrpSpPr/>
          <p:nvPr/>
        </p:nvGrpSpPr>
        <p:grpSpPr>
          <a:xfrm>
            <a:off x="-10968" y="0"/>
            <a:ext cx="6886792" cy="10020561"/>
            <a:chOff x="-10968" y="0"/>
            <a:chExt cx="6886792" cy="1002056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9E6BED0-91F3-74A2-706B-723E2448C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</a:blip>
            <a:srcRect l="27017" r="26978"/>
            <a:stretch/>
          </p:blipFill>
          <p:spPr>
            <a:xfrm>
              <a:off x="-4101" y="0"/>
              <a:ext cx="6879925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74675" y="3204635"/>
              <a:ext cx="5974858" cy="4521288"/>
            </a:xfrm>
            <a:prstGeom prst="roundRect">
              <a:avLst/>
            </a:prstGeom>
            <a:solidFill>
              <a:schemeClr val="bg1">
                <a:alpha val="74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546" y="3447534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Osallistu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järjestettyihin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syöpäseulontoihin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: </a:t>
              </a:r>
              <a:endParaRPr lang="en-US" sz="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Suolistosyöpä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(</a:t>
              </a:r>
              <a:r>
                <a:rPr lang="en-US" sz="16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miehet</a:t>
              </a: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ja </a:t>
              </a:r>
              <a:r>
                <a:rPr lang="en-US" sz="16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naiset</a:t>
              </a: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) </a:t>
              </a:r>
              <a:endPara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Rintasyöpä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(</a:t>
              </a:r>
              <a:r>
                <a:rPr lang="en-US" sz="16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naiset</a:t>
              </a: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) </a:t>
              </a: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Kohdunkaulan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syöpä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(</a:t>
              </a:r>
              <a:r>
                <a:rPr lang="en-US" sz="16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naiset</a:t>
              </a: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)</a:t>
              </a:r>
              <a:endParaRPr lang="en-GB" sz="16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7" name="Ovaal 41">
              <a:extLst>
                <a:ext uri="{FF2B5EF4-FFF2-40B4-BE49-F238E27FC236}">
                  <a16:creationId xmlns:a16="http://schemas.microsoft.com/office/drawing/2014/main" id="{E3FBBCAB-6752-232F-7DEF-1B7716150B70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3F00FD5B-7820-5E09-663C-E7AFAE120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4" name="Rectangle 38">
              <a:extLst>
                <a:ext uri="{FF2B5EF4-FFF2-40B4-BE49-F238E27FC236}">
                  <a16:creationId xmlns:a16="http://schemas.microsoft.com/office/drawing/2014/main" id="{48E4CAC1-F771-FE4B-BD02-3724A6913179}"/>
                </a:ext>
              </a:extLst>
            </p:cNvPr>
            <p:cNvSpPr/>
            <p:nvPr/>
          </p:nvSpPr>
          <p:spPr>
            <a:xfrm>
              <a:off x="593743" y="899283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Lisää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tähän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organisaatiosi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6170667F-5EEB-4278-00A0-5DB48523E499}"/>
                </a:ext>
              </a:extLst>
            </p:cNvPr>
            <p:cNvSpPr txBox="1"/>
            <p:nvPr/>
          </p:nvSpPr>
          <p:spPr>
            <a:xfrm>
              <a:off x="2396115" y="986401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OSALLISTU J</a:t>
              </a: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ÄRJESTETTYIHIN SYÖPÄSEULONTOIHIN</a:t>
              </a:r>
              <a:endPara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9" name="Group 8">
              <a:extLst>
                <a:ext uri="{FF2B5EF4-FFF2-40B4-BE49-F238E27FC236}">
                  <a16:creationId xmlns:a16="http://schemas.microsoft.com/office/drawing/2014/main" id="{B91AEC3C-7F9A-2F50-2A26-DA6DF320B725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20" name="Group 9">
                <a:extLst>
                  <a:ext uri="{FF2B5EF4-FFF2-40B4-BE49-F238E27FC236}">
                    <a16:creationId xmlns:a16="http://schemas.microsoft.com/office/drawing/2014/main" id="{71AF940E-C4F7-A14D-1FD6-8FB2CE052D3A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37" name="Rectangle 11">
                  <a:extLst>
                    <a:ext uri="{FF2B5EF4-FFF2-40B4-BE49-F238E27FC236}">
                      <a16:creationId xmlns:a16="http://schemas.microsoft.com/office/drawing/2014/main" id="{6A1EB249-D2ED-EE56-53C1-2CFFC1B83314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D5899E0-11BC-176D-084A-D355727A6C5E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fi-FI" sz="1200" b="1" dirty="0">
                      <a:solidFill>
                        <a:srgbClr val="118FB9"/>
                      </a:solidFill>
                      <a:effectLst/>
                    </a:rPr>
                    <a:t>EONS käynnisti PrEvCan©-kampanjan, joka on toteutettu yhteistyössätärkeimmän </a:t>
                  </a:r>
                  <a:br>
                    <a:rPr lang="fi-FI" sz="1200" b="1" dirty="0">
                      <a:solidFill>
                        <a:srgbClr val="118FB9"/>
                      </a:solidFill>
                      <a:effectLst/>
                    </a:rPr>
                  </a:br>
                  <a:r>
                    <a:rPr lang="fi-FI" sz="1200" b="1" dirty="0">
                      <a:solidFill>
                        <a:srgbClr val="118FB9"/>
                      </a:solidFill>
                      <a:effectLst/>
                    </a:rPr>
                    <a:t>kampanjakumppanin ESMOn kanssa. Lisätietoja</a:t>
                  </a:r>
                  <a:r>
                    <a:rPr lang="nl-BE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118FB9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39" name="Group 13">
                  <a:extLst>
                    <a:ext uri="{FF2B5EF4-FFF2-40B4-BE49-F238E27FC236}">
                      <a16:creationId xmlns:a16="http://schemas.microsoft.com/office/drawing/2014/main" id="{FBAA4915-348A-A73C-B788-E33142C31346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40" name="Ovaal 2">
                    <a:extLst>
                      <a:ext uri="{FF2B5EF4-FFF2-40B4-BE49-F238E27FC236}">
                        <a16:creationId xmlns:a16="http://schemas.microsoft.com/office/drawing/2014/main" id="{924748FE-6F21-1BF5-F195-1B854CDCCFB2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41" name="Picture 15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9AF98AB2-C8D8-ED87-B770-163FCC5355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36" name="Graphic 10">
                <a:extLst>
                  <a:ext uri="{FF2B5EF4-FFF2-40B4-BE49-F238E27FC236}">
                    <a16:creationId xmlns:a16="http://schemas.microsoft.com/office/drawing/2014/main" id="{ADB8EA60-3468-427C-0919-A6883D9DDD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93377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EB7A1C8-5DB5-33F2-9D82-4A77450E682A}"/>
              </a:ext>
            </a:extLst>
          </p:cNvPr>
          <p:cNvGrpSpPr/>
          <p:nvPr/>
        </p:nvGrpSpPr>
        <p:grpSpPr>
          <a:xfrm>
            <a:off x="-10968" y="1"/>
            <a:ext cx="6886793" cy="10020560"/>
            <a:chOff x="-10968" y="1"/>
            <a:chExt cx="6886793" cy="10020560"/>
          </a:xfrm>
        </p:grpSpPr>
        <p:pic>
          <p:nvPicPr>
            <p:cNvPr id="3" name="Picture 2" descr="A picture containing text, appliance, kitchen appliance, automaton&#10;&#10;Description automatically generated">
              <a:extLst>
                <a:ext uri="{FF2B5EF4-FFF2-40B4-BE49-F238E27FC236}">
                  <a16:creationId xmlns:a16="http://schemas.microsoft.com/office/drawing/2014/main" id="{9B63B31F-A129-75D0-56F2-D94A56976C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56" t="3310" b="7960"/>
            <a:stretch/>
          </p:blipFill>
          <p:spPr>
            <a:xfrm>
              <a:off x="4101" y="1"/>
              <a:ext cx="6871724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515831" y="3905198"/>
              <a:ext cx="5818135" cy="3348759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089" y="4275077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i-FI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Syöpäseulonta pelastaa ihmishenkiä, </a:t>
              </a:r>
              <a:br>
                <a:rPr lang="fi-FI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fi-FI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osallistu syöpäseulonnalle aina kun saat kutsun</a:t>
              </a:r>
              <a:endParaRPr lang="en-GB" sz="60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4A496C4C-CA29-BEB7-46B0-B080DFEE27C4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FA5197DC-E9AA-7732-D757-7B47A4378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6" name="Rectangle 38">
              <a:extLst>
                <a:ext uri="{FF2B5EF4-FFF2-40B4-BE49-F238E27FC236}">
                  <a16:creationId xmlns:a16="http://schemas.microsoft.com/office/drawing/2014/main" id="{5A022C74-3EDF-C9EF-EC36-C00312D56D98}"/>
                </a:ext>
              </a:extLst>
            </p:cNvPr>
            <p:cNvSpPr/>
            <p:nvPr/>
          </p:nvSpPr>
          <p:spPr>
            <a:xfrm>
              <a:off x="593743" y="899283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Lisää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tähän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organisaatiosi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9ED72F-494F-951C-50B5-CCC4764FF206}"/>
                </a:ext>
              </a:extLst>
            </p:cNvPr>
            <p:cNvSpPr txBox="1"/>
            <p:nvPr/>
          </p:nvSpPr>
          <p:spPr>
            <a:xfrm>
              <a:off x="2396115" y="986401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OSALLISTU J</a:t>
              </a: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ÄRJESTETTYIHIN SYÖPÄSEULONTOIHIN</a:t>
              </a:r>
              <a:endPara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29864F6-C772-7755-26AE-4E2DB0A7D77B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4AB24F8A-84F4-A9D7-26ED-D54EF7652723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3B22EC7E-4BC5-56B2-5F68-1347DF6FFCB2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5312DDC-A987-27A8-89D0-81053651EBCB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fi-FI" sz="1200" b="1" dirty="0">
                      <a:solidFill>
                        <a:srgbClr val="118FB9"/>
                      </a:solidFill>
                      <a:effectLst/>
                    </a:rPr>
                    <a:t>EONS käynnisti PrEvCan©-kampanjan, joka on toteutettu yhteistyössätärkeimmän </a:t>
                  </a:r>
                  <a:br>
                    <a:rPr lang="fi-FI" sz="1200" b="1" dirty="0">
                      <a:solidFill>
                        <a:srgbClr val="118FB9"/>
                      </a:solidFill>
                      <a:effectLst/>
                    </a:rPr>
                  </a:br>
                  <a:r>
                    <a:rPr lang="fi-FI" sz="1200" b="1" dirty="0">
                      <a:solidFill>
                        <a:srgbClr val="118FB9"/>
                      </a:solidFill>
                      <a:effectLst/>
                    </a:rPr>
                    <a:t>kampanjakumppanin ESMOn kanssa. Lisätietoja</a:t>
                  </a:r>
                  <a:r>
                    <a:rPr lang="nl-BE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118FB9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C22646A9-385E-81BA-1666-EE83476D0E79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5" name="Ovaal 2">
                    <a:extLst>
                      <a:ext uri="{FF2B5EF4-FFF2-40B4-BE49-F238E27FC236}">
                        <a16:creationId xmlns:a16="http://schemas.microsoft.com/office/drawing/2014/main" id="{82FD3650-56FB-7DF4-BCB9-EABD979AB5B8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16" name="Picture 15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3D17CC3F-16C1-6F57-5B0B-00655B42493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3A7E46EC-FE9B-6722-277B-A33213892E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D83DC20-8061-E97B-CC25-32CC70EA59D9}"/>
              </a:ext>
            </a:extLst>
          </p:cNvPr>
          <p:cNvGrpSpPr/>
          <p:nvPr/>
        </p:nvGrpSpPr>
        <p:grpSpPr>
          <a:xfrm>
            <a:off x="-10968" y="-1"/>
            <a:ext cx="6886794" cy="10020562"/>
            <a:chOff x="-10968" y="-1"/>
            <a:chExt cx="6886794" cy="10020562"/>
          </a:xfrm>
        </p:grpSpPr>
        <p:pic>
          <p:nvPicPr>
            <p:cNvPr id="4" name="Picture 3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A47EBF74-4DB1-7BE4-D8DB-66A47038D2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63" t="112" r="33835" b="12338"/>
            <a:stretch/>
          </p:blipFill>
          <p:spPr>
            <a:xfrm>
              <a:off x="-4100" y="-1"/>
              <a:ext cx="6879926" cy="9930177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07944" y="3924286"/>
              <a:ext cx="5655833" cy="3348759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200" y="4007426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i-FI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Syövän varhainen </a:t>
              </a:r>
              <a:br>
                <a:rPr lang="fi-FI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fi-FI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havaitseminen lisää huomattavasti onnistuneen lopputuloksen </a:t>
              </a:r>
              <a:br>
                <a:rPr lang="fi-FI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fi-FI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mahdollisuuksia</a:t>
              </a:r>
              <a:endParaRPr lang="en-GB" sz="60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4A496C4C-CA29-BEB7-46B0-B080DFEE27C4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FA5197DC-E9AA-7732-D757-7B47A4378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3" name="Rectangle 38">
              <a:extLst>
                <a:ext uri="{FF2B5EF4-FFF2-40B4-BE49-F238E27FC236}">
                  <a16:creationId xmlns:a16="http://schemas.microsoft.com/office/drawing/2014/main" id="{16F5672A-B2F1-CE32-14EF-48C920DC9F22}"/>
                </a:ext>
              </a:extLst>
            </p:cNvPr>
            <p:cNvSpPr/>
            <p:nvPr/>
          </p:nvSpPr>
          <p:spPr>
            <a:xfrm>
              <a:off x="593743" y="899283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Lisää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tähän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organisaatiosi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0C1589E-4F7C-7C0F-161A-F9D0FB803B70}"/>
                </a:ext>
              </a:extLst>
            </p:cNvPr>
            <p:cNvSpPr txBox="1"/>
            <p:nvPr/>
          </p:nvSpPr>
          <p:spPr>
            <a:xfrm>
              <a:off x="2396115" y="986401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OSALLISTU J</a:t>
              </a: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ÄRJESTETTYIHIN SYÖPÄSEULONTOIHIN</a:t>
              </a:r>
              <a:endPara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6D4B47F-75F3-E124-2BF5-243FCBC07CCB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C2F4ECA0-8FF1-68D8-D73A-102E2B88FA5D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DE8DB21-FA6B-560D-D8C0-7D76749D846A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C52041B-5C8F-678C-4055-7E74B514C22D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fi-FI" sz="1200" b="1" dirty="0">
                      <a:solidFill>
                        <a:srgbClr val="118FB9"/>
                      </a:solidFill>
                      <a:effectLst/>
                    </a:rPr>
                    <a:t>EONS käynnisti PrEvCan©-kampanjan, joka on toteutettu yhteistyössätärkeimmän </a:t>
                  </a:r>
                  <a:br>
                    <a:rPr lang="fi-FI" sz="1200" b="1" dirty="0">
                      <a:solidFill>
                        <a:srgbClr val="118FB9"/>
                      </a:solidFill>
                      <a:effectLst/>
                    </a:rPr>
                  </a:br>
                  <a:r>
                    <a:rPr lang="fi-FI" sz="1200" b="1" dirty="0">
                      <a:solidFill>
                        <a:srgbClr val="118FB9"/>
                      </a:solidFill>
                      <a:effectLst/>
                    </a:rPr>
                    <a:t>kampanjakumppanin ESMOn kanssa. Lisätietoja</a:t>
                  </a:r>
                  <a:r>
                    <a:rPr lang="nl-BE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118FB9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F5CF342B-D135-A366-FC61-474AB9F239F8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5" name="Ovaal 2">
                    <a:extLst>
                      <a:ext uri="{FF2B5EF4-FFF2-40B4-BE49-F238E27FC236}">
                        <a16:creationId xmlns:a16="http://schemas.microsoft.com/office/drawing/2014/main" id="{1288AEF9-4963-ED37-DA1E-7C49419B401A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16" name="Picture 15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69F0028F-79F8-8D36-5BB3-397C103FDA2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F2EF1BB6-5178-8FDD-1032-2755B08FDA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58018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2324BEC2-E946-1AC1-FB2D-32474C357E1E}"/>
              </a:ext>
            </a:extLst>
          </p:cNvPr>
          <p:cNvGrpSpPr/>
          <p:nvPr/>
        </p:nvGrpSpPr>
        <p:grpSpPr>
          <a:xfrm>
            <a:off x="-10968" y="153870"/>
            <a:ext cx="6868968" cy="9866691"/>
            <a:chOff x="-10968" y="153870"/>
            <a:chExt cx="6868968" cy="9866691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8CBE8563-ACDB-089E-ABC6-CA146F91E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4" name="TextBox 57">
              <a:extLst>
                <a:ext uri="{FF2B5EF4-FFF2-40B4-BE49-F238E27FC236}">
                  <a16:creationId xmlns:a16="http://schemas.microsoft.com/office/drawing/2014/main" id="{469C2633-75A1-1FC5-9A91-86A2680B3174}"/>
                </a:ext>
              </a:extLst>
            </p:cNvPr>
            <p:cNvSpPr txBox="1"/>
            <p:nvPr/>
          </p:nvSpPr>
          <p:spPr>
            <a:xfrm>
              <a:off x="114277" y="4593706"/>
              <a:ext cx="6586415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118FB9"/>
                </a:solidFill>
              </a:endParaRPr>
            </a:p>
            <a:p>
              <a:pPr algn="ctr"/>
              <a:r>
                <a:rPr lang="en-GB" sz="3200" b="1" dirty="0" err="1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Viestit</a:t>
              </a:r>
              <a:r>
                <a:rPr lang="en-GB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en-GB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3200" b="1" dirty="0" err="1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terveydenhuollon</a:t>
              </a:r>
              <a:r>
                <a:rPr lang="en-GB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200" b="1" dirty="0" err="1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ammattilaisille</a:t>
              </a:r>
              <a:endParaRPr lang="en-GB" sz="3200" b="1" dirty="0">
                <a:solidFill>
                  <a:srgbClr val="118FB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3200" b="1" dirty="0">
                <a:solidFill>
                  <a:srgbClr val="118FB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171A89C1-F9BB-DF09-6B77-4A0AC67EC185}"/>
                </a:ext>
              </a:extLst>
            </p:cNvPr>
            <p:cNvSpPr txBox="1"/>
            <p:nvPr/>
          </p:nvSpPr>
          <p:spPr>
            <a:xfrm>
              <a:off x="2396115" y="986401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OSALLISTU J</a:t>
              </a: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ÄRJESTETTYIHIN SYÖPÄSEULONTOIHIN</a:t>
              </a:r>
              <a:endPara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6" name="Group 8">
              <a:extLst>
                <a:ext uri="{FF2B5EF4-FFF2-40B4-BE49-F238E27FC236}">
                  <a16:creationId xmlns:a16="http://schemas.microsoft.com/office/drawing/2014/main" id="{CBE29FAF-D902-AADC-17C3-1576DA18CC5A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17" name="Group 9">
                <a:extLst>
                  <a:ext uri="{FF2B5EF4-FFF2-40B4-BE49-F238E27FC236}">
                    <a16:creationId xmlns:a16="http://schemas.microsoft.com/office/drawing/2014/main" id="{29499237-BB06-9BDF-D96E-B48ADC80B7CF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3A30BABB-6B9D-8DBB-C32F-A25C2D4B2069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09347BF-ED07-5441-DF78-BF0CBF60821F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fi-FI" sz="1200" b="1" dirty="0">
                      <a:solidFill>
                        <a:srgbClr val="118FB9"/>
                      </a:solidFill>
                      <a:effectLst/>
                    </a:rPr>
                    <a:t>EONS käynnisti PrEvCan©-kampanjan, joka on toteutettu yhteistyössätärkeimmän </a:t>
                  </a:r>
                  <a:br>
                    <a:rPr lang="fi-FI" sz="1200" b="1" dirty="0">
                      <a:solidFill>
                        <a:srgbClr val="118FB9"/>
                      </a:solidFill>
                      <a:effectLst/>
                    </a:rPr>
                  </a:br>
                  <a:r>
                    <a:rPr lang="fi-FI" sz="1200" b="1" dirty="0">
                      <a:solidFill>
                        <a:srgbClr val="118FB9"/>
                      </a:solidFill>
                      <a:effectLst/>
                    </a:rPr>
                    <a:t>kampanjakumppanin ESMOn kanssa. Lisätietoja</a:t>
                  </a:r>
                  <a:r>
                    <a:rPr lang="nl-BE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118FB9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23" name="Group 13">
                  <a:extLst>
                    <a:ext uri="{FF2B5EF4-FFF2-40B4-BE49-F238E27FC236}">
                      <a16:creationId xmlns:a16="http://schemas.microsoft.com/office/drawing/2014/main" id="{32089CAC-259E-5BB8-532D-E545CB34099C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24" name="Ovaal 2">
                    <a:extLst>
                      <a:ext uri="{FF2B5EF4-FFF2-40B4-BE49-F238E27FC236}">
                        <a16:creationId xmlns:a16="http://schemas.microsoft.com/office/drawing/2014/main" id="{59FB1B20-7DC8-25E3-5752-6A1764553A94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25" name="Picture 15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4A566113-9F20-C9E9-9D45-A139CB9DBB7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8" name="Graphic 10">
                <a:extLst>
                  <a:ext uri="{FF2B5EF4-FFF2-40B4-BE49-F238E27FC236}">
                    <a16:creationId xmlns:a16="http://schemas.microsoft.com/office/drawing/2014/main" id="{F265223C-5167-F2C5-7BD4-103BC9F892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31823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D61F2A17-B837-F045-E6BE-9A57F8D9D6C3}"/>
              </a:ext>
            </a:extLst>
          </p:cNvPr>
          <p:cNvGrpSpPr/>
          <p:nvPr/>
        </p:nvGrpSpPr>
        <p:grpSpPr>
          <a:xfrm>
            <a:off x="-10968" y="0"/>
            <a:ext cx="6875659" cy="10020561"/>
            <a:chOff x="-10968" y="0"/>
            <a:chExt cx="6875659" cy="10020561"/>
          </a:xfrm>
        </p:grpSpPr>
        <p:pic>
          <p:nvPicPr>
            <p:cNvPr id="4" name="Picture 3" descr="Several colorful ribbons on a white surface&#10;&#10;Description automatically generated">
              <a:extLst>
                <a:ext uri="{FF2B5EF4-FFF2-40B4-BE49-F238E27FC236}">
                  <a16:creationId xmlns:a16="http://schemas.microsoft.com/office/drawing/2014/main" id="{EC60B48C-0B73-B491-0463-4495DF5068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89"/>
            <a:stretch/>
          </p:blipFill>
          <p:spPr>
            <a:xfrm rot="5400000">
              <a:off x="-1520655" y="1520655"/>
              <a:ext cx="9906002" cy="6864691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67030" y="2924880"/>
              <a:ext cx="6402706" cy="5181627"/>
            </a:xfrm>
            <a:prstGeom prst="roundRect">
              <a:avLst/>
            </a:prstGeom>
            <a:solidFill>
              <a:schemeClr val="bg1">
                <a:alpha val="72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13" y="3233442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77C63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77C6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i-FI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Kysy aina potilailtasi, </a:t>
              </a:r>
              <a:br>
                <a:rPr lang="fi-FI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fi-FI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osallistuivatko he saatavilla </a:t>
              </a:r>
              <a:br>
                <a:rPr lang="fi-FI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fi-FI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oleviin seulontaohjelmiin. </a:t>
              </a:r>
              <a:br>
                <a:rPr lang="fi-FI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fi-FI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Jos ei, henkilökohtainen tuki, </a:t>
              </a:r>
              <a:br>
                <a:rPr lang="fi-FI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fi-FI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mukaan lukien heidän </a:t>
              </a:r>
              <a:br>
                <a:rPr lang="fi-FI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fi-FI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läheisensä osallistuminen, </a:t>
              </a:r>
              <a:br>
                <a:rPr lang="fi-FI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fi-FI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voi lisätä osallistumisen todennäköisyyttä!</a:t>
              </a:r>
              <a:endParaRPr lang="en-GB" sz="30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0127B1A5-7018-8D4F-5F23-46F8DB41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EBEF4186-B951-3364-C23A-D034F4A02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128535-4C21-0D08-4A92-F9071A36C58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87B6B0-5170-3F74-6340-B4115F21A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A753D79A-56DD-7165-5A5F-E5AE8A3F3985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730970B0-393D-DE07-BF5B-E21174BA1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6" name="Rectangle 38">
              <a:extLst>
                <a:ext uri="{FF2B5EF4-FFF2-40B4-BE49-F238E27FC236}">
                  <a16:creationId xmlns:a16="http://schemas.microsoft.com/office/drawing/2014/main" id="{6DBB893D-0474-8628-D725-1B984B8DD15A}"/>
                </a:ext>
              </a:extLst>
            </p:cNvPr>
            <p:cNvSpPr/>
            <p:nvPr/>
          </p:nvSpPr>
          <p:spPr>
            <a:xfrm>
              <a:off x="593743" y="899283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Lisää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tähän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organisaatiosi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F261498-F2FE-ED87-F8EF-352D7C301CEE}"/>
                </a:ext>
              </a:extLst>
            </p:cNvPr>
            <p:cNvSpPr txBox="1"/>
            <p:nvPr/>
          </p:nvSpPr>
          <p:spPr>
            <a:xfrm>
              <a:off x="2396115" y="986401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OSALLISTU J</a:t>
              </a: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ÄRJESTETTYIHIN SYÖPÄSEULONTOIHIN</a:t>
              </a:r>
              <a:endPara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A1520EB-5D15-9409-10AA-BBDE668D3854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C85B8FE5-4408-2EE7-702B-E06B0EB17262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8ECB1C9A-2C51-C459-1FE0-39375A1440C0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60B0F28-A6B0-28F9-8D3F-64C01BF0DE42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fi-FI" sz="1200" b="1" dirty="0">
                      <a:solidFill>
                        <a:srgbClr val="118FB9"/>
                      </a:solidFill>
                      <a:effectLst/>
                    </a:rPr>
                    <a:t>EONS käynnisti PrEvCan©-kampanjan, joka on toteutettu yhteistyössätärkeimmän </a:t>
                  </a:r>
                  <a:br>
                    <a:rPr lang="fi-FI" sz="1200" b="1" dirty="0">
                      <a:solidFill>
                        <a:srgbClr val="118FB9"/>
                      </a:solidFill>
                      <a:effectLst/>
                    </a:rPr>
                  </a:br>
                  <a:r>
                    <a:rPr lang="fi-FI" sz="1200" b="1" dirty="0">
                      <a:solidFill>
                        <a:srgbClr val="118FB9"/>
                      </a:solidFill>
                      <a:effectLst/>
                    </a:rPr>
                    <a:t>kampanjakumppanin ESMOn kanssa. Lisätietoja</a:t>
                  </a:r>
                  <a:r>
                    <a:rPr lang="nl-BE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118FB9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5" name="Group 13">
                  <a:extLst>
                    <a:ext uri="{FF2B5EF4-FFF2-40B4-BE49-F238E27FC236}">
                      <a16:creationId xmlns:a16="http://schemas.microsoft.com/office/drawing/2014/main" id="{7BEF41DF-2D6F-F377-6E1C-B60E07599646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6" name="Ovaal 2">
                    <a:extLst>
                      <a:ext uri="{FF2B5EF4-FFF2-40B4-BE49-F238E27FC236}">
                        <a16:creationId xmlns:a16="http://schemas.microsoft.com/office/drawing/2014/main" id="{525A1BFB-3516-DDC2-8214-2D99913B30B1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17" name="Picture 15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1BCD1314-B131-12C7-C603-3A0E51FA021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6C0BE622-7C34-0520-0258-9BB035DB37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34B5311-8BBD-6FFF-9146-FC89BAD8DE3C}"/>
              </a:ext>
            </a:extLst>
          </p:cNvPr>
          <p:cNvGrpSpPr/>
          <p:nvPr/>
        </p:nvGrpSpPr>
        <p:grpSpPr>
          <a:xfrm>
            <a:off x="-10968" y="0"/>
            <a:ext cx="6868968" cy="10020561"/>
            <a:chOff x="-10968" y="0"/>
            <a:chExt cx="6868968" cy="1002056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9E6BED0-91F3-74A2-706B-723E2448C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</a:blip>
            <a:srcRect l="27017" r="26978"/>
            <a:stretch/>
          </p:blipFill>
          <p:spPr>
            <a:xfrm>
              <a:off x="-4100" y="0"/>
              <a:ext cx="6852626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17821" y="3449168"/>
              <a:ext cx="5974858" cy="4824393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642" y="3732270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r>
                <a:rPr lang="fi-FI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Rinta-, kohdunkaulan- </a:t>
              </a:r>
              <a:br>
                <a:rPr lang="fi-FI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fi-FI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ja suolistosyövän seulonnan </a:t>
              </a:r>
              <a:br>
                <a:rPr lang="fi-FI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fi-FI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pitäisi olla kohdeväestön saatavilla kaikkialla Euroopassa. </a:t>
              </a:r>
              <a:br>
                <a:rPr lang="fi-FI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fi-FI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Uusia muiden syöpätyyppien seulontaohjelmia on pantava </a:t>
              </a:r>
              <a:br>
                <a:rPr lang="fi-FI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fi-FI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täytäntöön ja arvioitava </a:t>
              </a:r>
              <a:br>
                <a:rPr lang="fi-FI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fi-FI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syöpätaakan vähentämiseksi </a:t>
              </a:r>
              <a:br>
                <a:rPr lang="fi-FI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fi-FI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kaikkialla Euroopassa.</a:t>
              </a:r>
              <a:endParaRPr lang="en-GB" sz="28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7" name="Ovaal 41">
              <a:extLst>
                <a:ext uri="{FF2B5EF4-FFF2-40B4-BE49-F238E27FC236}">
                  <a16:creationId xmlns:a16="http://schemas.microsoft.com/office/drawing/2014/main" id="{E3FBBCAB-6752-232F-7DEF-1B7716150B70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3F00FD5B-7820-5E09-663C-E7AFAE120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4" name="Rectangle 38">
              <a:extLst>
                <a:ext uri="{FF2B5EF4-FFF2-40B4-BE49-F238E27FC236}">
                  <a16:creationId xmlns:a16="http://schemas.microsoft.com/office/drawing/2014/main" id="{084A1B03-DEAE-F4DB-E0EC-F0364D73F34E}"/>
                </a:ext>
              </a:extLst>
            </p:cNvPr>
            <p:cNvSpPr/>
            <p:nvPr/>
          </p:nvSpPr>
          <p:spPr>
            <a:xfrm>
              <a:off x="593743" y="899283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Lisää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tähän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organisaatiosi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0E582D9E-8833-B612-0C73-08BD9B2816D1}"/>
                </a:ext>
              </a:extLst>
            </p:cNvPr>
            <p:cNvSpPr txBox="1"/>
            <p:nvPr/>
          </p:nvSpPr>
          <p:spPr>
            <a:xfrm>
              <a:off x="2396115" y="986401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OSALLISTU J</a:t>
              </a: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ÄRJESTETTYIHIN SYÖPÄSEULONTOIHIN</a:t>
              </a:r>
              <a:endPara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09BCC67E-0E4F-1DC4-8DE6-082CA03CFCC4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9" name="Group 9">
                <a:extLst>
                  <a:ext uri="{FF2B5EF4-FFF2-40B4-BE49-F238E27FC236}">
                    <a16:creationId xmlns:a16="http://schemas.microsoft.com/office/drawing/2014/main" id="{CA3C65A5-7886-0394-A3F5-387C15E36C23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A6A49141-5BFE-C61B-CAC5-49A2C50B124F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7798318-AC1D-C7E5-2C5A-1FDEAA41EC01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fi-FI" sz="1200" b="1" dirty="0">
                      <a:solidFill>
                        <a:srgbClr val="118FB9"/>
                      </a:solidFill>
                      <a:effectLst/>
                    </a:rPr>
                    <a:t>EONS käynnisti PrEvCan©-kampanjan, joka on toteutettu yhteistyössätärkeimmän </a:t>
                  </a:r>
                  <a:br>
                    <a:rPr lang="fi-FI" sz="1200" b="1" dirty="0">
                      <a:solidFill>
                        <a:srgbClr val="118FB9"/>
                      </a:solidFill>
                      <a:effectLst/>
                    </a:rPr>
                  </a:br>
                  <a:r>
                    <a:rPr lang="fi-FI" sz="1200" b="1" dirty="0">
                      <a:solidFill>
                        <a:srgbClr val="118FB9"/>
                      </a:solidFill>
                      <a:effectLst/>
                    </a:rPr>
                    <a:t>kampanjakumppanin ESMOn kanssa. Lisätietoja</a:t>
                  </a:r>
                  <a:r>
                    <a:rPr lang="nl-BE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118FB9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5" name="Group 13">
                  <a:extLst>
                    <a:ext uri="{FF2B5EF4-FFF2-40B4-BE49-F238E27FC236}">
                      <a16:creationId xmlns:a16="http://schemas.microsoft.com/office/drawing/2014/main" id="{3338B57B-F597-2E97-BC82-7DB0688716D9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6" name="Ovaal 2">
                    <a:extLst>
                      <a:ext uri="{FF2B5EF4-FFF2-40B4-BE49-F238E27FC236}">
                        <a16:creationId xmlns:a16="http://schemas.microsoft.com/office/drawing/2014/main" id="{33A142D2-EC18-4C5C-7418-737A25AD2B28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17" name="Picture 15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D05D73E3-9B55-1598-1A69-4E50F3E8469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521954AE-D848-5362-AC1A-D04DD65F34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21146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1FE9764E-934E-F9F5-BEDA-36BA891C4B2F}"/>
              </a:ext>
            </a:extLst>
          </p:cNvPr>
          <p:cNvGrpSpPr/>
          <p:nvPr/>
        </p:nvGrpSpPr>
        <p:grpSpPr>
          <a:xfrm>
            <a:off x="-10968" y="1"/>
            <a:ext cx="6886793" cy="10020560"/>
            <a:chOff x="-10968" y="1"/>
            <a:chExt cx="6886793" cy="10020560"/>
          </a:xfrm>
        </p:grpSpPr>
        <p:pic>
          <p:nvPicPr>
            <p:cNvPr id="6" name="Picture 5" descr="A picture containing text, appliance, kitchen appliance, automaton&#10;&#10;Description automatically generated">
              <a:extLst>
                <a:ext uri="{FF2B5EF4-FFF2-40B4-BE49-F238E27FC236}">
                  <a16:creationId xmlns:a16="http://schemas.microsoft.com/office/drawing/2014/main" id="{E7BC5F7F-D0BE-0C86-6E69-E0E8E34E5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56" t="3310" b="7960"/>
            <a:stretch/>
          </p:blipFill>
          <p:spPr>
            <a:xfrm>
              <a:off x="4101" y="1"/>
              <a:ext cx="6871724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FCFED4E3-C32E-6281-EE30-9BB7FB3BDEC1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3048E81-52C7-E321-C9BA-427799B08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DA60E7DD-C9D1-5727-7A71-D43A5A0710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6260" y="5630202"/>
              <a:ext cx="4167155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700" dirty="0">
                  <a:solidFill>
                    <a:srgbClr val="118FB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050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3200" b="1" dirty="0" err="1">
                  <a:solidFill>
                    <a:srgbClr val="118FB9"/>
                  </a:solidFill>
                  <a:latin typeface="Calibri" panose="020F0502020204030204" pitchFamily="34" charset="0"/>
                </a:rPr>
                <a:t>Mukautettu</a:t>
              </a:r>
              <a:r>
                <a:rPr lang="en-GB" sz="3200" b="1" dirty="0">
                  <a:solidFill>
                    <a:srgbClr val="118FB9"/>
                  </a:solidFill>
                  <a:latin typeface="Calibri" panose="020F0502020204030204" pitchFamily="34" charset="0"/>
                </a:rPr>
                <a:t> </a:t>
              </a:r>
              <a:br>
                <a:rPr lang="en-GB" sz="3200" b="1" dirty="0">
                  <a:solidFill>
                    <a:srgbClr val="118FB9"/>
                  </a:solidFill>
                  <a:latin typeface="Calibri" panose="020F0502020204030204" pitchFamily="34" charset="0"/>
                </a:rPr>
              </a:br>
              <a:r>
                <a:rPr lang="en-GB" sz="3200" b="1" dirty="0" err="1">
                  <a:solidFill>
                    <a:srgbClr val="118FB9"/>
                  </a:solidFill>
                  <a:latin typeface="Calibri" panose="020F0502020204030204" pitchFamily="34" charset="0"/>
                </a:rPr>
                <a:t>teksti</a:t>
              </a:r>
              <a:endParaRPr lang="en-GB" sz="3200" b="1" dirty="0">
                <a:solidFill>
                  <a:srgbClr val="118FB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GB" sz="32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Text Box 2">
              <a:extLst>
                <a:ext uri="{FF2B5EF4-FFF2-40B4-BE49-F238E27FC236}">
                  <a16:creationId xmlns:a16="http://schemas.microsoft.com/office/drawing/2014/main" id="{627C0030-2F81-A484-4136-881889287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359" y="3391280"/>
              <a:ext cx="207610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700" dirty="0">
                  <a:solidFill>
                    <a:srgbClr val="118FB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r>
                <a:rPr lang="en-US" sz="3200" b="1" dirty="0" err="1">
                  <a:solidFill>
                    <a:srgbClr val="118FB9"/>
                  </a:solidFill>
                  <a:latin typeface="Calibri" panose="020F0502020204030204" pitchFamily="34" charset="0"/>
                </a:rPr>
                <a:t>Lisää</a:t>
              </a:r>
              <a:r>
                <a:rPr lang="en-US" sz="3200" b="1" dirty="0">
                  <a:solidFill>
                    <a:srgbClr val="118FB9"/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118FB9"/>
                  </a:solidFill>
                  <a:latin typeface="Calibri" panose="020F0502020204030204" pitchFamily="34" charset="0"/>
                </a:rPr>
                <a:t>valokuvasi</a:t>
              </a:r>
              <a:endParaRPr lang="en-GB" sz="3200" b="1" dirty="0">
                <a:solidFill>
                  <a:srgbClr val="118FB9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GB" sz="32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Rectangle 38">
              <a:extLst>
                <a:ext uri="{FF2B5EF4-FFF2-40B4-BE49-F238E27FC236}">
                  <a16:creationId xmlns:a16="http://schemas.microsoft.com/office/drawing/2014/main" id="{9C7DAD08-E78A-D372-6FDA-B2AC61291CB5}"/>
                </a:ext>
              </a:extLst>
            </p:cNvPr>
            <p:cNvSpPr/>
            <p:nvPr/>
          </p:nvSpPr>
          <p:spPr>
            <a:xfrm>
              <a:off x="593743" y="899283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Lisää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tähän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organisaatiosi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E4B077D6-3690-AAE0-0BE6-5CD5635B784C}"/>
                </a:ext>
              </a:extLst>
            </p:cNvPr>
            <p:cNvSpPr txBox="1"/>
            <p:nvPr/>
          </p:nvSpPr>
          <p:spPr>
            <a:xfrm>
              <a:off x="2396115" y="986401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OSALLISTU J</a:t>
              </a: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ÄRJESTETTYIHIN SYÖPÄSEULONTOIHIN</a:t>
              </a:r>
              <a:endPara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AA463EC1-5A54-4ED4-14B8-898350DABC1A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15" name="Group 9">
                <a:extLst>
                  <a:ext uri="{FF2B5EF4-FFF2-40B4-BE49-F238E27FC236}">
                    <a16:creationId xmlns:a16="http://schemas.microsoft.com/office/drawing/2014/main" id="{5B4EBF09-8C60-CBB2-B70A-5D2CFBC9DF71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20" name="Rectangle 11">
                  <a:extLst>
                    <a:ext uri="{FF2B5EF4-FFF2-40B4-BE49-F238E27FC236}">
                      <a16:creationId xmlns:a16="http://schemas.microsoft.com/office/drawing/2014/main" id="{A72ABCE9-D5D1-FA60-0A30-F938EF7CB329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9C00327-19D9-FA0D-D736-8B544F7F1565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fi-FI" sz="1200" b="1" dirty="0">
                      <a:solidFill>
                        <a:srgbClr val="118FB9"/>
                      </a:solidFill>
                      <a:effectLst/>
                    </a:rPr>
                    <a:t>EONS käynnisti PrEvCan©-kampanjan, joka on toteutettu yhteistyössätärkeimmän </a:t>
                  </a:r>
                  <a:br>
                    <a:rPr lang="fi-FI" sz="1200" b="1" dirty="0">
                      <a:solidFill>
                        <a:srgbClr val="118FB9"/>
                      </a:solidFill>
                      <a:effectLst/>
                    </a:rPr>
                  </a:br>
                  <a:r>
                    <a:rPr lang="fi-FI" sz="1200" b="1" dirty="0">
                      <a:solidFill>
                        <a:srgbClr val="118FB9"/>
                      </a:solidFill>
                      <a:effectLst/>
                    </a:rPr>
                    <a:t>kampanjakumppanin ESMOn kanssa. Lisätietoja</a:t>
                  </a:r>
                  <a:r>
                    <a:rPr lang="nl-BE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118FB9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36" name="Group 13">
                  <a:extLst>
                    <a:ext uri="{FF2B5EF4-FFF2-40B4-BE49-F238E27FC236}">
                      <a16:creationId xmlns:a16="http://schemas.microsoft.com/office/drawing/2014/main" id="{7D722624-6A97-131F-9A88-160D2286B9B3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37" name="Ovaal 2">
                    <a:extLst>
                      <a:ext uri="{FF2B5EF4-FFF2-40B4-BE49-F238E27FC236}">
                        <a16:creationId xmlns:a16="http://schemas.microsoft.com/office/drawing/2014/main" id="{BD647591-EE5D-C161-2F0D-B4D1D9FAC2AE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38" name="Picture 15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272A634C-4512-4542-7632-EF830876ACC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9" name="Graphic 10">
                <a:extLst>
                  <a:ext uri="{FF2B5EF4-FFF2-40B4-BE49-F238E27FC236}">
                    <a16:creationId xmlns:a16="http://schemas.microsoft.com/office/drawing/2014/main" id="{65758293-6191-4860-3AF8-336E72D064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432</Words>
  <Application>Microsoft Office PowerPoint</Application>
  <PresentationFormat>A4 Paper (210x297 mm)</PresentationFormat>
  <Paragraphs>65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2023-08-22T08:58:51Z</dcterms:modified>
</cp:coreProperties>
</file>