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2E51B-72A1-4F03-ABC1-9FF50B07F5CB}" v="18" dt="2023-08-11T21:08:06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BE8563-ACDB-089E-ABC6-CA146F91E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03C57531-DB01-F18F-C401-366F48D1BC11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57">
            <a:extLst>
              <a:ext uri="{FF2B5EF4-FFF2-40B4-BE49-F238E27FC236}">
                <a16:creationId xmlns:a16="http://schemas.microsoft.com/office/drawing/2014/main" id="{582255ED-849E-4A31-91E6-481DC97592E4}"/>
              </a:ext>
            </a:extLst>
          </p:cNvPr>
          <p:cNvSpPr txBox="1"/>
          <p:nvPr/>
        </p:nvSpPr>
        <p:spPr>
          <a:xfrm>
            <a:off x="135792" y="4808036"/>
            <a:ext cx="65864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18FB9"/>
              </a:solidFill>
            </a:endParaRPr>
          </a:p>
          <a:p>
            <a:pPr algn="ctr"/>
            <a:r>
              <a:rPr lang="es-ES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s-ES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s-ES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opću</a:t>
            </a:r>
            <a:r>
              <a:rPr lang="es-ES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populaciju</a:t>
            </a:r>
            <a:endParaRPr lang="es-ES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2FE57E-3EDE-CD26-8903-A4CE55AFC88D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AB2670-CA20-510E-B7A5-C6DFCB1C4EA1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809DE229-4976-7EE8-3C88-51F013C47950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4A429C1D-DC8D-1D6C-33D8-983A4EB65C4A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2" name="Ovaal 2">
                <a:extLst>
                  <a:ext uri="{FF2B5EF4-FFF2-40B4-BE49-F238E27FC236}">
                    <a16:creationId xmlns:a16="http://schemas.microsoft.com/office/drawing/2014/main" id="{7EC57DCE-10E1-0FC2-1BF9-1F00BB70FB89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3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1E06D3DC-ADAB-1D53-5315-A149BD101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1" name="Graphic 25">
              <a:extLst>
                <a:ext uri="{FF2B5EF4-FFF2-40B4-BE49-F238E27FC236}">
                  <a16:creationId xmlns:a16="http://schemas.microsoft.com/office/drawing/2014/main" id="{0AB86AED-9D35-36C7-EF29-32D065705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6BED0-91F3-74A2-706B-723E2448C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17" r="26978"/>
          <a:stretch/>
        </p:blipFill>
        <p:spPr>
          <a:xfrm>
            <a:off x="-4101" y="0"/>
            <a:ext cx="6879925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74675" y="3204635"/>
            <a:ext cx="5974858" cy="4521288"/>
          </a:xfrm>
          <a:prstGeom prst="roundRect">
            <a:avLst/>
          </a:prstGeom>
          <a:solidFill>
            <a:schemeClr val="bg1">
              <a:alpha val="7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51" y="3447534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Sudjelujte u organiziranim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pl-PL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programima za rano otkrivanje raka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: </a:t>
            </a:r>
            <a:endParaRPr lang="en-US" sz="800" b="1" i="0" dirty="0">
              <a:solidFill>
                <a:srgbClr val="118FB9"/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Debelog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crijeva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6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muškarci</a:t>
            </a: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žene</a:t>
            </a: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) </a:t>
            </a:r>
            <a:endParaRPr lang="en-US" sz="3000" b="1" i="0" dirty="0">
              <a:solidFill>
                <a:srgbClr val="118FB9"/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Dojke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600" b="1" dirty="0">
                <a:solidFill>
                  <a:srgbClr val="118FB9"/>
                </a:solidFill>
                <a:latin typeface="Calibri" panose="020F0502020204030204" pitchFamily="34" charset="0"/>
              </a:rPr>
              <a:t>žene</a:t>
            </a: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)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Vrata maternice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600" b="1" dirty="0">
                <a:solidFill>
                  <a:srgbClr val="118FB9"/>
                </a:solidFill>
                <a:latin typeface="Calibri" panose="020F0502020204030204" pitchFamily="34" charset="0"/>
              </a:rPr>
              <a:t>žene</a:t>
            </a: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)</a:t>
            </a:r>
            <a:endParaRPr lang="en-GB" sz="16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EE0567F6-E8D1-88D7-7E45-D4911134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6EACCBA1-52CD-BE3E-DF47-275B2C8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D8CD45-7AFF-5A98-E5A0-4D5B081F9991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57E9E2-EC0D-C57C-D38C-83B589A2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7" name="Ovaal 41">
            <a:extLst>
              <a:ext uri="{FF2B5EF4-FFF2-40B4-BE49-F238E27FC236}">
                <a16:creationId xmlns:a16="http://schemas.microsoft.com/office/drawing/2014/main" id="{E3FBBCAB-6752-232F-7DEF-1B7716150B70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F00FD5B-7820-5E09-663C-E7AFAE120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46B83-D902-F030-B48C-62A3C027A37A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2AF00CF-05D0-286C-5FC1-BD43843ACC7C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04CC57-CC4A-03E3-A792-AE8BB00F87B5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572DA8-2902-1DC0-470B-AFF20E565528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A8DCA896-FAFF-C4A6-5FBA-403C1872C206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F439A2ED-4025-28B3-AF90-6B849107EC89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6" name="Ovaal 2">
                <a:extLst>
                  <a:ext uri="{FF2B5EF4-FFF2-40B4-BE49-F238E27FC236}">
                    <a16:creationId xmlns:a16="http://schemas.microsoft.com/office/drawing/2014/main" id="{E6C44E7B-FB1C-E505-900B-10406D158720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7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951D6AA-BD0F-B5EE-513F-F6BECA84B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5" name="Graphic 25">
              <a:extLst>
                <a:ext uri="{FF2B5EF4-FFF2-40B4-BE49-F238E27FC236}">
                  <a16:creationId xmlns:a16="http://schemas.microsoft.com/office/drawing/2014/main" id="{5D119E57-784E-F6AC-88B3-E8C576F67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ppliance, kitchen appliance, automaton&#10;&#10;Description automatically generated">
            <a:extLst>
              <a:ext uri="{FF2B5EF4-FFF2-40B4-BE49-F238E27FC236}">
                <a16:creationId xmlns:a16="http://schemas.microsoft.com/office/drawing/2014/main" id="{9B63B31F-A129-75D0-56F2-D94A56976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310" b="7960"/>
          <a:stretch/>
        </p:blipFill>
        <p:spPr>
          <a:xfrm>
            <a:off x="4101" y="1"/>
            <a:ext cx="6871724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515831" y="3905198"/>
            <a:ext cx="5818135" cy="334875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95" y="3996404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200" b="1" dirty="0">
                <a:solidFill>
                  <a:srgbClr val="118FB9"/>
                </a:solidFill>
                <a:latin typeface="Calibri" panose="020F0502020204030204" pitchFamily="34" charset="0"/>
              </a:rPr>
              <a:t>P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reventivni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pregledi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za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rano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otkrivanje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karcinoma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spašavaju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živote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, </a:t>
            </a:r>
            <a:br>
              <a:rPr lang="cs-CZ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uvijek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se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odazovite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preventivne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preglede</a:t>
            </a:r>
            <a:endParaRPr lang="en-GB" sz="6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2E63F74-1382-FC41-52C4-B41049C06439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5" name="Ovaal 41">
            <a:extLst>
              <a:ext uri="{FF2B5EF4-FFF2-40B4-BE49-F238E27FC236}">
                <a16:creationId xmlns:a16="http://schemas.microsoft.com/office/drawing/2014/main" id="{4A496C4C-CA29-BEB7-46B0-B080DFEE27C4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5197DC-E9AA-7732-D757-7B47A437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5EE4A0-5DF2-F2A8-1427-B688F1C7C19A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A5F6AE3-60A6-04AD-76D1-F3482F9D925A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6EE79A-C02B-CA40-3B38-ED54BA153FCB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CC96DC-5ABC-3F56-8B11-384195DF22BF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56D5040E-4FA4-B559-A92C-4316200185F1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0D062ED2-6F5B-B9AF-2D6D-A10CAAEA37A0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5" name="Ovaal 2">
                <a:extLst>
                  <a:ext uri="{FF2B5EF4-FFF2-40B4-BE49-F238E27FC236}">
                    <a16:creationId xmlns:a16="http://schemas.microsoft.com/office/drawing/2014/main" id="{6FE3EDA4-332F-4940-616F-9CFDC60340FD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6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002C18B7-C528-AE17-12EB-1FD84AB33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4" name="Graphic 25">
              <a:extLst>
                <a:ext uri="{FF2B5EF4-FFF2-40B4-BE49-F238E27FC236}">
                  <a16:creationId xmlns:a16="http://schemas.microsoft.com/office/drawing/2014/main" id="{579C463E-2197-44F7-5B6A-BADB3E3C7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47EBF74-4DB1-7BE4-D8DB-66A47038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112" r="33835" b="12338"/>
          <a:stretch/>
        </p:blipFill>
        <p:spPr>
          <a:xfrm>
            <a:off x="-4100" y="-1"/>
            <a:ext cx="6879926" cy="99301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60972" y="3896839"/>
            <a:ext cx="5655833" cy="334875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9" y="4495061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Rano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otkrivanje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karcinoma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povećava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stopu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preživljenja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uspješnog</a:t>
            </a: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izliječenja</a:t>
            </a:r>
            <a:endParaRPr lang="en-GB" sz="6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2E63F74-1382-FC41-52C4-B41049C06439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5" name="Ovaal 41">
            <a:extLst>
              <a:ext uri="{FF2B5EF4-FFF2-40B4-BE49-F238E27FC236}">
                <a16:creationId xmlns:a16="http://schemas.microsoft.com/office/drawing/2014/main" id="{4A496C4C-CA29-BEB7-46B0-B080DFEE27C4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5197DC-E9AA-7732-D757-7B47A437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D2BF8-1DB4-DEBB-92B9-57660BB0FD15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B9224-846C-97C1-77C7-24B8FB8A6DDD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FAC70-DF53-3C23-8AE5-C9144A098556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75EEC5-C29B-7FA9-B649-ED3421FDA026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82889355-5426-0737-2542-A883CB72DB57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128A299A-F012-1F6D-A6BD-AB328CB13B5D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4" name="Ovaal 2">
                <a:extLst>
                  <a:ext uri="{FF2B5EF4-FFF2-40B4-BE49-F238E27FC236}">
                    <a16:creationId xmlns:a16="http://schemas.microsoft.com/office/drawing/2014/main" id="{832921C3-4D3B-AD64-07B4-6E66A1310864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5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B620618-36A4-4848-858F-14608FAF1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3" name="Graphic 25">
              <a:extLst>
                <a:ext uri="{FF2B5EF4-FFF2-40B4-BE49-F238E27FC236}">
                  <a16:creationId xmlns:a16="http://schemas.microsoft.com/office/drawing/2014/main" id="{EA915AD8-541D-75BC-F6A8-B9DA8341B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BE8563-ACDB-089E-ABC6-CA146F91E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4" name="TextBox 57">
            <a:extLst>
              <a:ext uri="{FF2B5EF4-FFF2-40B4-BE49-F238E27FC236}">
                <a16:creationId xmlns:a16="http://schemas.microsoft.com/office/drawing/2014/main" id="{9F9C4B8A-3819-EF6F-3975-9E93316FCE93}"/>
              </a:ext>
            </a:extLst>
          </p:cNvPr>
          <p:cNvSpPr txBox="1"/>
          <p:nvPr/>
        </p:nvSpPr>
        <p:spPr>
          <a:xfrm>
            <a:off x="150659" y="4825661"/>
            <a:ext cx="6586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zdravstvene</a:t>
            </a:r>
            <a:r>
              <a: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stručnjake</a:t>
            </a:r>
            <a:endParaRPr lang="en-GB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b="1" dirty="0">
              <a:solidFill>
                <a:srgbClr val="118F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EE84F73-1E5B-B82D-F397-57206E2C5C6F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2F4EF4-4A33-06DE-F8A5-8394AFDDBDB8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77B034-30FC-A62E-4971-073D38B21CE0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E44E3AAA-088E-54C2-DEB6-32167C537E13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0CCFB901-B348-8836-9BE7-240FBDDC75FC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3" name="Ovaal 2">
                <a:extLst>
                  <a:ext uri="{FF2B5EF4-FFF2-40B4-BE49-F238E27FC236}">
                    <a16:creationId xmlns:a16="http://schemas.microsoft.com/office/drawing/2014/main" id="{91627599-155E-31E2-E6E4-2F99E05B7F16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4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6F7D5B1-4091-8DA2-BC18-E25302E3C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2" name="Graphic 25">
              <a:extLst>
                <a:ext uri="{FF2B5EF4-FFF2-40B4-BE49-F238E27FC236}">
                  <a16:creationId xmlns:a16="http://schemas.microsoft.com/office/drawing/2014/main" id="{4FC47E10-984D-F8D7-5DB0-85805D5F4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colorful ribbons on a white surface&#10;&#10;Description automatically generated">
            <a:extLst>
              <a:ext uri="{FF2B5EF4-FFF2-40B4-BE49-F238E27FC236}">
                <a16:creationId xmlns:a16="http://schemas.microsoft.com/office/drawing/2014/main" id="{EC60B48C-0B73-B491-0463-4495DF506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/>
          <a:stretch/>
        </p:blipFill>
        <p:spPr>
          <a:xfrm rot="5400000">
            <a:off x="-1520655" y="1520655"/>
            <a:ext cx="9906002" cy="686469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67030" y="2924880"/>
            <a:ext cx="6402706" cy="5181627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" y="3233442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77C63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77C6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Uvijek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priupitajte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svoje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pacijente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odazivaju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li se </a:t>
            </a:r>
            <a:br>
              <a:rPr lang="cs-CZ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preventivne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preglede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. </a:t>
            </a:r>
            <a:br>
              <a:rPr lang="cs-CZ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Ukoliko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je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odgovor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ne, </a:t>
            </a:r>
            <a:br>
              <a:rPr lang="cs-CZ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potreban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je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individualizirani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pristup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uključujući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pacijentove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bližnje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povećava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mogućnost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odlaska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preventivne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programe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3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0127B1A5-7018-8D4F-5F23-46F8DB4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reeform 74">
            <a:extLst>
              <a:ext uri="{FF2B5EF4-FFF2-40B4-BE49-F238E27FC236}">
                <a16:creationId xmlns:a16="http://schemas.microsoft.com/office/drawing/2014/main" id="{EBEF4186-B951-3364-C23A-D034F4A0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128535-4C21-0D08-4A92-F9071A36C581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87B6B0-5170-3F74-6340-B4115F21A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5" name="Ovaal 41">
            <a:extLst>
              <a:ext uri="{FF2B5EF4-FFF2-40B4-BE49-F238E27FC236}">
                <a16:creationId xmlns:a16="http://schemas.microsoft.com/office/drawing/2014/main" id="{A753D79A-56DD-7165-5A5F-E5AE8A3F3985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30970B0-393D-DE07-BF5B-E21174BA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460B94-A878-81BD-F210-9A6A6B5DA4C4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4B5B7C8-B911-C24A-05E9-967370918CAF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0B6D74-0FBB-192D-41A5-D80E1499484A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8E7AD1-E85C-F5B5-B59B-23E49ABB8EBD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5F0D2462-FACB-E8CC-99E6-DDFD139C1D6A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318B910C-49BB-5A1D-E604-396A5AA83251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6" name="Ovaal 2">
                <a:extLst>
                  <a:ext uri="{FF2B5EF4-FFF2-40B4-BE49-F238E27FC236}">
                    <a16:creationId xmlns:a16="http://schemas.microsoft.com/office/drawing/2014/main" id="{1F0D0D8E-58BA-BD10-EDD7-49AEE193796D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7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9577A4E1-937E-F41C-7CB2-65B0A56FE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5" name="Graphic 25">
              <a:extLst>
                <a:ext uri="{FF2B5EF4-FFF2-40B4-BE49-F238E27FC236}">
                  <a16:creationId xmlns:a16="http://schemas.microsoft.com/office/drawing/2014/main" id="{AECAA287-4159-2212-CBA7-8B09F1838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6BED0-91F3-74A2-706B-723E2448C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17" r="26978"/>
          <a:stretch/>
        </p:blipFill>
        <p:spPr>
          <a:xfrm>
            <a:off x="-4100" y="0"/>
            <a:ext cx="68526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17821" y="3449168"/>
            <a:ext cx="5974858" cy="482439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2" y="3732270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Preventivni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pregledi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za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rano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otkrivanje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karcinoma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dojke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,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vrata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maternice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crijeva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trebali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bi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biti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dostupni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ciljnoj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populaciji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diljem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Europe.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Potrebno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je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provesti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procijeniti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nove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programe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probira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za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druge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vrste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karcinoma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kako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bi se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smanjila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stopa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karcinoma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diljem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Europe.</a:t>
            </a:r>
            <a:endParaRPr lang="en-GB" sz="28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EE0567F6-E8D1-88D7-7E45-D4911134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6EACCBA1-52CD-BE3E-DF47-275B2C8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D8CD45-7AFF-5A98-E5A0-4D5B081F9991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57E9E2-EC0D-C57C-D38C-83B589A2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7" name="Ovaal 41">
            <a:extLst>
              <a:ext uri="{FF2B5EF4-FFF2-40B4-BE49-F238E27FC236}">
                <a16:creationId xmlns:a16="http://schemas.microsoft.com/office/drawing/2014/main" id="{E3FBBCAB-6752-232F-7DEF-1B7716150B70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F00FD5B-7820-5E09-663C-E7AFAE120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BB6F6-8060-5D65-68AF-270CD4094282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59E83-5F18-1E2B-CE5D-E18505FC4057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C7283A-02B6-E78F-0AFE-4ADB93B3B5A0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4291AA-368E-6D19-E496-C003C89672CC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35774D0F-828C-683F-AC9E-54115B7BE80B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D65DDB8E-27CE-ECCB-FBA5-D1CC95A00753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17" name="Ovaal 2">
                <a:extLst>
                  <a:ext uri="{FF2B5EF4-FFF2-40B4-BE49-F238E27FC236}">
                    <a16:creationId xmlns:a16="http://schemas.microsoft.com/office/drawing/2014/main" id="{75910A2C-C0AD-C962-9C4A-A9B96AC38398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18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4E63DE3-4577-3572-AB78-E4BB522CD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6" name="Graphic 25">
              <a:extLst>
                <a:ext uri="{FF2B5EF4-FFF2-40B4-BE49-F238E27FC236}">
                  <a16:creationId xmlns:a16="http://schemas.microsoft.com/office/drawing/2014/main" id="{BF2B2E55-445F-E0FC-9343-B848A2D39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appliance, kitchen appliance, automaton&#10;&#10;Description automatically generated">
            <a:extLst>
              <a:ext uri="{FF2B5EF4-FFF2-40B4-BE49-F238E27FC236}">
                <a16:creationId xmlns:a16="http://schemas.microsoft.com/office/drawing/2014/main" id="{E7BC5F7F-D0BE-0C86-6E69-E0E8E34E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310" b="7960"/>
          <a:stretch/>
        </p:blipFill>
        <p:spPr>
          <a:xfrm>
            <a:off x="4101" y="1"/>
            <a:ext cx="6871724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3015B807-1073-D50A-56CD-41610B61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0C2E6727-DE24-6C78-97F2-6BB0E5E3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84F7ED-F835-9112-4322-72E004540AF2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CD417D-86DC-CCF2-ED59-0DB34884D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3" name="Ovaal 41">
            <a:extLst>
              <a:ext uri="{FF2B5EF4-FFF2-40B4-BE49-F238E27FC236}">
                <a16:creationId xmlns:a16="http://schemas.microsoft.com/office/drawing/2014/main" id="{FCFED4E3-C32E-6281-EE30-9BB7FB3BDEC1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048E81-52C7-E321-C9BA-427799B08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C28D835-D352-F710-9A73-FE82A178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260" y="5600865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118FB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400" b="1" dirty="0" err="1">
                <a:solidFill>
                  <a:srgbClr val="118FB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Prilagođena</a:t>
            </a:r>
            <a:r>
              <a:rPr lang="en-GB" sz="3400" b="1" dirty="0">
                <a:solidFill>
                  <a:srgbClr val="118FB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cs-CZ" sz="3400" b="1" dirty="0">
                <a:solidFill>
                  <a:srgbClr val="118FB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3400" b="1" dirty="0" err="1">
                <a:solidFill>
                  <a:srgbClr val="118FB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poruka</a:t>
            </a:r>
            <a:endParaRPr lang="en-GB" sz="34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985177DA-EA97-8518-F3F5-6E4D8D41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75" y="3184525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118FB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cs-CZ" sz="3400" b="1" dirty="0" err="1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cs-CZ" sz="3400" b="1" dirty="0" err="1">
                <a:solidFill>
                  <a:srgbClr val="118FB9"/>
                </a:solidFill>
                <a:latin typeface="Calibri" panose="020F0502020204030204" pitchFamily="34" charset="0"/>
              </a:rPr>
              <a:t>tavi</a:t>
            </a:r>
            <a:r>
              <a:rPr lang="cs-CZ" sz="3400" b="1" dirty="0">
                <a:solidFill>
                  <a:srgbClr val="118FB9"/>
                </a:solidFill>
                <a:latin typeface="Calibri" panose="020F0502020204030204" pitchFamily="34" charset="0"/>
              </a:rPr>
              <a:t> </a:t>
            </a:r>
            <a:r>
              <a:rPr lang="cs-CZ" sz="3400" b="1" dirty="0" err="1">
                <a:solidFill>
                  <a:srgbClr val="118FB9"/>
                </a:solidFill>
                <a:latin typeface="Calibri" panose="020F0502020204030204" pitchFamily="34" charset="0"/>
              </a:rPr>
              <a:t>svoju</a:t>
            </a:r>
            <a:r>
              <a:rPr lang="cs-CZ" sz="3400" b="1" dirty="0">
                <a:solidFill>
                  <a:srgbClr val="118FB9"/>
                </a:solidFill>
                <a:latin typeface="Calibri" panose="020F0502020204030204" pitchFamily="34" charset="0"/>
              </a:rPr>
              <a:t> fotku</a:t>
            </a:r>
            <a:endParaRPr lang="en-GB" sz="34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03262C-8F33-FAC6-F407-AB757BB28717}"/>
              </a:ext>
            </a:extLst>
          </p:cNvPr>
          <p:cNvSpPr/>
          <p:nvPr/>
        </p:nvSpPr>
        <p:spPr>
          <a:xfrm>
            <a:off x="572587" y="779493"/>
            <a:ext cx="1482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umetnite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logo </a:t>
            </a:r>
            <a:b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vaše </a:t>
            </a:r>
            <a:r>
              <a:rPr lang="cs-CZ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organizacije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527AC26-B68A-2800-AD6C-E6565C08C92E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SUDJELUJTE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ORGANIZIRANIM PROGRAMIMA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RANO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OTKRIVANJE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B43A17-3B3E-0675-DBF6-032A33069FFD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E6E5E-BAD1-33F8-0C9A-A7800629F5E5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A888EE38-498B-DC6A-E84A-5DF2D92461F5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118FB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118FB9"/>
                  </a:solidFill>
                  <a:effectLst/>
                </a:rPr>
              </a:b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118FB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118FB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118FB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118FB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67ED1559-3F73-CA74-2570-98636562145C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33" name="Ovaal 2">
                <a:extLst>
                  <a:ext uri="{FF2B5EF4-FFF2-40B4-BE49-F238E27FC236}">
                    <a16:creationId xmlns:a16="http://schemas.microsoft.com/office/drawing/2014/main" id="{EF12220C-7610-3F32-21E7-3A68B2060685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118FB9"/>
                  </a:solidFill>
                </a:endParaRPr>
              </a:p>
            </p:txBody>
          </p:sp>
          <p:pic>
            <p:nvPicPr>
              <p:cNvPr id="36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568B896-5866-98E0-F54E-E5A7B4C9F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20" name="Graphic 25">
              <a:extLst>
                <a:ext uri="{FF2B5EF4-FFF2-40B4-BE49-F238E27FC236}">
                  <a16:creationId xmlns:a16="http://schemas.microsoft.com/office/drawing/2014/main" id="{01D3F168-2CED-44BA-406F-3EEA4FF43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609</Words>
  <Application>Microsoft Office PowerPoint</Application>
  <PresentationFormat>A4 Paper (210x297 mm)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2023-08-22T08:51:43Z</dcterms:modified>
</cp:coreProperties>
</file>