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7" r:id="rId2"/>
    <p:sldId id="261" r:id="rId3"/>
    <p:sldId id="288" r:id="rId4"/>
    <p:sldId id="262" r:id="rId5"/>
    <p:sldId id="279" r:id="rId6"/>
  </p:sldIdLst>
  <p:sldSz cx="6858000" cy="9906000" type="A4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68A9"/>
    <a:srgbClr val="D0C8BE"/>
    <a:srgbClr val="BBAFA1"/>
    <a:srgbClr val="C5C6C8"/>
    <a:srgbClr val="CBCACD"/>
    <a:srgbClr val="FF9922"/>
    <a:srgbClr val="DEDEDE"/>
    <a:srgbClr val="877C63"/>
    <a:srgbClr val="D9A7A7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ABD1A28-8539-4E5C-B8DC-6CB3CBA02B4C}" v="20" dt="2023-07-24T18:51:53.8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0" autoAdjust="0"/>
    <p:restoredTop sz="94660"/>
  </p:normalViewPr>
  <p:slideViewPr>
    <p:cSldViewPr snapToGrid="0">
      <p:cViewPr varScale="1">
        <p:scale>
          <a:sx n="76" d="100"/>
          <a:sy n="76" d="100"/>
        </p:scale>
        <p:origin x="497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25/07/2023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4933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25/07/2023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6264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25/07/2023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2947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25/07/2023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9647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25/07/2023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7842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25/07/2023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4664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25/07/2023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0066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25/07/2023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3218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25/07/2023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2311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25/07/2023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7012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25/07/2023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797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E1D88-860E-4904-B7AC-FEEA68306E88}" type="datetimeFigureOut">
              <a:rPr lang="en-GB" smtClean="0"/>
              <a:t>25/07/2023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1590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sv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sv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sv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.jp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C8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174CC5CD-19DF-1DD4-D517-C3616A564843}"/>
              </a:ext>
            </a:extLst>
          </p:cNvPr>
          <p:cNvGrpSpPr/>
          <p:nvPr/>
        </p:nvGrpSpPr>
        <p:grpSpPr>
          <a:xfrm>
            <a:off x="0" y="153870"/>
            <a:ext cx="6868968" cy="9881268"/>
            <a:chOff x="0" y="153870"/>
            <a:chExt cx="6868968" cy="9881268"/>
          </a:xfrm>
        </p:grpSpPr>
        <p:sp>
          <p:nvSpPr>
            <p:cNvPr id="19" name="Freeform 72">
              <a:extLst>
                <a:ext uri="{FF2B5EF4-FFF2-40B4-BE49-F238E27FC236}">
                  <a16:creationId xmlns:a16="http://schemas.microsoft.com/office/drawing/2014/main" id="{BF8E8331-1907-4253-9301-20ED114474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0"/>
              <a:ext cx="4213623" cy="2258568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20" name="Freeform 74">
              <a:extLst>
                <a:ext uri="{FF2B5EF4-FFF2-40B4-BE49-F238E27FC236}">
                  <a16:creationId xmlns:a16="http://schemas.microsoft.com/office/drawing/2014/main" id="{37D52375-E0D3-47D4-B1A5-F8E64AD30D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A5FEF6DD-585F-1199-0FC2-AD256E4C8A71}"/>
                </a:ext>
              </a:extLst>
            </p:cNvPr>
            <p:cNvGrpSpPr/>
            <p:nvPr/>
          </p:nvGrpSpPr>
          <p:grpSpPr>
            <a:xfrm>
              <a:off x="431279" y="375565"/>
              <a:ext cx="1792224" cy="1792224"/>
              <a:chOff x="1433852" y="1700836"/>
              <a:chExt cx="2823923" cy="2823924"/>
            </a:xfrm>
          </p:grpSpPr>
          <p:sp>
            <p:nvSpPr>
              <p:cNvPr id="37" name="Ovaal 2">
                <a:extLst>
                  <a:ext uri="{FF2B5EF4-FFF2-40B4-BE49-F238E27FC236}">
                    <a16:creationId xmlns:a16="http://schemas.microsoft.com/office/drawing/2014/main" id="{8A2DE224-974B-3F12-8DDB-319001774B99}"/>
                  </a:ext>
                </a:extLst>
              </p:cNvPr>
              <p:cNvSpPr/>
              <p:nvPr/>
            </p:nvSpPr>
            <p:spPr>
              <a:xfrm>
                <a:off x="1433852" y="1700836"/>
                <a:ext cx="2823923" cy="282392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sz="1801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38" name="Picture 37" descr="A picture containing text, clipart&#10;&#10;Description automatically generated">
                <a:extLst>
                  <a:ext uri="{FF2B5EF4-FFF2-40B4-BE49-F238E27FC236}">
                    <a16:creationId xmlns:a16="http://schemas.microsoft.com/office/drawing/2014/main" id="{B506322B-FFFB-E0D9-77DF-A394480ACE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99791" y="1805365"/>
                <a:ext cx="2669717" cy="2651760"/>
              </a:xfrm>
              <a:prstGeom prst="ellipse">
                <a:avLst/>
              </a:prstGeom>
            </p:spPr>
          </p:pic>
        </p:grpSp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8E8A3043-603E-6CED-2B04-9EE75E5226DD}"/>
                </a:ext>
              </a:extLst>
            </p:cNvPr>
            <p:cNvSpPr/>
            <p:nvPr/>
          </p:nvSpPr>
          <p:spPr>
            <a:xfrm>
              <a:off x="347456" y="4555419"/>
              <a:ext cx="6238960" cy="1708298"/>
            </a:xfrm>
            <a:prstGeom prst="roundRect">
              <a:avLst/>
            </a:prstGeom>
            <a:solidFill>
              <a:schemeClr val="bg1">
                <a:alpha val="77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494B86EF-B186-4B6B-88ED-83589B6946DC}"/>
                </a:ext>
              </a:extLst>
            </p:cNvPr>
            <p:cNvSpPr/>
            <p:nvPr/>
          </p:nvSpPr>
          <p:spPr>
            <a:xfrm>
              <a:off x="453258" y="4662803"/>
              <a:ext cx="5981219" cy="1489904"/>
            </a:xfrm>
            <a:prstGeom prst="roundRect">
              <a:avLst/>
            </a:prstGeom>
            <a:noFill/>
            <a:ln>
              <a:solidFill>
                <a:srgbClr val="DBD1C3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3DE73569-89E4-253B-3DB0-71163F4074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sp>
          <p:nvSpPr>
            <p:cNvPr id="8" name="Ovaal 41">
              <a:extLst>
                <a:ext uri="{FF2B5EF4-FFF2-40B4-BE49-F238E27FC236}">
                  <a16:creationId xmlns:a16="http://schemas.microsoft.com/office/drawing/2014/main" id="{EADB9184-0371-E0C1-87CC-86E3BDE3B9D3}"/>
                </a:ext>
              </a:extLst>
            </p:cNvPr>
            <p:cNvSpPr/>
            <p:nvPr/>
          </p:nvSpPr>
          <p:spPr>
            <a:xfrm>
              <a:off x="2522482" y="370203"/>
              <a:ext cx="1799302" cy="1805224"/>
            </a:xfrm>
            <a:prstGeom prst="ellipse">
              <a:avLst/>
            </a:prstGeom>
            <a:solidFill>
              <a:srgbClr val="2668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800" kern="1200" dirty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effectLst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9" name="TextBox 7">
              <a:extLst>
                <a:ext uri="{FF2B5EF4-FFF2-40B4-BE49-F238E27FC236}">
                  <a16:creationId xmlns:a16="http://schemas.microsoft.com/office/drawing/2014/main" id="{66B2F667-7938-CA34-9AC7-756C56198F30}"/>
                </a:ext>
              </a:extLst>
            </p:cNvPr>
            <p:cNvSpPr txBox="1"/>
            <p:nvPr/>
          </p:nvSpPr>
          <p:spPr>
            <a:xfrm>
              <a:off x="1939416" y="891104"/>
              <a:ext cx="296543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3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 fontAlgn="base"/>
              <a:r>
                <a:rPr lang="en-US" sz="9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SE TILL ATT DINA </a:t>
              </a:r>
              <a:br>
                <a:rPr lang="en-US" sz="9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US" sz="9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BARN DELTAR I </a:t>
              </a:r>
              <a:br>
                <a:rPr lang="en-US" sz="9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US" sz="9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VACCINATIONSPROGRAM </a:t>
              </a:r>
              <a:br>
                <a:rPr lang="en-US" sz="9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US" sz="900" b="1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MOT:</a:t>
              </a:r>
              <a:br>
                <a:rPr lang="en-GB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GB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HEPATIT B </a:t>
              </a:r>
              <a:br>
                <a:rPr lang="en-GB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GB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HPV</a:t>
              </a:r>
            </a:p>
          </p:txBody>
        </p:sp>
        <p:pic>
          <p:nvPicPr>
            <p:cNvPr id="3" name="Picture 2" descr="Icon&#10;&#10;Description automatically generated">
              <a:extLst>
                <a:ext uri="{FF2B5EF4-FFF2-40B4-BE49-F238E27FC236}">
                  <a16:creationId xmlns:a16="http://schemas.microsoft.com/office/drawing/2014/main" id="{4C6AAE6A-24A1-35B3-8DD1-3E0BADC4265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8814" y="403404"/>
              <a:ext cx="546638" cy="548640"/>
            </a:xfrm>
            <a:prstGeom prst="rect">
              <a:avLst/>
            </a:prstGeom>
          </p:spPr>
        </p:pic>
        <p:sp>
          <p:nvSpPr>
            <p:cNvPr id="13" name="TextBox 18">
              <a:extLst>
                <a:ext uri="{FF2B5EF4-FFF2-40B4-BE49-F238E27FC236}">
                  <a16:creationId xmlns:a16="http://schemas.microsoft.com/office/drawing/2014/main" id="{85137171-87B3-0916-B34A-01BED6E6B4D5}"/>
                </a:ext>
              </a:extLst>
            </p:cNvPr>
            <p:cNvSpPr txBox="1"/>
            <p:nvPr/>
          </p:nvSpPr>
          <p:spPr>
            <a:xfrm>
              <a:off x="782258" y="4881032"/>
              <a:ext cx="5369356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solidFill>
                  <a:srgbClr val="2668A9"/>
                </a:solidFill>
              </a:endParaRPr>
            </a:p>
            <a:p>
              <a:pPr algn="ctr"/>
              <a:r>
                <a:rPr lang="en-US" sz="3200" b="1" i="0" dirty="0" err="1">
                  <a:solidFill>
                    <a:srgbClr val="2668A9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Budskap</a:t>
              </a:r>
              <a:r>
                <a:rPr lang="en-US" sz="32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till </a:t>
              </a:r>
              <a:r>
                <a:rPr lang="en-US" sz="3200" b="1" i="0" dirty="0" err="1">
                  <a:solidFill>
                    <a:srgbClr val="2668A9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allmänheten</a:t>
              </a:r>
              <a:endParaRPr lang="en-GB" sz="3200" b="1" dirty="0">
                <a:solidFill>
                  <a:srgbClr val="2668A9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F527B3A-B1E7-EEF2-5841-FE397B272795}"/>
                </a:ext>
              </a:extLst>
            </p:cNvPr>
            <p:cNvGrpSpPr/>
            <p:nvPr/>
          </p:nvGrpSpPr>
          <p:grpSpPr>
            <a:xfrm>
              <a:off x="0" y="9128276"/>
              <a:ext cx="6868968" cy="906862"/>
              <a:chOff x="0" y="9128276"/>
              <a:chExt cx="6868968" cy="906862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A67B8FFE-AA59-1421-678F-395CDC826E3C}"/>
                  </a:ext>
                </a:extLst>
              </p:cNvPr>
              <p:cNvSpPr/>
              <p:nvPr/>
            </p:nvSpPr>
            <p:spPr>
              <a:xfrm>
                <a:off x="0" y="9128276"/>
                <a:ext cx="6868968" cy="796982"/>
              </a:xfrm>
              <a:prstGeom prst="rect">
                <a:avLst/>
              </a:prstGeom>
              <a:solidFill>
                <a:schemeClr val="bg1">
                  <a:alpha val="6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>
                  <a:solidFill>
                    <a:srgbClr val="2668A9"/>
                  </a:solidFill>
                </a:endParaRPr>
              </a:p>
            </p:txBody>
          </p:sp>
          <p:sp>
            <p:nvSpPr>
              <p:cNvPr id="16" name="TextBox 12">
                <a:extLst>
                  <a:ext uri="{FF2B5EF4-FFF2-40B4-BE49-F238E27FC236}">
                    <a16:creationId xmlns:a16="http://schemas.microsoft.com/office/drawing/2014/main" id="{810E9BD7-528D-22D9-B0B8-5C028632B718}"/>
                  </a:ext>
                </a:extLst>
              </p:cNvPr>
              <p:cNvSpPr txBox="1"/>
              <p:nvPr/>
            </p:nvSpPr>
            <p:spPr>
              <a:xfrm>
                <a:off x="10946" y="9188752"/>
                <a:ext cx="6847076" cy="8463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nl-BE" sz="1300" b="1" dirty="0">
                    <a:solidFill>
                      <a:srgbClr val="2668A9"/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#PrEvCan #CANCERCODE</a:t>
                </a:r>
                <a:br>
                  <a:rPr lang="sv-SE" sz="1200" dirty="0">
                    <a:solidFill>
                      <a:srgbClr val="2668A9"/>
                    </a:solidFill>
                  </a:rPr>
                </a:br>
                <a:r>
                  <a:rPr lang="sv-SE" sz="1200" b="1" i="0" dirty="0">
                    <a:solidFill>
                      <a:srgbClr val="2668A9"/>
                    </a:solidFill>
                    <a:effectLst/>
                    <a:latin typeface="Calibri" panose="020F0502020204030204" pitchFamily="34" charset="0"/>
                  </a:rPr>
                  <a:t>PrEvCan© är ett initiativ av EONS och genomförs i samverkan med ESMO </a:t>
                </a:r>
                <a:br>
                  <a:rPr lang="sv-SE" sz="1200" b="1" i="0" dirty="0">
                    <a:solidFill>
                      <a:srgbClr val="2668A9"/>
                    </a:solidFill>
                    <a:effectLst/>
                    <a:latin typeface="Calibri" panose="020F0502020204030204" pitchFamily="34" charset="0"/>
                  </a:rPr>
                </a:br>
                <a:r>
                  <a:rPr lang="sv-SE" sz="1200" b="1" i="0" dirty="0">
                    <a:solidFill>
                      <a:srgbClr val="2668A9"/>
                    </a:solidFill>
                    <a:effectLst/>
                    <a:latin typeface="Calibri" panose="020F0502020204030204" pitchFamily="34" charset="0"/>
                  </a:rPr>
                  <a:t>som viktigaste partner. Läs mer på</a:t>
                </a:r>
                <a:r>
                  <a:rPr lang="nl-BE" sz="1200" b="1" dirty="0">
                    <a:solidFill>
                      <a:srgbClr val="2668A9"/>
                    </a:solidFill>
                    <a:cs typeface="Aharoni" panose="02010803020104030203" pitchFamily="2" charset="-79"/>
                  </a:rPr>
                  <a:t>: www.cancernurse.eu/</a:t>
                </a:r>
                <a:r>
                  <a:rPr lang="cs-CZ" sz="1200" b="1" dirty="0">
                    <a:solidFill>
                      <a:srgbClr val="2668A9"/>
                    </a:solidFill>
                    <a:cs typeface="Aharoni" panose="02010803020104030203" pitchFamily="2" charset="-79"/>
                  </a:rPr>
                  <a:t>prev</a:t>
                </a:r>
                <a:r>
                  <a:rPr lang="en-US" sz="1200" b="1" dirty="0">
                    <a:solidFill>
                      <a:srgbClr val="2668A9"/>
                    </a:solidFill>
                    <a:cs typeface="Aharoni" panose="02010803020104030203" pitchFamily="2" charset="-79"/>
                  </a:rPr>
                  <a:t>can</a:t>
                </a:r>
                <a:br>
                  <a:rPr lang="nl-BE" sz="1200" b="1" dirty="0">
                    <a:solidFill>
                      <a:srgbClr val="2668A9"/>
                    </a:solidFill>
                    <a:cs typeface="Aharoni" panose="02010803020104030203" pitchFamily="2" charset="-79"/>
                  </a:rPr>
                </a:br>
                <a:endParaRPr lang="en-GB" sz="1200" b="1" dirty="0">
                  <a:solidFill>
                    <a:srgbClr val="2668A9"/>
                  </a:solidFill>
                  <a:cs typeface="Aharoni" panose="02010803020104030203" pitchFamily="2" charset="-79"/>
                </a:endParaRPr>
              </a:p>
            </p:txBody>
          </p: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9E18EF1B-4391-9AB5-5301-B94C924B7B8A}"/>
                  </a:ext>
                </a:extLst>
              </p:cNvPr>
              <p:cNvGrpSpPr/>
              <p:nvPr/>
            </p:nvGrpSpPr>
            <p:grpSpPr>
              <a:xfrm>
                <a:off x="224358" y="9317112"/>
                <a:ext cx="474731" cy="475488"/>
                <a:chOff x="-302004" y="1916250"/>
                <a:chExt cx="2823923" cy="2823924"/>
              </a:xfrm>
            </p:grpSpPr>
            <p:sp>
              <p:nvSpPr>
                <p:cNvPr id="21" name="Ovaal 2">
                  <a:extLst>
                    <a:ext uri="{FF2B5EF4-FFF2-40B4-BE49-F238E27FC236}">
                      <a16:creationId xmlns:a16="http://schemas.microsoft.com/office/drawing/2014/main" id="{42B31E30-C6E9-E855-C180-33AA8C69B3BD}"/>
                    </a:ext>
                  </a:extLst>
                </p:cNvPr>
                <p:cNvSpPr/>
                <p:nvPr/>
              </p:nvSpPr>
              <p:spPr>
                <a:xfrm>
                  <a:off x="-302004" y="1916250"/>
                  <a:ext cx="2823923" cy="282392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nl-BE" sz="1801" dirty="0">
                    <a:solidFill>
                      <a:srgbClr val="2668A9"/>
                    </a:solidFill>
                  </a:endParaRPr>
                </a:p>
              </p:txBody>
            </p:sp>
            <p:pic>
              <p:nvPicPr>
                <p:cNvPr id="22" name="Picture 11" descr="A picture containing text, clipart&#10;&#10;Description automatically generated">
                  <a:extLst>
                    <a:ext uri="{FF2B5EF4-FFF2-40B4-BE49-F238E27FC236}">
                      <a16:creationId xmlns:a16="http://schemas.microsoft.com/office/drawing/2014/main" id="{3AAFFFB6-EAB9-ED82-BAFD-413B4D7CC02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219048" y="2002330"/>
                  <a:ext cx="2669717" cy="2651758"/>
                </a:xfrm>
                <a:prstGeom prst="ellipse">
                  <a:avLst/>
                </a:prstGeom>
              </p:spPr>
            </p:pic>
          </p:grpSp>
          <p:pic>
            <p:nvPicPr>
              <p:cNvPr id="18" name="Graphic 17">
                <a:extLst>
                  <a:ext uri="{FF2B5EF4-FFF2-40B4-BE49-F238E27FC236}">
                    <a16:creationId xmlns:a16="http://schemas.microsoft.com/office/drawing/2014/main" id="{6DA0F60A-FA33-3BAE-F132-6128A861EA7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 t="1" r="36621" b="-13923"/>
              <a:stretch/>
            </p:blipFill>
            <p:spPr>
              <a:xfrm>
                <a:off x="6019265" y="9361060"/>
                <a:ext cx="703986" cy="33141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515640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EB9E93F0-89FF-2C94-477B-E183A8E38912}"/>
              </a:ext>
            </a:extLst>
          </p:cNvPr>
          <p:cNvGrpSpPr/>
          <p:nvPr/>
        </p:nvGrpSpPr>
        <p:grpSpPr>
          <a:xfrm>
            <a:off x="0" y="-5756"/>
            <a:ext cx="6875825" cy="10040894"/>
            <a:chOff x="0" y="-5756"/>
            <a:chExt cx="6875825" cy="10040894"/>
          </a:xfrm>
        </p:grpSpPr>
        <p:pic>
          <p:nvPicPr>
            <p:cNvPr id="3" name="Picture 2" descr="A picture containing person&#10;&#10;Description automatically generated">
              <a:extLst>
                <a:ext uri="{FF2B5EF4-FFF2-40B4-BE49-F238E27FC236}">
                  <a16:creationId xmlns:a16="http://schemas.microsoft.com/office/drawing/2014/main" id="{144870B0-FE52-8557-2543-6770140E33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666" t="7211" r="14475" b="28532"/>
            <a:stretch/>
          </p:blipFill>
          <p:spPr>
            <a:xfrm>
              <a:off x="0" y="-5756"/>
              <a:ext cx="6875825" cy="9911756"/>
            </a:xfrm>
            <a:prstGeom prst="rect">
              <a:avLst/>
            </a:prstGeom>
          </p:spPr>
        </p:pic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DE322BCE-0271-4C8E-9878-A7CF42C7A47B}"/>
                </a:ext>
              </a:extLst>
            </p:cNvPr>
            <p:cNvSpPr/>
            <p:nvPr/>
          </p:nvSpPr>
          <p:spPr>
            <a:xfrm>
              <a:off x="618908" y="3952800"/>
              <a:ext cx="5655833" cy="4363200"/>
            </a:xfrm>
            <a:prstGeom prst="roundRect">
              <a:avLst>
                <a:gd name="adj" fmla="val 15462"/>
              </a:avLst>
            </a:prstGeom>
            <a:solidFill>
              <a:schemeClr val="bg1">
                <a:alpha val="7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ext Box 2">
              <a:extLst>
                <a:ext uri="{FF2B5EF4-FFF2-40B4-BE49-F238E27FC236}">
                  <a16:creationId xmlns:a16="http://schemas.microsoft.com/office/drawing/2014/main" id="{1390292E-CF4A-4AAE-B8F3-6810A56F22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6006" y="4406698"/>
              <a:ext cx="5783812" cy="1466835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800" dirty="0">
                  <a:solidFill>
                    <a:srgbClr val="2668A9"/>
                  </a:solidFill>
                  <a:effectLst/>
                  <a:latin typeface="Aharoni" panose="02010803020104030203" pitchFamily="2" charset="-79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solidFill>
                  <a:srgbClr val="2668A9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sv-SE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Hepatit B och HPV vaccinering bidrar till att förebygga </a:t>
              </a:r>
              <a:br>
                <a:rPr lang="sv-SE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</a:br>
              <a:r>
                <a:rPr lang="sv-SE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vissa typer av cancer. </a:t>
              </a:r>
              <a:br>
                <a:rPr lang="sv-SE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</a:br>
              <a:r>
                <a:rPr lang="sv-SE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Se till att dina barn vaccineras. </a:t>
              </a:r>
              <a:br>
                <a:rPr lang="sv-SE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</a:br>
              <a:r>
                <a:rPr lang="sv-SE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Om du har frågor, diskutera med </a:t>
              </a:r>
              <a:br>
                <a:rPr lang="sv-SE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</a:br>
              <a:r>
                <a:rPr lang="sv-SE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din hälso-och sjukvårdskontakt.</a:t>
              </a:r>
              <a:endParaRPr lang="en-GB" sz="3000" b="1" dirty="0">
                <a:solidFill>
                  <a:srgbClr val="2668A9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0" name="Freeform 72">
              <a:extLst>
                <a:ext uri="{FF2B5EF4-FFF2-40B4-BE49-F238E27FC236}">
                  <a16:creationId xmlns:a16="http://schemas.microsoft.com/office/drawing/2014/main" id="{D57D5010-3B0C-1690-D314-9996552EAE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1"/>
              <a:ext cx="4213623" cy="2285365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41" name="Freeform 74">
              <a:extLst>
                <a:ext uri="{FF2B5EF4-FFF2-40B4-BE49-F238E27FC236}">
                  <a16:creationId xmlns:a16="http://schemas.microsoft.com/office/drawing/2014/main" id="{EB7005F8-7C75-3B5C-4E1D-264B97CAFB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32E63F74-1382-FC41-52C4-B41049C06439}"/>
                </a:ext>
              </a:extLst>
            </p:cNvPr>
            <p:cNvSpPr/>
            <p:nvPr/>
          </p:nvSpPr>
          <p:spPr>
            <a:xfrm>
              <a:off x="417821" y="388491"/>
              <a:ext cx="1792224" cy="17922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4686E5AE-BEB6-30F5-6739-B02098C992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sp>
          <p:nvSpPr>
            <p:cNvPr id="4" name="Ovaal 41">
              <a:extLst>
                <a:ext uri="{FF2B5EF4-FFF2-40B4-BE49-F238E27FC236}">
                  <a16:creationId xmlns:a16="http://schemas.microsoft.com/office/drawing/2014/main" id="{7DD4B3F1-99D1-A3AB-BA4D-7AC9532FE4C5}"/>
                </a:ext>
              </a:extLst>
            </p:cNvPr>
            <p:cNvSpPr/>
            <p:nvPr/>
          </p:nvSpPr>
          <p:spPr>
            <a:xfrm>
              <a:off x="2522482" y="370203"/>
              <a:ext cx="1799302" cy="1805224"/>
            </a:xfrm>
            <a:prstGeom prst="ellipse">
              <a:avLst/>
            </a:prstGeom>
            <a:solidFill>
              <a:srgbClr val="2668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800" kern="1200" dirty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effectLst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6" name="Picture 5" descr="Icon&#10;&#10;Description automatically generated">
              <a:extLst>
                <a:ext uri="{FF2B5EF4-FFF2-40B4-BE49-F238E27FC236}">
                  <a16:creationId xmlns:a16="http://schemas.microsoft.com/office/drawing/2014/main" id="{ED2CD145-9C54-A67F-91A1-9AE0A7AA016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8814" y="403404"/>
              <a:ext cx="546638" cy="548640"/>
            </a:xfrm>
            <a:prstGeom prst="rect">
              <a:avLst/>
            </a:prstGeom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A4990BBE-915D-7A70-0C38-5EBA2CE2DC13}"/>
                </a:ext>
              </a:extLst>
            </p:cNvPr>
            <p:cNvGrpSpPr/>
            <p:nvPr/>
          </p:nvGrpSpPr>
          <p:grpSpPr>
            <a:xfrm>
              <a:off x="0" y="9128276"/>
              <a:ext cx="6868968" cy="906862"/>
              <a:chOff x="0" y="9128276"/>
              <a:chExt cx="6868968" cy="906862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336AEC28-6EB5-A7C7-C92B-FBDF4E2EBB09}"/>
                  </a:ext>
                </a:extLst>
              </p:cNvPr>
              <p:cNvSpPr/>
              <p:nvPr/>
            </p:nvSpPr>
            <p:spPr>
              <a:xfrm>
                <a:off x="0" y="9128276"/>
                <a:ext cx="6868968" cy="796982"/>
              </a:xfrm>
              <a:prstGeom prst="rect">
                <a:avLst/>
              </a:prstGeom>
              <a:solidFill>
                <a:schemeClr val="bg1">
                  <a:alpha val="6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>
                  <a:solidFill>
                    <a:srgbClr val="2668A9"/>
                  </a:solidFill>
                </a:endParaRPr>
              </a:p>
            </p:txBody>
          </p:sp>
          <p:sp>
            <p:nvSpPr>
              <p:cNvPr id="9" name="TextBox 12">
                <a:extLst>
                  <a:ext uri="{FF2B5EF4-FFF2-40B4-BE49-F238E27FC236}">
                    <a16:creationId xmlns:a16="http://schemas.microsoft.com/office/drawing/2014/main" id="{8A4C567D-86E7-7105-F8E1-2B3CCBB638CB}"/>
                  </a:ext>
                </a:extLst>
              </p:cNvPr>
              <p:cNvSpPr txBox="1"/>
              <p:nvPr/>
            </p:nvSpPr>
            <p:spPr>
              <a:xfrm>
                <a:off x="10946" y="9188752"/>
                <a:ext cx="6847076" cy="8463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nl-BE" sz="1300" b="1" dirty="0">
                    <a:solidFill>
                      <a:srgbClr val="2668A9"/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#PrEvCan #CANCERCODE</a:t>
                </a:r>
                <a:br>
                  <a:rPr lang="sv-SE" sz="1200" dirty="0">
                    <a:solidFill>
                      <a:srgbClr val="2668A9"/>
                    </a:solidFill>
                  </a:rPr>
                </a:br>
                <a:r>
                  <a:rPr lang="sv-SE" sz="1200" b="1" i="0" dirty="0">
                    <a:solidFill>
                      <a:srgbClr val="2668A9"/>
                    </a:solidFill>
                    <a:effectLst/>
                    <a:latin typeface="Calibri" panose="020F0502020204030204" pitchFamily="34" charset="0"/>
                  </a:rPr>
                  <a:t>PrEvCan© är ett initiativ av EONS och genomförs i samverkan med ESMO </a:t>
                </a:r>
                <a:br>
                  <a:rPr lang="sv-SE" sz="1200" b="1" i="0" dirty="0">
                    <a:solidFill>
                      <a:srgbClr val="2668A9"/>
                    </a:solidFill>
                    <a:effectLst/>
                    <a:latin typeface="Calibri" panose="020F0502020204030204" pitchFamily="34" charset="0"/>
                  </a:rPr>
                </a:br>
                <a:r>
                  <a:rPr lang="sv-SE" sz="1200" b="1" i="0" dirty="0">
                    <a:solidFill>
                      <a:srgbClr val="2668A9"/>
                    </a:solidFill>
                    <a:effectLst/>
                    <a:latin typeface="Calibri" panose="020F0502020204030204" pitchFamily="34" charset="0"/>
                  </a:rPr>
                  <a:t>som viktigaste partner. Läs mer på</a:t>
                </a:r>
                <a:r>
                  <a:rPr lang="nl-BE" sz="1200" b="1" dirty="0">
                    <a:solidFill>
                      <a:srgbClr val="2668A9"/>
                    </a:solidFill>
                    <a:cs typeface="Aharoni" panose="02010803020104030203" pitchFamily="2" charset="-79"/>
                  </a:rPr>
                  <a:t>: www.cancernurse.eu/</a:t>
                </a:r>
                <a:r>
                  <a:rPr lang="cs-CZ" sz="1200" b="1" dirty="0">
                    <a:solidFill>
                      <a:srgbClr val="2668A9"/>
                    </a:solidFill>
                    <a:cs typeface="Aharoni" panose="02010803020104030203" pitchFamily="2" charset="-79"/>
                  </a:rPr>
                  <a:t>prev</a:t>
                </a:r>
                <a:r>
                  <a:rPr lang="en-US" sz="1200" b="1" dirty="0">
                    <a:solidFill>
                      <a:srgbClr val="2668A9"/>
                    </a:solidFill>
                    <a:cs typeface="Aharoni" panose="02010803020104030203" pitchFamily="2" charset="-79"/>
                  </a:rPr>
                  <a:t>can</a:t>
                </a:r>
                <a:br>
                  <a:rPr lang="nl-BE" sz="1200" b="1" dirty="0">
                    <a:solidFill>
                      <a:srgbClr val="2668A9"/>
                    </a:solidFill>
                    <a:cs typeface="Aharoni" panose="02010803020104030203" pitchFamily="2" charset="-79"/>
                  </a:rPr>
                </a:br>
                <a:endParaRPr lang="en-GB" sz="1200" b="1" dirty="0">
                  <a:solidFill>
                    <a:srgbClr val="2668A9"/>
                  </a:solidFill>
                  <a:cs typeface="Aharoni" panose="02010803020104030203" pitchFamily="2" charset="-79"/>
                </a:endParaRPr>
              </a:p>
            </p:txBody>
          </p: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2E68EB51-12EF-85C7-DB54-1CE64CD6D2DF}"/>
                  </a:ext>
                </a:extLst>
              </p:cNvPr>
              <p:cNvGrpSpPr/>
              <p:nvPr/>
            </p:nvGrpSpPr>
            <p:grpSpPr>
              <a:xfrm>
                <a:off x="224358" y="9317112"/>
                <a:ext cx="474731" cy="475488"/>
                <a:chOff x="-302004" y="1916250"/>
                <a:chExt cx="2823923" cy="2823924"/>
              </a:xfrm>
            </p:grpSpPr>
            <p:sp>
              <p:nvSpPr>
                <p:cNvPr id="12" name="Ovaal 2">
                  <a:extLst>
                    <a:ext uri="{FF2B5EF4-FFF2-40B4-BE49-F238E27FC236}">
                      <a16:creationId xmlns:a16="http://schemas.microsoft.com/office/drawing/2014/main" id="{A21E53F5-2420-761F-6E48-871525C1C2CA}"/>
                    </a:ext>
                  </a:extLst>
                </p:cNvPr>
                <p:cNvSpPr/>
                <p:nvPr/>
              </p:nvSpPr>
              <p:spPr>
                <a:xfrm>
                  <a:off x="-302004" y="1916250"/>
                  <a:ext cx="2823923" cy="282392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nl-BE" sz="1801" dirty="0">
                    <a:solidFill>
                      <a:srgbClr val="2668A9"/>
                    </a:solidFill>
                  </a:endParaRPr>
                </a:p>
              </p:txBody>
            </p:sp>
            <p:pic>
              <p:nvPicPr>
                <p:cNvPr id="13" name="Picture 11" descr="A picture containing text, clipart&#10;&#10;Description automatically generated">
                  <a:extLst>
                    <a:ext uri="{FF2B5EF4-FFF2-40B4-BE49-F238E27FC236}">
                      <a16:creationId xmlns:a16="http://schemas.microsoft.com/office/drawing/2014/main" id="{B660C120-2E23-4970-5E17-A355C026DBA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219048" y="2002330"/>
                  <a:ext cx="2669717" cy="2651758"/>
                </a:xfrm>
                <a:prstGeom prst="ellipse">
                  <a:avLst/>
                </a:prstGeom>
              </p:spPr>
            </p:pic>
          </p:grpSp>
          <p:pic>
            <p:nvPicPr>
              <p:cNvPr id="11" name="Graphic 10">
                <a:extLst>
                  <a:ext uri="{FF2B5EF4-FFF2-40B4-BE49-F238E27FC236}">
                    <a16:creationId xmlns:a16="http://schemas.microsoft.com/office/drawing/2014/main" id="{F4529197-DC89-27D3-85FD-DB8FF0476F8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 t="1" r="36621" b="-13923"/>
              <a:stretch/>
            </p:blipFill>
            <p:spPr>
              <a:xfrm>
                <a:off x="6019265" y="9361060"/>
                <a:ext cx="703986" cy="331414"/>
              </a:xfrm>
              <a:prstGeom prst="rect">
                <a:avLst/>
              </a:prstGeom>
            </p:spPr>
          </p:pic>
        </p:grp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CD6D288-9F9E-6B93-3EB4-4F2655EB4E52}"/>
                </a:ext>
              </a:extLst>
            </p:cNvPr>
            <p:cNvSpPr/>
            <p:nvPr/>
          </p:nvSpPr>
          <p:spPr>
            <a:xfrm>
              <a:off x="535743" y="869104"/>
              <a:ext cx="1589138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sv-SE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Placera </a:t>
              </a:r>
              <a:b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</a:br>
              <a:r>
                <a:rPr lang="sv-SE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din</a:t>
              </a:r>
              <a: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 </a:t>
              </a:r>
              <a:r>
                <a:rPr lang="sv-SE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organisations logga här</a:t>
              </a:r>
              <a:endParaRPr lang="en-US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15" name="TextBox 7">
              <a:extLst>
                <a:ext uri="{FF2B5EF4-FFF2-40B4-BE49-F238E27FC236}">
                  <a16:creationId xmlns:a16="http://schemas.microsoft.com/office/drawing/2014/main" id="{18D23149-FEBC-7E08-A238-4B79E38CB2F5}"/>
                </a:ext>
              </a:extLst>
            </p:cNvPr>
            <p:cNvSpPr txBox="1"/>
            <p:nvPr/>
          </p:nvSpPr>
          <p:spPr>
            <a:xfrm>
              <a:off x="1939416" y="891104"/>
              <a:ext cx="296543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3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 fontAlgn="base"/>
              <a:r>
                <a:rPr lang="en-US" sz="9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SE TILL ATT DINA </a:t>
              </a:r>
              <a:br>
                <a:rPr lang="en-US" sz="9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US" sz="9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BARN DELTAR I </a:t>
              </a:r>
              <a:br>
                <a:rPr lang="en-US" sz="9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US" sz="9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VACCINATIONSPROGRAM </a:t>
              </a:r>
              <a:br>
                <a:rPr lang="en-US" sz="9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US" sz="9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MOT:</a:t>
              </a:r>
              <a:br>
                <a:rPr lang="en-GB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GB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HEPATIT B </a:t>
              </a:r>
              <a:br>
                <a:rPr lang="en-GB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GB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HPV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27112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C8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4E98A946-1C21-17C9-E5B7-224303F09899}"/>
              </a:ext>
            </a:extLst>
          </p:cNvPr>
          <p:cNvGrpSpPr/>
          <p:nvPr/>
        </p:nvGrpSpPr>
        <p:grpSpPr>
          <a:xfrm>
            <a:off x="0" y="153870"/>
            <a:ext cx="6868968" cy="9881268"/>
            <a:chOff x="0" y="153870"/>
            <a:chExt cx="6868968" cy="9881268"/>
          </a:xfrm>
        </p:grpSpPr>
        <p:sp>
          <p:nvSpPr>
            <p:cNvPr id="19" name="Freeform 72">
              <a:extLst>
                <a:ext uri="{FF2B5EF4-FFF2-40B4-BE49-F238E27FC236}">
                  <a16:creationId xmlns:a16="http://schemas.microsoft.com/office/drawing/2014/main" id="{BF8E8331-1907-4253-9301-20ED114474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0"/>
              <a:ext cx="4213623" cy="2258568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20" name="Freeform 74">
              <a:extLst>
                <a:ext uri="{FF2B5EF4-FFF2-40B4-BE49-F238E27FC236}">
                  <a16:creationId xmlns:a16="http://schemas.microsoft.com/office/drawing/2014/main" id="{37D52375-E0D3-47D4-B1A5-F8E64AD30D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A5FEF6DD-585F-1199-0FC2-AD256E4C8A71}"/>
                </a:ext>
              </a:extLst>
            </p:cNvPr>
            <p:cNvGrpSpPr/>
            <p:nvPr/>
          </p:nvGrpSpPr>
          <p:grpSpPr>
            <a:xfrm>
              <a:off x="431279" y="375565"/>
              <a:ext cx="1792224" cy="1792224"/>
              <a:chOff x="1433852" y="1700836"/>
              <a:chExt cx="2823923" cy="2823924"/>
            </a:xfrm>
          </p:grpSpPr>
          <p:sp>
            <p:nvSpPr>
              <p:cNvPr id="37" name="Ovaal 2">
                <a:extLst>
                  <a:ext uri="{FF2B5EF4-FFF2-40B4-BE49-F238E27FC236}">
                    <a16:creationId xmlns:a16="http://schemas.microsoft.com/office/drawing/2014/main" id="{8A2DE224-974B-3F12-8DDB-319001774B99}"/>
                  </a:ext>
                </a:extLst>
              </p:cNvPr>
              <p:cNvSpPr/>
              <p:nvPr/>
            </p:nvSpPr>
            <p:spPr>
              <a:xfrm>
                <a:off x="1433852" y="1700836"/>
                <a:ext cx="2823923" cy="282392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sz="1801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38" name="Picture 37" descr="A picture containing text, clipart&#10;&#10;Description automatically generated">
                <a:extLst>
                  <a:ext uri="{FF2B5EF4-FFF2-40B4-BE49-F238E27FC236}">
                    <a16:creationId xmlns:a16="http://schemas.microsoft.com/office/drawing/2014/main" id="{B506322B-FFFB-E0D9-77DF-A394480ACE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99791" y="1805365"/>
                <a:ext cx="2669717" cy="2651760"/>
              </a:xfrm>
              <a:prstGeom prst="ellipse">
                <a:avLst/>
              </a:prstGeom>
            </p:spPr>
          </p:pic>
        </p:grpSp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8E8A3043-603E-6CED-2B04-9EE75E5226DD}"/>
                </a:ext>
              </a:extLst>
            </p:cNvPr>
            <p:cNvSpPr/>
            <p:nvPr/>
          </p:nvSpPr>
          <p:spPr>
            <a:xfrm>
              <a:off x="347456" y="4555419"/>
              <a:ext cx="6238960" cy="1708298"/>
            </a:xfrm>
            <a:prstGeom prst="roundRect">
              <a:avLst/>
            </a:prstGeom>
            <a:solidFill>
              <a:schemeClr val="bg1">
                <a:alpha val="77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494B86EF-B186-4B6B-88ED-83589B6946DC}"/>
                </a:ext>
              </a:extLst>
            </p:cNvPr>
            <p:cNvSpPr/>
            <p:nvPr/>
          </p:nvSpPr>
          <p:spPr>
            <a:xfrm>
              <a:off x="453258" y="4662803"/>
              <a:ext cx="5981219" cy="1489904"/>
            </a:xfrm>
            <a:prstGeom prst="roundRect">
              <a:avLst/>
            </a:prstGeom>
            <a:noFill/>
            <a:ln>
              <a:solidFill>
                <a:srgbClr val="DBD1C3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3DE73569-89E4-253B-3DB0-71163F4074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sp>
          <p:nvSpPr>
            <p:cNvPr id="8" name="Ovaal 41">
              <a:extLst>
                <a:ext uri="{FF2B5EF4-FFF2-40B4-BE49-F238E27FC236}">
                  <a16:creationId xmlns:a16="http://schemas.microsoft.com/office/drawing/2014/main" id="{EADB9184-0371-E0C1-87CC-86E3BDE3B9D3}"/>
                </a:ext>
              </a:extLst>
            </p:cNvPr>
            <p:cNvSpPr/>
            <p:nvPr/>
          </p:nvSpPr>
          <p:spPr>
            <a:xfrm>
              <a:off x="2522482" y="370203"/>
              <a:ext cx="1799302" cy="1805224"/>
            </a:xfrm>
            <a:prstGeom prst="ellipse">
              <a:avLst/>
            </a:prstGeom>
            <a:solidFill>
              <a:srgbClr val="2668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800" kern="1200" dirty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effectLst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3" name="Picture 2" descr="Icon&#10;&#10;Description automatically generated">
              <a:extLst>
                <a:ext uri="{FF2B5EF4-FFF2-40B4-BE49-F238E27FC236}">
                  <a16:creationId xmlns:a16="http://schemas.microsoft.com/office/drawing/2014/main" id="{4C6AAE6A-24A1-35B3-8DD1-3E0BADC4265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8814" y="403404"/>
              <a:ext cx="546638" cy="548640"/>
            </a:xfrm>
            <a:prstGeom prst="rect">
              <a:avLst/>
            </a:prstGeom>
          </p:spPr>
        </p:pic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2915E9C7-F850-4DF3-D65D-1463B76D7131}"/>
                </a:ext>
              </a:extLst>
            </p:cNvPr>
            <p:cNvGrpSpPr/>
            <p:nvPr/>
          </p:nvGrpSpPr>
          <p:grpSpPr>
            <a:xfrm>
              <a:off x="0" y="9128276"/>
              <a:ext cx="6868968" cy="906862"/>
              <a:chOff x="0" y="9128276"/>
              <a:chExt cx="6868968" cy="906862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ED64156-7C3E-A2F3-4025-12C6D334BD6B}"/>
                  </a:ext>
                </a:extLst>
              </p:cNvPr>
              <p:cNvSpPr/>
              <p:nvPr/>
            </p:nvSpPr>
            <p:spPr>
              <a:xfrm>
                <a:off x="0" y="9128276"/>
                <a:ext cx="6868968" cy="796982"/>
              </a:xfrm>
              <a:prstGeom prst="rect">
                <a:avLst/>
              </a:prstGeom>
              <a:solidFill>
                <a:schemeClr val="bg1">
                  <a:alpha val="6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>
                  <a:solidFill>
                    <a:srgbClr val="2668A9"/>
                  </a:solidFill>
                </a:endParaRPr>
              </a:p>
            </p:txBody>
          </p:sp>
          <p:sp>
            <p:nvSpPr>
              <p:cNvPr id="5" name="TextBox 12">
                <a:extLst>
                  <a:ext uri="{FF2B5EF4-FFF2-40B4-BE49-F238E27FC236}">
                    <a16:creationId xmlns:a16="http://schemas.microsoft.com/office/drawing/2014/main" id="{4C93009B-5DDD-110A-D297-719148D2DE9C}"/>
                  </a:ext>
                </a:extLst>
              </p:cNvPr>
              <p:cNvSpPr txBox="1"/>
              <p:nvPr/>
            </p:nvSpPr>
            <p:spPr>
              <a:xfrm>
                <a:off x="10946" y="9188752"/>
                <a:ext cx="6847076" cy="8463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nl-BE" sz="1300" b="1" dirty="0">
                    <a:solidFill>
                      <a:srgbClr val="2668A9"/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#PrEvCan #CANCERCODE</a:t>
                </a:r>
                <a:br>
                  <a:rPr lang="sv-SE" sz="1200" dirty="0">
                    <a:solidFill>
                      <a:srgbClr val="2668A9"/>
                    </a:solidFill>
                  </a:rPr>
                </a:br>
                <a:r>
                  <a:rPr lang="sv-SE" sz="1200" b="1" i="0" dirty="0">
                    <a:solidFill>
                      <a:srgbClr val="2668A9"/>
                    </a:solidFill>
                    <a:effectLst/>
                    <a:latin typeface="Calibri" panose="020F0502020204030204" pitchFamily="34" charset="0"/>
                  </a:rPr>
                  <a:t>PrEvCan© är ett initiativ av EONS och genomförs i samverkan med ESMO </a:t>
                </a:r>
                <a:br>
                  <a:rPr lang="sv-SE" sz="1200" b="1" i="0" dirty="0">
                    <a:solidFill>
                      <a:srgbClr val="2668A9"/>
                    </a:solidFill>
                    <a:effectLst/>
                    <a:latin typeface="Calibri" panose="020F0502020204030204" pitchFamily="34" charset="0"/>
                  </a:rPr>
                </a:br>
                <a:r>
                  <a:rPr lang="sv-SE" sz="1200" b="1" i="0" dirty="0">
                    <a:solidFill>
                      <a:srgbClr val="2668A9"/>
                    </a:solidFill>
                    <a:effectLst/>
                    <a:latin typeface="Calibri" panose="020F0502020204030204" pitchFamily="34" charset="0"/>
                  </a:rPr>
                  <a:t>som viktigaste partner. Läs mer på</a:t>
                </a:r>
                <a:r>
                  <a:rPr lang="nl-BE" sz="1200" b="1" dirty="0">
                    <a:solidFill>
                      <a:srgbClr val="2668A9"/>
                    </a:solidFill>
                    <a:cs typeface="Aharoni" panose="02010803020104030203" pitchFamily="2" charset="-79"/>
                  </a:rPr>
                  <a:t>: www.cancernurse.eu/</a:t>
                </a:r>
                <a:r>
                  <a:rPr lang="cs-CZ" sz="1200" b="1" dirty="0">
                    <a:solidFill>
                      <a:srgbClr val="2668A9"/>
                    </a:solidFill>
                    <a:cs typeface="Aharoni" panose="02010803020104030203" pitchFamily="2" charset="-79"/>
                  </a:rPr>
                  <a:t>prev</a:t>
                </a:r>
                <a:r>
                  <a:rPr lang="en-US" sz="1200" b="1" dirty="0">
                    <a:solidFill>
                      <a:srgbClr val="2668A9"/>
                    </a:solidFill>
                    <a:cs typeface="Aharoni" panose="02010803020104030203" pitchFamily="2" charset="-79"/>
                  </a:rPr>
                  <a:t>can</a:t>
                </a:r>
                <a:br>
                  <a:rPr lang="nl-BE" sz="1200" b="1" dirty="0">
                    <a:solidFill>
                      <a:srgbClr val="2668A9"/>
                    </a:solidFill>
                    <a:cs typeface="Aharoni" panose="02010803020104030203" pitchFamily="2" charset="-79"/>
                  </a:rPr>
                </a:br>
                <a:endParaRPr lang="en-GB" sz="1200" b="1" dirty="0">
                  <a:solidFill>
                    <a:srgbClr val="2668A9"/>
                  </a:solidFill>
                  <a:cs typeface="Aharoni" panose="02010803020104030203" pitchFamily="2" charset="-79"/>
                </a:endParaRPr>
              </a:p>
            </p:txBody>
          </p:sp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DA64DBFF-CFFA-1A6B-6F99-0A7BCC398E29}"/>
                  </a:ext>
                </a:extLst>
              </p:cNvPr>
              <p:cNvGrpSpPr/>
              <p:nvPr/>
            </p:nvGrpSpPr>
            <p:grpSpPr>
              <a:xfrm>
                <a:off x="224358" y="9317112"/>
                <a:ext cx="474731" cy="475488"/>
                <a:chOff x="-302004" y="1916250"/>
                <a:chExt cx="2823923" cy="2823924"/>
              </a:xfrm>
            </p:grpSpPr>
            <p:sp>
              <p:nvSpPr>
                <p:cNvPr id="10" name="Ovaal 2">
                  <a:extLst>
                    <a:ext uri="{FF2B5EF4-FFF2-40B4-BE49-F238E27FC236}">
                      <a16:creationId xmlns:a16="http://schemas.microsoft.com/office/drawing/2014/main" id="{48DFB8C2-A83B-2777-12EA-579C6AB9BC13}"/>
                    </a:ext>
                  </a:extLst>
                </p:cNvPr>
                <p:cNvSpPr/>
                <p:nvPr/>
              </p:nvSpPr>
              <p:spPr>
                <a:xfrm>
                  <a:off x="-302004" y="1916250"/>
                  <a:ext cx="2823923" cy="282392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nl-BE" sz="1801" dirty="0">
                    <a:solidFill>
                      <a:srgbClr val="2668A9"/>
                    </a:solidFill>
                  </a:endParaRPr>
                </a:p>
              </p:txBody>
            </p:sp>
            <p:pic>
              <p:nvPicPr>
                <p:cNvPr id="11" name="Picture 11" descr="A picture containing text, clipart&#10;&#10;Description automatically generated">
                  <a:extLst>
                    <a:ext uri="{FF2B5EF4-FFF2-40B4-BE49-F238E27FC236}">
                      <a16:creationId xmlns:a16="http://schemas.microsoft.com/office/drawing/2014/main" id="{3CB7AFC7-FFA2-AD52-4A1C-ED4856CD9E1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219048" y="2002330"/>
                  <a:ext cx="2669717" cy="2651758"/>
                </a:xfrm>
                <a:prstGeom prst="ellipse">
                  <a:avLst/>
                </a:prstGeom>
              </p:spPr>
            </p:pic>
          </p:grpSp>
          <p:pic>
            <p:nvPicPr>
              <p:cNvPr id="7" name="Graphic 6">
                <a:extLst>
                  <a:ext uri="{FF2B5EF4-FFF2-40B4-BE49-F238E27FC236}">
                    <a16:creationId xmlns:a16="http://schemas.microsoft.com/office/drawing/2014/main" id="{4287EA6D-7BF5-62D7-6BE8-F64FC346A64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 t="1" r="36621" b="-13923"/>
              <a:stretch/>
            </p:blipFill>
            <p:spPr>
              <a:xfrm>
                <a:off x="6019265" y="9361060"/>
                <a:ext cx="703986" cy="331414"/>
              </a:xfrm>
              <a:prstGeom prst="rect">
                <a:avLst/>
              </a:prstGeom>
            </p:spPr>
          </p:pic>
        </p:grpSp>
        <p:sp>
          <p:nvSpPr>
            <p:cNvPr id="12" name="TextBox 18">
              <a:extLst>
                <a:ext uri="{FF2B5EF4-FFF2-40B4-BE49-F238E27FC236}">
                  <a16:creationId xmlns:a16="http://schemas.microsoft.com/office/drawing/2014/main" id="{9C38153F-D13C-D279-17C3-314A825FD64B}"/>
                </a:ext>
              </a:extLst>
            </p:cNvPr>
            <p:cNvSpPr txBox="1"/>
            <p:nvPr/>
          </p:nvSpPr>
          <p:spPr>
            <a:xfrm>
              <a:off x="131691" y="4593146"/>
              <a:ext cx="6586415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solidFill>
                  <a:srgbClr val="2668A9"/>
                </a:solidFill>
              </a:endParaRPr>
            </a:p>
            <a:p>
              <a:pPr algn="ctr"/>
              <a:r>
                <a:rPr lang="en-US" sz="3200" b="1" i="0" dirty="0" err="1">
                  <a:solidFill>
                    <a:srgbClr val="2668A9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Budskap</a:t>
              </a:r>
              <a:r>
                <a:rPr lang="en-US" sz="32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br>
                <a:rPr lang="cs-CZ" sz="32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sz="32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till </a:t>
              </a:r>
              <a:r>
                <a:rPr lang="en-US" sz="3200" b="1" i="0" dirty="0" err="1">
                  <a:solidFill>
                    <a:srgbClr val="2668A9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hälso-och</a:t>
              </a:r>
              <a:r>
                <a:rPr lang="en-US" sz="32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2668A9"/>
                  </a:solidFill>
                  <a:effectLst/>
                  <a:latin typeface="Calibri" panose="020F0502020204030204" pitchFamily="34" charset="0"/>
                  <a:cs typeface="Calibri" panose="020F0502020204030204" pitchFamily="34" charset="0"/>
                </a:rPr>
                <a:t>sjukvårdspersonal</a:t>
              </a:r>
              <a:endParaRPr lang="en-GB" sz="3200" b="1" dirty="0">
                <a:solidFill>
                  <a:srgbClr val="2668A9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TextBox 7">
              <a:extLst>
                <a:ext uri="{FF2B5EF4-FFF2-40B4-BE49-F238E27FC236}">
                  <a16:creationId xmlns:a16="http://schemas.microsoft.com/office/drawing/2014/main" id="{001E0F82-4978-E22A-D1D7-A16DB9B83FFB}"/>
                </a:ext>
              </a:extLst>
            </p:cNvPr>
            <p:cNvSpPr txBox="1"/>
            <p:nvPr/>
          </p:nvSpPr>
          <p:spPr>
            <a:xfrm>
              <a:off x="1939416" y="891104"/>
              <a:ext cx="296543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3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 fontAlgn="base"/>
              <a:r>
                <a:rPr lang="en-US" sz="9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SE TILL ATT DINA </a:t>
              </a:r>
              <a:br>
                <a:rPr lang="en-US" sz="9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US" sz="9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BARN DELTAR I </a:t>
              </a:r>
              <a:br>
                <a:rPr lang="en-US" sz="9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US" sz="9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VACCINATIONSPROGRAM </a:t>
              </a:r>
              <a:br>
                <a:rPr lang="en-US" sz="9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US" sz="9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MOT:</a:t>
              </a:r>
              <a:br>
                <a:rPr lang="en-GB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GB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HEPATIT B </a:t>
              </a:r>
              <a:br>
                <a:rPr lang="en-GB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GB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HPV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40803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EE32DC31-01C6-243C-5956-09EBC880B15A}"/>
              </a:ext>
            </a:extLst>
          </p:cNvPr>
          <p:cNvGrpSpPr/>
          <p:nvPr/>
        </p:nvGrpSpPr>
        <p:grpSpPr>
          <a:xfrm>
            <a:off x="-4101" y="0"/>
            <a:ext cx="6879925" cy="10035138"/>
            <a:chOff x="-4101" y="0"/>
            <a:chExt cx="6879925" cy="10035138"/>
          </a:xfrm>
        </p:grpSpPr>
        <p:pic>
          <p:nvPicPr>
            <p:cNvPr id="7" name="Picture 6" descr="A hand holding a few syringes&#10;&#10;Description automatically generated">
              <a:extLst>
                <a:ext uri="{FF2B5EF4-FFF2-40B4-BE49-F238E27FC236}">
                  <a16:creationId xmlns:a16="http://schemas.microsoft.com/office/drawing/2014/main" id="{D4E77FB0-98DF-E89B-F0B7-65FF8D06ED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670" t="16329" r="567" b="17455"/>
            <a:stretch/>
          </p:blipFill>
          <p:spPr>
            <a:xfrm>
              <a:off x="-4101" y="0"/>
              <a:ext cx="6879925" cy="9930176"/>
            </a:xfrm>
            <a:prstGeom prst="rect">
              <a:avLst/>
            </a:prstGeom>
          </p:spPr>
        </p:pic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DE322BCE-0271-4C8E-9878-A7CF42C7A47B}"/>
                </a:ext>
              </a:extLst>
            </p:cNvPr>
            <p:cNvSpPr/>
            <p:nvPr/>
          </p:nvSpPr>
          <p:spPr>
            <a:xfrm>
              <a:off x="520123" y="3298383"/>
              <a:ext cx="5847485" cy="4631070"/>
            </a:xfrm>
            <a:prstGeom prst="roundRect">
              <a:avLst>
                <a:gd name="adj" fmla="val 10032"/>
              </a:avLst>
            </a:prstGeom>
            <a:solidFill>
              <a:schemeClr val="bg1">
                <a:alpha val="72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ext Box 2">
              <a:extLst>
                <a:ext uri="{FF2B5EF4-FFF2-40B4-BE49-F238E27FC236}">
                  <a16:creationId xmlns:a16="http://schemas.microsoft.com/office/drawing/2014/main" id="{1390292E-CF4A-4AAE-B8F3-6810A56F22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4508" y="3914988"/>
              <a:ext cx="6402706" cy="1237878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800" dirty="0">
                  <a:solidFill>
                    <a:srgbClr val="877C63"/>
                  </a:solidFill>
                  <a:effectLst/>
                  <a:latin typeface="Aharoni" panose="02010803020104030203" pitchFamily="2" charset="-79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solidFill>
                  <a:srgbClr val="877C63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sv-SE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Fråga om dina patienter </a:t>
              </a:r>
              <a:br>
                <a:rPr lang="sv-SE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</a:br>
              <a:r>
                <a:rPr lang="sv-SE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är vaccinerade </a:t>
              </a:r>
              <a:br>
                <a:rPr lang="sv-SE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</a:br>
              <a:r>
                <a:rPr lang="sv-SE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mot Hepatis B och HPV. Rekommendera vaccinering </a:t>
              </a:r>
              <a:br>
                <a:rPr lang="sv-SE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</a:br>
              <a:r>
                <a:rPr lang="sv-SE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när det är aktuellt, </a:t>
              </a:r>
              <a:br>
                <a:rPr lang="sv-SE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</a:br>
              <a:r>
                <a:rPr lang="sv-SE" sz="30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för att minska risken för cancer. </a:t>
              </a:r>
              <a:endParaRPr lang="en-GB" sz="3000" b="1" dirty="0">
                <a:solidFill>
                  <a:srgbClr val="2668A9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8" name="Freeform 72">
              <a:extLst>
                <a:ext uri="{FF2B5EF4-FFF2-40B4-BE49-F238E27FC236}">
                  <a16:creationId xmlns:a16="http://schemas.microsoft.com/office/drawing/2014/main" id="{0127B1A5-7018-8D4F-5F23-46F8DB410B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1"/>
              <a:ext cx="4213623" cy="2285365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21" name="Freeform 74">
              <a:extLst>
                <a:ext uri="{FF2B5EF4-FFF2-40B4-BE49-F238E27FC236}">
                  <a16:creationId xmlns:a16="http://schemas.microsoft.com/office/drawing/2014/main" id="{EBEF4186-B951-3364-C23A-D034F4A02D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4B128535-4C21-0D08-4A92-F9071A36C581}"/>
                </a:ext>
              </a:extLst>
            </p:cNvPr>
            <p:cNvSpPr/>
            <p:nvPr/>
          </p:nvSpPr>
          <p:spPr>
            <a:xfrm>
              <a:off x="417821" y="388491"/>
              <a:ext cx="1792224" cy="17922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4787B6B0-5170-3F74-6340-B4115F21AF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sp>
          <p:nvSpPr>
            <p:cNvPr id="8" name="Ovaal 41">
              <a:extLst>
                <a:ext uri="{FF2B5EF4-FFF2-40B4-BE49-F238E27FC236}">
                  <a16:creationId xmlns:a16="http://schemas.microsoft.com/office/drawing/2014/main" id="{A012B337-E82D-0741-6247-F40A96A5382F}"/>
                </a:ext>
              </a:extLst>
            </p:cNvPr>
            <p:cNvSpPr/>
            <p:nvPr/>
          </p:nvSpPr>
          <p:spPr>
            <a:xfrm>
              <a:off x="2522482" y="370203"/>
              <a:ext cx="1799302" cy="1805224"/>
            </a:xfrm>
            <a:prstGeom prst="ellipse">
              <a:avLst/>
            </a:prstGeom>
            <a:solidFill>
              <a:srgbClr val="2668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800" kern="1200" dirty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effectLst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19" name="Picture 18" descr="Icon&#10;&#10;Description automatically generated">
              <a:extLst>
                <a:ext uri="{FF2B5EF4-FFF2-40B4-BE49-F238E27FC236}">
                  <a16:creationId xmlns:a16="http://schemas.microsoft.com/office/drawing/2014/main" id="{3DFC01F6-2FA7-F9B3-80CB-C3553599CD3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8814" y="403404"/>
              <a:ext cx="546638" cy="548640"/>
            </a:xfrm>
            <a:prstGeom prst="rect">
              <a:avLst/>
            </a:prstGeom>
          </p:spPr>
        </p:pic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96D6CABA-4EB2-F29A-7BD0-A13C33C1BDDD}"/>
                </a:ext>
              </a:extLst>
            </p:cNvPr>
            <p:cNvGrpSpPr/>
            <p:nvPr/>
          </p:nvGrpSpPr>
          <p:grpSpPr>
            <a:xfrm>
              <a:off x="0" y="9128276"/>
              <a:ext cx="6868968" cy="906862"/>
              <a:chOff x="0" y="9128276"/>
              <a:chExt cx="6868968" cy="906862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36EFA93-7DEA-9D09-BB21-F6E549DB8C25}"/>
                  </a:ext>
                </a:extLst>
              </p:cNvPr>
              <p:cNvSpPr/>
              <p:nvPr/>
            </p:nvSpPr>
            <p:spPr>
              <a:xfrm>
                <a:off x="0" y="9128276"/>
                <a:ext cx="6868968" cy="796982"/>
              </a:xfrm>
              <a:prstGeom prst="rect">
                <a:avLst/>
              </a:prstGeom>
              <a:solidFill>
                <a:schemeClr val="bg1">
                  <a:alpha val="6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>
                  <a:solidFill>
                    <a:srgbClr val="2668A9"/>
                  </a:solidFill>
                </a:endParaRPr>
              </a:p>
            </p:txBody>
          </p:sp>
          <p:sp>
            <p:nvSpPr>
              <p:cNvPr id="5" name="TextBox 12">
                <a:extLst>
                  <a:ext uri="{FF2B5EF4-FFF2-40B4-BE49-F238E27FC236}">
                    <a16:creationId xmlns:a16="http://schemas.microsoft.com/office/drawing/2014/main" id="{023652BD-7141-0643-8BAF-4D5D95FB186B}"/>
                  </a:ext>
                </a:extLst>
              </p:cNvPr>
              <p:cNvSpPr txBox="1"/>
              <p:nvPr/>
            </p:nvSpPr>
            <p:spPr>
              <a:xfrm>
                <a:off x="10946" y="9188752"/>
                <a:ext cx="6847076" cy="8463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nl-BE" sz="1300" b="1" dirty="0">
                    <a:solidFill>
                      <a:srgbClr val="2668A9"/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#PrEvCan #CANCERCODE</a:t>
                </a:r>
                <a:br>
                  <a:rPr lang="sv-SE" sz="1200" dirty="0">
                    <a:solidFill>
                      <a:srgbClr val="2668A9"/>
                    </a:solidFill>
                  </a:rPr>
                </a:br>
                <a:r>
                  <a:rPr lang="sv-SE" sz="1200" b="1" i="0" dirty="0">
                    <a:solidFill>
                      <a:srgbClr val="2668A9"/>
                    </a:solidFill>
                    <a:effectLst/>
                    <a:latin typeface="Calibri" panose="020F0502020204030204" pitchFamily="34" charset="0"/>
                  </a:rPr>
                  <a:t>PrEvCan© är ett initiativ av EONS och genomförs i samverkan med ESMO </a:t>
                </a:r>
                <a:br>
                  <a:rPr lang="sv-SE" sz="1200" b="1" i="0" dirty="0">
                    <a:solidFill>
                      <a:srgbClr val="2668A9"/>
                    </a:solidFill>
                    <a:effectLst/>
                    <a:latin typeface="Calibri" panose="020F0502020204030204" pitchFamily="34" charset="0"/>
                  </a:rPr>
                </a:br>
                <a:r>
                  <a:rPr lang="sv-SE" sz="1200" b="1" i="0" dirty="0">
                    <a:solidFill>
                      <a:srgbClr val="2668A9"/>
                    </a:solidFill>
                    <a:effectLst/>
                    <a:latin typeface="Calibri" panose="020F0502020204030204" pitchFamily="34" charset="0"/>
                  </a:rPr>
                  <a:t>som viktigaste partner. Läs mer på</a:t>
                </a:r>
                <a:r>
                  <a:rPr lang="nl-BE" sz="1200" b="1" dirty="0">
                    <a:solidFill>
                      <a:srgbClr val="2668A9"/>
                    </a:solidFill>
                    <a:cs typeface="Aharoni" panose="02010803020104030203" pitchFamily="2" charset="-79"/>
                  </a:rPr>
                  <a:t>: www.cancernurse.eu/</a:t>
                </a:r>
                <a:r>
                  <a:rPr lang="cs-CZ" sz="1200" b="1" dirty="0">
                    <a:solidFill>
                      <a:srgbClr val="2668A9"/>
                    </a:solidFill>
                    <a:cs typeface="Aharoni" panose="02010803020104030203" pitchFamily="2" charset="-79"/>
                  </a:rPr>
                  <a:t>prev</a:t>
                </a:r>
                <a:r>
                  <a:rPr lang="en-US" sz="1200" b="1" dirty="0">
                    <a:solidFill>
                      <a:srgbClr val="2668A9"/>
                    </a:solidFill>
                    <a:cs typeface="Aharoni" panose="02010803020104030203" pitchFamily="2" charset="-79"/>
                  </a:rPr>
                  <a:t>can</a:t>
                </a:r>
                <a:br>
                  <a:rPr lang="nl-BE" sz="1200" b="1" dirty="0">
                    <a:solidFill>
                      <a:srgbClr val="2668A9"/>
                    </a:solidFill>
                    <a:cs typeface="Aharoni" panose="02010803020104030203" pitchFamily="2" charset="-79"/>
                  </a:rPr>
                </a:br>
                <a:endParaRPr lang="en-GB" sz="1200" b="1" dirty="0">
                  <a:solidFill>
                    <a:srgbClr val="2668A9"/>
                  </a:solidFill>
                  <a:cs typeface="Aharoni" panose="02010803020104030203" pitchFamily="2" charset="-79"/>
                </a:endParaRPr>
              </a:p>
            </p:txBody>
          </p:sp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FB1FB4BA-DE2B-ED34-DAA0-5CBADB49246D}"/>
                  </a:ext>
                </a:extLst>
              </p:cNvPr>
              <p:cNvGrpSpPr/>
              <p:nvPr/>
            </p:nvGrpSpPr>
            <p:grpSpPr>
              <a:xfrm>
                <a:off x="224358" y="9317112"/>
                <a:ext cx="474731" cy="475488"/>
                <a:chOff x="-302004" y="1916250"/>
                <a:chExt cx="2823923" cy="2823924"/>
              </a:xfrm>
            </p:grpSpPr>
            <p:sp>
              <p:nvSpPr>
                <p:cNvPr id="11" name="Ovaal 2">
                  <a:extLst>
                    <a:ext uri="{FF2B5EF4-FFF2-40B4-BE49-F238E27FC236}">
                      <a16:creationId xmlns:a16="http://schemas.microsoft.com/office/drawing/2014/main" id="{BE6013D2-285A-19A4-1692-2A4B44E98A03}"/>
                    </a:ext>
                  </a:extLst>
                </p:cNvPr>
                <p:cNvSpPr/>
                <p:nvPr/>
              </p:nvSpPr>
              <p:spPr>
                <a:xfrm>
                  <a:off x="-302004" y="1916250"/>
                  <a:ext cx="2823923" cy="282392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nl-BE" sz="1801" dirty="0">
                    <a:solidFill>
                      <a:srgbClr val="2668A9"/>
                    </a:solidFill>
                  </a:endParaRPr>
                </a:p>
              </p:txBody>
            </p:sp>
            <p:pic>
              <p:nvPicPr>
                <p:cNvPr id="12" name="Picture 11" descr="A picture containing text, clipart&#10;&#10;Description automatically generated">
                  <a:extLst>
                    <a:ext uri="{FF2B5EF4-FFF2-40B4-BE49-F238E27FC236}">
                      <a16:creationId xmlns:a16="http://schemas.microsoft.com/office/drawing/2014/main" id="{300B7CAD-A3BD-76F9-A98C-B0453EEF1DD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219048" y="2002330"/>
                  <a:ext cx="2669717" cy="2651758"/>
                </a:xfrm>
                <a:prstGeom prst="ellipse">
                  <a:avLst/>
                </a:prstGeom>
              </p:spPr>
            </p:pic>
          </p:grpSp>
          <p:pic>
            <p:nvPicPr>
              <p:cNvPr id="9" name="Graphic 8">
                <a:extLst>
                  <a:ext uri="{FF2B5EF4-FFF2-40B4-BE49-F238E27FC236}">
                    <a16:creationId xmlns:a16="http://schemas.microsoft.com/office/drawing/2014/main" id="{51AFF7B6-46B9-E4BE-3A91-3D326F2A85C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 t="1" r="36621" b="-13923"/>
              <a:stretch/>
            </p:blipFill>
            <p:spPr>
              <a:xfrm>
                <a:off x="6019265" y="9361060"/>
                <a:ext cx="703986" cy="331414"/>
              </a:xfrm>
              <a:prstGeom prst="rect">
                <a:avLst/>
              </a:prstGeom>
            </p:spPr>
          </p:pic>
        </p:grp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CBE23CF-CE77-EF71-6CE6-70C6FE74332D}"/>
                </a:ext>
              </a:extLst>
            </p:cNvPr>
            <p:cNvSpPr/>
            <p:nvPr/>
          </p:nvSpPr>
          <p:spPr>
            <a:xfrm>
              <a:off x="535743" y="869104"/>
              <a:ext cx="1589138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sv-SE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Placera </a:t>
              </a:r>
              <a:b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</a:br>
              <a:r>
                <a:rPr lang="sv-SE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din</a:t>
              </a:r>
              <a: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 </a:t>
              </a:r>
              <a:r>
                <a:rPr lang="sv-SE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organisations logga här</a:t>
              </a:r>
              <a:endParaRPr lang="en-US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14" name="TextBox 7">
              <a:extLst>
                <a:ext uri="{FF2B5EF4-FFF2-40B4-BE49-F238E27FC236}">
                  <a16:creationId xmlns:a16="http://schemas.microsoft.com/office/drawing/2014/main" id="{0D37F8D0-9A1E-6CC4-7B6A-E9DCAFEC9993}"/>
                </a:ext>
              </a:extLst>
            </p:cNvPr>
            <p:cNvSpPr txBox="1"/>
            <p:nvPr/>
          </p:nvSpPr>
          <p:spPr>
            <a:xfrm>
              <a:off x="1939416" y="891104"/>
              <a:ext cx="296543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3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 fontAlgn="base"/>
              <a:r>
                <a:rPr lang="en-US" sz="9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SE TILL ATT DINA </a:t>
              </a:r>
              <a:br>
                <a:rPr lang="en-US" sz="9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US" sz="9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BARN DELTAR I </a:t>
              </a:r>
              <a:br>
                <a:rPr lang="en-US" sz="9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US" sz="9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VACCINATIONSPROGRAM </a:t>
              </a:r>
              <a:br>
                <a:rPr lang="en-US" sz="9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US" sz="9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MOT:</a:t>
              </a:r>
              <a:br>
                <a:rPr lang="en-GB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GB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HEPATIT B </a:t>
              </a:r>
              <a:br>
                <a:rPr lang="en-GB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GB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HPV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85297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>
            <a:extLst>
              <a:ext uri="{FF2B5EF4-FFF2-40B4-BE49-F238E27FC236}">
                <a16:creationId xmlns:a16="http://schemas.microsoft.com/office/drawing/2014/main" id="{A13464A5-418A-1FE2-6F58-CAF574B42553}"/>
              </a:ext>
            </a:extLst>
          </p:cNvPr>
          <p:cNvGrpSpPr/>
          <p:nvPr/>
        </p:nvGrpSpPr>
        <p:grpSpPr>
          <a:xfrm>
            <a:off x="-4101" y="0"/>
            <a:ext cx="6873069" cy="10035138"/>
            <a:chOff x="-4101" y="0"/>
            <a:chExt cx="6873069" cy="10035138"/>
          </a:xfrm>
        </p:grpSpPr>
        <p:pic>
          <p:nvPicPr>
            <p:cNvPr id="8" name="Picture 7" descr="A person getting an injection&#10;&#10;Description automatically generated">
              <a:extLst>
                <a:ext uri="{FF2B5EF4-FFF2-40B4-BE49-F238E27FC236}">
                  <a16:creationId xmlns:a16="http://schemas.microsoft.com/office/drawing/2014/main" id="{1C51BDF9-2E90-AA57-DD50-071BE0DF58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8" t="20323" r="25567" b="8494"/>
            <a:stretch/>
          </p:blipFill>
          <p:spPr>
            <a:xfrm>
              <a:off x="-4101" y="0"/>
              <a:ext cx="6862101" cy="9906000"/>
            </a:xfrm>
            <a:prstGeom prst="rect">
              <a:avLst/>
            </a:prstGeom>
          </p:spPr>
        </p:pic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DE322BCE-0271-4C8E-9878-A7CF42C7A47B}"/>
                </a:ext>
              </a:extLst>
            </p:cNvPr>
            <p:cNvSpPr/>
            <p:nvPr/>
          </p:nvSpPr>
          <p:spPr>
            <a:xfrm>
              <a:off x="2226152" y="3920840"/>
              <a:ext cx="4427373" cy="4826886"/>
            </a:xfrm>
            <a:prstGeom prst="roundRect">
              <a:avLst/>
            </a:prstGeom>
            <a:solidFill>
              <a:schemeClr val="bg1">
                <a:alpha val="71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5BF916CE-0624-4EA7-AB9A-6C4C006BCA7D}"/>
                </a:ext>
              </a:extLst>
            </p:cNvPr>
            <p:cNvSpPr/>
            <p:nvPr/>
          </p:nvSpPr>
          <p:spPr>
            <a:xfrm>
              <a:off x="321465" y="2598636"/>
              <a:ext cx="2454399" cy="2864706"/>
            </a:xfrm>
            <a:prstGeom prst="roundRect">
              <a:avLst/>
            </a:prstGeom>
            <a:solidFill>
              <a:schemeClr val="bg1">
                <a:alpha val="71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reeform 72">
              <a:extLst>
                <a:ext uri="{FF2B5EF4-FFF2-40B4-BE49-F238E27FC236}">
                  <a16:creationId xmlns:a16="http://schemas.microsoft.com/office/drawing/2014/main" id="{3015B807-1073-D50A-56CD-41610B614A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1"/>
              <a:ext cx="4213623" cy="2285365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>
                <a:solidFill>
                  <a:srgbClr val="2668A9"/>
                </a:solidFill>
              </a:endParaRPr>
            </a:p>
          </p:txBody>
        </p:sp>
        <p:sp>
          <p:nvSpPr>
            <p:cNvPr id="17" name="Freeform 74">
              <a:extLst>
                <a:ext uri="{FF2B5EF4-FFF2-40B4-BE49-F238E27FC236}">
                  <a16:creationId xmlns:a16="http://schemas.microsoft.com/office/drawing/2014/main" id="{0C2E6727-DE24-6C78-97F2-6BB0E5E338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 dirty="0">
                <a:solidFill>
                  <a:srgbClr val="2668A9"/>
                </a:solidFill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DC84F7ED-F835-9112-4322-72E004540AF2}"/>
                </a:ext>
              </a:extLst>
            </p:cNvPr>
            <p:cNvSpPr/>
            <p:nvPr/>
          </p:nvSpPr>
          <p:spPr>
            <a:xfrm>
              <a:off x="417821" y="388491"/>
              <a:ext cx="1792224" cy="17922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2668A9"/>
                </a:solidFill>
              </a:endParaRP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F2CD417D-86DC-CCF2-ED59-0DB34884DC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sp>
          <p:nvSpPr>
            <p:cNvPr id="3" name="Ovaal 41">
              <a:extLst>
                <a:ext uri="{FF2B5EF4-FFF2-40B4-BE49-F238E27FC236}">
                  <a16:creationId xmlns:a16="http://schemas.microsoft.com/office/drawing/2014/main" id="{E845CCF5-080A-86CD-B336-BC3D1D98169C}"/>
                </a:ext>
              </a:extLst>
            </p:cNvPr>
            <p:cNvSpPr/>
            <p:nvPr/>
          </p:nvSpPr>
          <p:spPr>
            <a:xfrm>
              <a:off x="2522482" y="370203"/>
              <a:ext cx="1799302" cy="1805224"/>
            </a:xfrm>
            <a:prstGeom prst="ellipse">
              <a:avLst/>
            </a:prstGeom>
            <a:solidFill>
              <a:srgbClr val="2668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800" kern="1200" dirty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effectLst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5" name="Picture 4" descr="Icon&#10;&#10;Description automatically generated">
              <a:extLst>
                <a:ext uri="{FF2B5EF4-FFF2-40B4-BE49-F238E27FC236}">
                  <a16:creationId xmlns:a16="http://schemas.microsoft.com/office/drawing/2014/main" id="{C5CF4887-18EC-8E0E-5A9C-A9D81C6B08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8814" y="403404"/>
              <a:ext cx="546638" cy="548640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B93032E-69D1-537A-42D3-E1416AB74A21}"/>
                </a:ext>
              </a:extLst>
            </p:cNvPr>
            <p:cNvSpPr/>
            <p:nvPr/>
          </p:nvSpPr>
          <p:spPr>
            <a:xfrm>
              <a:off x="535743" y="869104"/>
              <a:ext cx="1589138" cy="830997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sv-SE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Placera </a:t>
              </a:r>
              <a:b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</a:br>
              <a:r>
                <a:rPr lang="sv-SE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din</a:t>
              </a:r>
              <a: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 </a:t>
              </a:r>
              <a:r>
                <a:rPr lang="sv-SE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organisations logga här</a:t>
              </a:r>
              <a:endParaRPr lang="en-US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7" name="TextBox 18">
              <a:extLst>
                <a:ext uri="{FF2B5EF4-FFF2-40B4-BE49-F238E27FC236}">
                  <a16:creationId xmlns:a16="http://schemas.microsoft.com/office/drawing/2014/main" id="{A64405EE-DEB2-DD5B-BF35-FD54DFBBCEE2}"/>
                </a:ext>
              </a:extLst>
            </p:cNvPr>
            <p:cNvSpPr txBox="1"/>
            <p:nvPr/>
          </p:nvSpPr>
          <p:spPr>
            <a:xfrm>
              <a:off x="2350862" y="5400240"/>
              <a:ext cx="4177952" cy="1508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000" dirty="0">
                <a:solidFill>
                  <a:srgbClr val="2668A9"/>
                </a:solidFill>
              </a:endParaRPr>
            </a:p>
            <a:p>
              <a:pPr algn="ctr"/>
              <a:r>
                <a:rPr lang="en-GB" sz="3600" b="1" i="0" dirty="0" err="1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Anpassad</a:t>
              </a:r>
              <a:r>
                <a:rPr lang="en-GB" sz="36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 </a:t>
              </a:r>
              <a:br>
                <a:rPr lang="cs-CZ" sz="36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</a:br>
              <a:r>
                <a:rPr lang="en-GB" sz="36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text</a:t>
              </a:r>
              <a:endParaRPr lang="en-GB" sz="5400" b="1" dirty="0">
                <a:solidFill>
                  <a:srgbClr val="2668A9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9" name="Text Box 2">
              <a:extLst>
                <a:ext uri="{FF2B5EF4-FFF2-40B4-BE49-F238E27FC236}">
                  <a16:creationId xmlns:a16="http://schemas.microsoft.com/office/drawing/2014/main" id="{AF87A03F-D748-36B1-1DDC-283051F775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8075" y="3038925"/>
              <a:ext cx="1901177" cy="1466835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700" dirty="0">
                  <a:solidFill>
                    <a:srgbClr val="2668A9"/>
                  </a:solidFill>
                  <a:effectLst/>
                  <a:latin typeface="Aharoni" panose="02010803020104030203" pitchFamily="2" charset="-79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050" dirty="0">
                <a:solidFill>
                  <a:srgbClr val="2668A9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3200" b="1" i="0" dirty="0" err="1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Placera</a:t>
              </a:r>
              <a:r>
                <a:rPr lang="en-US" sz="32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ditt</a:t>
              </a:r>
              <a:r>
                <a:rPr lang="en-US" sz="32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foto</a:t>
              </a:r>
              <a:r>
                <a:rPr lang="en-US" sz="3200" b="1" i="0" dirty="0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lang="en-US" sz="3200" b="1" i="0" dirty="0" err="1">
                  <a:solidFill>
                    <a:srgbClr val="2668A9"/>
                  </a:solidFill>
                  <a:effectLst/>
                  <a:latin typeface="Calibri" panose="020F0502020204030204" pitchFamily="34" charset="0"/>
                </a:rPr>
                <a:t>här</a:t>
              </a:r>
              <a:endParaRPr lang="en-GB" sz="3200" b="1" dirty="0">
                <a:solidFill>
                  <a:srgbClr val="2668A9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07DAA48C-3417-8FA1-C7E4-514F3CF51F08}"/>
                </a:ext>
              </a:extLst>
            </p:cNvPr>
            <p:cNvGrpSpPr/>
            <p:nvPr/>
          </p:nvGrpSpPr>
          <p:grpSpPr>
            <a:xfrm>
              <a:off x="0" y="9128276"/>
              <a:ext cx="6868968" cy="906862"/>
              <a:chOff x="0" y="9128276"/>
              <a:chExt cx="6868968" cy="906862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01C0660-207B-E4C4-9C24-E241F7DEA4E9}"/>
                  </a:ext>
                </a:extLst>
              </p:cNvPr>
              <p:cNvSpPr/>
              <p:nvPr/>
            </p:nvSpPr>
            <p:spPr>
              <a:xfrm>
                <a:off x="0" y="9128276"/>
                <a:ext cx="6868968" cy="796982"/>
              </a:xfrm>
              <a:prstGeom prst="rect">
                <a:avLst/>
              </a:prstGeom>
              <a:solidFill>
                <a:schemeClr val="bg1">
                  <a:alpha val="6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dirty="0">
                  <a:solidFill>
                    <a:srgbClr val="2668A9"/>
                  </a:solidFill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D357DF0-789A-14F4-62A4-9C3453BBB461}"/>
                  </a:ext>
                </a:extLst>
              </p:cNvPr>
              <p:cNvSpPr txBox="1"/>
              <p:nvPr/>
            </p:nvSpPr>
            <p:spPr>
              <a:xfrm>
                <a:off x="10946" y="9188752"/>
                <a:ext cx="6847076" cy="8463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nl-BE" sz="1300" b="1" dirty="0">
                    <a:solidFill>
                      <a:srgbClr val="2668A9"/>
                    </a:solidFill>
                    <a:latin typeface="Aharoni" panose="02010803020104030203" pitchFamily="2" charset="-79"/>
                    <a:cs typeface="Aharoni" panose="02010803020104030203" pitchFamily="2" charset="-79"/>
                  </a:rPr>
                  <a:t>#PrEvCan #CANCERCODE</a:t>
                </a:r>
                <a:br>
                  <a:rPr lang="sv-SE" sz="1200" dirty="0">
                    <a:solidFill>
                      <a:srgbClr val="2668A9"/>
                    </a:solidFill>
                  </a:rPr>
                </a:br>
                <a:r>
                  <a:rPr lang="sv-SE" sz="1200" b="1" i="0" dirty="0">
                    <a:solidFill>
                      <a:srgbClr val="2668A9"/>
                    </a:solidFill>
                    <a:effectLst/>
                    <a:latin typeface="Calibri" panose="020F0502020204030204" pitchFamily="34" charset="0"/>
                  </a:rPr>
                  <a:t>PrEvCan© är ett initiativ av EONS och genomförs i samverkan med ESMO </a:t>
                </a:r>
                <a:br>
                  <a:rPr lang="sv-SE" sz="1200" b="1" i="0" dirty="0">
                    <a:solidFill>
                      <a:srgbClr val="2668A9"/>
                    </a:solidFill>
                    <a:effectLst/>
                    <a:latin typeface="Calibri" panose="020F0502020204030204" pitchFamily="34" charset="0"/>
                  </a:rPr>
                </a:br>
                <a:r>
                  <a:rPr lang="sv-SE" sz="1200" b="1" i="0" dirty="0">
                    <a:solidFill>
                      <a:srgbClr val="2668A9"/>
                    </a:solidFill>
                    <a:effectLst/>
                    <a:latin typeface="Calibri" panose="020F0502020204030204" pitchFamily="34" charset="0"/>
                  </a:rPr>
                  <a:t>som viktigaste partner. Läs mer på</a:t>
                </a:r>
                <a:r>
                  <a:rPr lang="nl-BE" sz="1200" b="1" dirty="0">
                    <a:solidFill>
                      <a:srgbClr val="2668A9"/>
                    </a:solidFill>
                    <a:cs typeface="Aharoni" panose="02010803020104030203" pitchFamily="2" charset="-79"/>
                  </a:rPr>
                  <a:t>: www.cancernurse.eu/</a:t>
                </a:r>
                <a:r>
                  <a:rPr lang="cs-CZ" sz="1200" b="1" dirty="0">
                    <a:solidFill>
                      <a:srgbClr val="2668A9"/>
                    </a:solidFill>
                    <a:cs typeface="Aharoni" panose="02010803020104030203" pitchFamily="2" charset="-79"/>
                  </a:rPr>
                  <a:t>prev</a:t>
                </a:r>
                <a:r>
                  <a:rPr lang="en-US" sz="1200" b="1" dirty="0">
                    <a:solidFill>
                      <a:srgbClr val="2668A9"/>
                    </a:solidFill>
                    <a:cs typeface="Aharoni" panose="02010803020104030203" pitchFamily="2" charset="-79"/>
                  </a:rPr>
                  <a:t>can</a:t>
                </a:r>
                <a:br>
                  <a:rPr lang="nl-BE" sz="1200" b="1" dirty="0">
                    <a:solidFill>
                      <a:srgbClr val="2668A9"/>
                    </a:solidFill>
                    <a:cs typeface="Aharoni" panose="02010803020104030203" pitchFamily="2" charset="-79"/>
                  </a:rPr>
                </a:br>
                <a:endParaRPr lang="en-GB" sz="1200" b="1" dirty="0">
                  <a:solidFill>
                    <a:srgbClr val="2668A9"/>
                  </a:solidFill>
                  <a:cs typeface="Aharoni" panose="02010803020104030203" pitchFamily="2" charset="-79"/>
                </a:endParaRPr>
              </a:p>
            </p:txBody>
          </p: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F5782A9A-95E8-3206-AA9F-410C3447C16E}"/>
                  </a:ext>
                </a:extLst>
              </p:cNvPr>
              <p:cNvGrpSpPr/>
              <p:nvPr/>
            </p:nvGrpSpPr>
            <p:grpSpPr>
              <a:xfrm>
                <a:off x="224358" y="9317112"/>
                <a:ext cx="474731" cy="475488"/>
                <a:chOff x="-302004" y="1916250"/>
                <a:chExt cx="2823923" cy="2823924"/>
              </a:xfrm>
            </p:grpSpPr>
            <p:sp>
              <p:nvSpPr>
                <p:cNvPr id="19" name="Ovaal 2">
                  <a:extLst>
                    <a:ext uri="{FF2B5EF4-FFF2-40B4-BE49-F238E27FC236}">
                      <a16:creationId xmlns:a16="http://schemas.microsoft.com/office/drawing/2014/main" id="{0FA142DA-2FF3-C411-F78B-CEEBA90C5357}"/>
                    </a:ext>
                  </a:extLst>
                </p:cNvPr>
                <p:cNvSpPr/>
                <p:nvPr/>
              </p:nvSpPr>
              <p:spPr>
                <a:xfrm>
                  <a:off x="-302004" y="1916250"/>
                  <a:ext cx="2823923" cy="282392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nl-BE" sz="1801" dirty="0">
                    <a:solidFill>
                      <a:srgbClr val="2668A9"/>
                    </a:solidFill>
                  </a:endParaRPr>
                </a:p>
              </p:txBody>
            </p:sp>
            <p:pic>
              <p:nvPicPr>
                <p:cNvPr id="20" name="Picture 11" descr="A picture containing text, clipart&#10;&#10;Description automatically generated">
                  <a:extLst>
                    <a:ext uri="{FF2B5EF4-FFF2-40B4-BE49-F238E27FC236}">
                      <a16:creationId xmlns:a16="http://schemas.microsoft.com/office/drawing/2014/main" id="{40EC4ADF-AFE5-482E-2B7A-22B3A1D6DFC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219048" y="2002330"/>
                  <a:ext cx="2669717" cy="2651758"/>
                </a:xfrm>
                <a:prstGeom prst="ellipse">
                  <a:avLst/>
                </a:prstGeom>
              </p:spPr>
            </p:pic>
          </p:grpSp>
          <p:pic>
            <p:nvPicPr>
              <p:cNvPr id="15" name="Graphic 14">
                <a:extLst>
                  <a:ext uri="{FF2B5EF4-FFF2-40B4-BE49-F238E27FC236}">
                    <a16:creationId xmlns:a16="http://schemas.microsoft.com/office/drawing/2014/main" id="{47E474D0-3089-05C6-8FFD-AC5D333429E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 t="1" r="36621" b="-13923"/>
              <a:stretch/>
            </p:blipFill>
            <p:spPr>
              <a:xfrm>
                <a:off x="6019265" y="9361060"/>
                <a:ext cx="703986" cy="331414"/>
              </a:xfrm>
              <a:prstGeom prst="rect">
                <a:avLst/>
              </a:prstGeom>
            </p:spPr>
          </p:pic>
        </p:grpSp>
        <p:sp>
          <p:nvSpPr>
            <p:cNvPr id="33" name="TextBox 7">
              <a:extLst>
                <a:ext uri="{FF2B5EF4-FFF2-40B4-BE49-F238E27FC236}">
                  <a16:creationId xmlns:a16="http://schemas.microsoft.com/office/drawing/2014/main" id="{AD098A2F-EE00-EB59-5A42-95A91B1A255E}"/>
                </a:ext>
              </a:extLst>
            </p:cNvPr>
            <p:cNvSpPr txBox="1"/>
            <p:nvPr/>
          </p:nvSpPr>
          <p:spPr>
            <a:xfrm>
              <a:off x="1939416" y="891104"/>
              <a:ext cx="296543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3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 fontAlgn="base"/>
              <a:r>
                <a:rPr lang="en-US" sz="9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SE TILL ATT DINA </a:t>
              </a:r>
              <a:br>
                <a:rPr lang="en-US" sz="9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US" sz="9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BARN DELTAR I </a:t>
              </a:r>
              <a:br>
                <a:rPr lang="en-US" sz="9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US" sz="9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VACCINATIONSPROGRAM </a:t>
              </a:r>
              <a:br>
                <a:rPr lang="en-US" sz="9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US" sz="9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MOT:</a:t>
              </a:r>
              <a:br>
                <a:rPr lang="en-GB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GB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HEPATIT B </a:t>
              </a:r>
              <a:br>
                <a:rPr lang="en-GB" sz="10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</a:br>
              <a:r>
                <a:rPr lang="en-GB" sz="1000" b="1" i="0" dirty="0">
                  <a:solidFill>
                    <a:schemeClr val="bg1"/>
                  </a:solidFill>
                  <a:effectLst/>
                  <a:latin typeface="Verdana" panose="020B0604030504040204" pitchFamily="34" charset="0"/>
                  <a:ea typeface="Verdana" panose="020B0604030504040204" pitchFamily="34" charset="0"/>
                </a:rPr>
                <a:t>HPV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132953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377</Words>
  <Application>Microsoft Office PowerPoint</Application>
  <PresentationFormat>A4 Paper (210x297 mm)</PresentationFormat>
  <Paragraphs>35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Michaela Popelková</dc:creator>
  <cp:lastModifiedBy>Michaela Popelková</cp:lastModifiedBy>
  <cp:revision>12</cp:revision>
  <cp:lastPrinted>2021-11-01T10:57:37Z</cp:lastPrinted>
  <dcterms:created xsi:type="dcterms:W3CDTF">2021-10-31T06:37:30Z</dcterms:created>
  <dcterms:modified xsi:type="dcterms:W3CDTF">2023-07-25T12:19:09Z</dcterms:modified>
</cp:coreProperties>
</file>