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7" r:id="rId2"/>
    <p:sldId id="261" r:id="rId3"/>
    <p:sldId id="288" r:id="rId4"/>
    <p:sldId id="262" r:id="rId5"/>
    <p:sldId id="279" r:id="rId6"/>
  </p:sldIdLst>
  <p:sldSz cx="6858000" cy="9906000" type="A4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68A9"/>
    <a:srgbClr val="D0C8BE"/>
    <a:srgbClr val="BBAFA1"/>
    <a:srgbClr val="C5C6C8"/>
    <a:srgbClr val="CBCACD"/>
    <a:srgbClr val="FF9922"/>
    <a:srgbClr val="DEDEDE"/>
    <a:srgbClr val="877C63"/>
    <a:srgbClr val="D9A7A7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AB4BED7-15A7-420A-A958-89C46E6BC424}" v="15" dt="2023-07-24T19:52:46.9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0" autoAdjust="0"/>
    <p:restoredTop sz="94660"/>
  </p:normalViewPr>
  <p:slideViewPr>
    <p:cSldViewPr snapToGrid="0">
      <p:cViewPr varScale="1">
        <p:scale>
          <a:sx n="76" d="100"/>
          <a:sy n="76" d="100"/>
        </p:scale>
        <p:origin x="49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25/07/2023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4933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25/07/2023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6264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25/07/2023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2947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25/07/2023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9647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25/07/2023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7842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25/07/2023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4664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25/07/2023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0066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25/07/2023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3218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25/07/2023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2311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25/07/2023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7012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25/07/2023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797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E1D88-860E-4904-B7AC-FEEA68306E88}" type="datetimeFigureOut">
              <a:rPr lang="en-GB" smtClean="0"/>
              <a:t>25/07/2023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1590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C8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2218F049-5F76-69BA-08C7-64670F26E649}"/>
              </a:ext>
            </a:extLst>
          </p:cNvPr>
          <p:cNvGrpSpPr/>
          <p:nvPr/>
        </p:nvGrpSpPr>
        <p:grpSpPr>
          <a:xfrm>
            <a:off x="-4101" y="153870"/>
            <a:ext cx="6879926" cy="9815936"/>
            <a:chOff x="-4101" y="153870"/>
            <a:chExt cx="6879926" cy="9815936"/>
          </a:xfrm>
        </p:grpSpPr>
        <p:sp>
          <p:nvSpPr>
            <p:cNvPr id="19" name="Freeform 72">
              <a:extLst>
                <a:ext uri="{FF2B5EF4-FFF2-40B4-BE49-F238E27FC236}">
                  <a16:creationId xmlns:a16="http://schemas.microsoft.com/office/drawing/2014/main" id="{BF8E8331-1907-4253-9301-20ED114474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0"/>
              <a:ext cx="4213623" cy="2258568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20" name="Freeform 74">
              <a:extLst>
                <a:ext uri="{FF2B5EF4-FFF2-40B4-BE49-F238E27FC236}">
                  <a16:creationId xmlns:a16="http://schemas.microsoft.com/office/drawing/2014/main" id="{37D52375-E0D3-47D4-B1A5-F8E64AD30D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A5FEF6DD-585F-1199-0FC2-AD256E4C8A71}"/>
                </a:ext>
              </a:extLst>
            </p:cNvPr>
            <p:cNvGrpSpPr/>
            <p:nvPr/>
          </p:nvGrpSpPr>
          <p:grpSpPr>
            <a:xfrm>
              <a:off x="431279" y="375565"/>
              <a:ext cx="1792224" cy="1792224"/>
              <a:chOff x="1433852" y="1700836"/>
              <a:chExt cx="2823923" cy="2823924"/>
            </a:xfrm>
          </p:grpSpPr>
          <p:sp>
            <p:nvSpPr>
              <p:cNvPr id="37" name="Ovaal 2">
                <a:extLst>
                  <a:ext uri="{FF2B5EF4-FFF2-40B4-BE49-F238E27FC236}">
                    <a16:creationId xmlns:a16="http://schemas.microsoft.com/office/drawing/2014/main" id="{8A2DE224-974B-3F12-8DDB-319001774B99}"/>
                  </a:ext>
                </a:extLst>
              </p:cNvPr>
              <p:cNvSpPr/>
              <p:nvPr/>
            </p:nvSpPr>
            <p:spPr>
              <a:xfrm>
                <a:off x="1433852" y="1700836"/>
                <a:ext cx="2823923" cy="282392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sz="1801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38" name="Picture 37" descr="A picture containing text, clipart&#10;&#10;Description automatically generated">
                <a:extLst>
                  <a:ext uri="{FF2B5EF4-FFF2-40B4-BE49-F238E27FC236}">
                    <a16:creationId xmlns:a16="http://schemas.microsoft.com/office/drawing/2014/main" id="{B506322B-FFFB-E0D9-77DF-A394480ACE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99791" y="1805365"/>
                <a:ext cx="2669717" cy="2651760"/>
              </a:xfrm>
              <a:prstGeom prst="ellipse">
                <a:avLst/>
              </a:prstGeom>
            </p:spPr>
          </p:pic>
        </p:grpSp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8E8A3043-603E-6CED-2B04-9EE75E5226DD}"/>
                </a:ext>
              </a:extLst>
            </p:cNvPr>
            <p:cNvSpPr/>
            <p:nvPr/>
          </p:nvSpPr>
          <p:spPr>
            <a:xfrm>
              <a:off x="347456" y="4555419"/>
              <a:ext cx="6238960" cy="1708298"/>
            </a:xfrm>
            <a:prstGeom prst="roundRect">
              <a:avLst/>
            </a:prstGeom>
            <a:solidFill>
              <a:schemeClr val="bg1">
                <a:alpha val="77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494B86EF-B186-4B6B-88ED-83589B6946DC}"/>
                </a:ext>
              </a:extLst>
            </p:cNvPr>
            <p:cNvSpPr/>
            <p:nvPr/>
          </p:nvSpPr>
          <p:spPr>
            <a:xfrm>
              <a:off x="453258" y="4662803"/>
              <a:ext cx="5981219" cy="1489904"/>
            </a:xfrm>
            <a:prstGeom prst="roundRect">
              <a:avLst/>
            </a:prstGeom>
            <a:noFill/>
            <a:ln>
              <a:solidFill>
                <a:srgbClr val="DBD1C3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3DE73569-89E4-253B-3DB0-71163F4074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sp>
          <p:nvSpPr>
            <p:cNvPr id="8" name="Ovaal 41">
              <a:extLst>
                <a:ext uri="{FF2B5EF4-FFF2-40B4-BE49-F238E27FC236}">
                  <a16:creationId xmlns:a16="http://schemas.microsoft.com/office/drawing/2014/main" id="{EADB9184-0371-E0C1-87CC-86E3BDE3B9D3}"/>
                </a:ext>
              </a:extLst>
            </p:cNvPr>
            <p:cNvSpPr/>
            <p:nvPr/>
          </p:nvSpPr>
          <p:spPr>
            <a:xfrm>
              <a:off x="2522482" y="370203"/>
              <a:ext cx="1799302" cy="1805224"/>
            </a:xfrm>
            <a:prstGeom prst="ellipse">
              <a:avLst/>
            </a:prstGeom>
            <a:solidFill>
              <a:srgbClr val="2668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800" kern="1200" dirty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effectLst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9" name="TextBox 7">
              <a:extLst>
                <a:ext uri="{FF2B5EF4-FFF2-40B4-BE49-F238E27FC236}">
                  <a16:creationId xmlns:a16="http://schemas.microsoft.com/office/drawing/2014/main" id="{66B2F667-7938-CA34-9AC7-756C56198F30}"/>
                </a:ext>
              </a:extLst>
            </p:cNvPr>
            <p:cNvSpPr txBox="1"/>
            <p:nvPr/>
          </p:nvSpPr>
          <p:spPr>
            <a:xfrm>
              <a:off x="1946283" y="850333"/>
              <a:ext cx="296543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3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 fontAlgn="base"/>
              <a:r>
                <a:rPr lang="el-GR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Διασφαλίστε τη </a:t>
              </a:r>
              <a:br>
                <a:rPr lang="cs-CZ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l-GR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συμμετοχή των παιδιών </a:t>
              </a:r>
              <a:br>
                <a:rPr lang="cs-CZ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l-GR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σας σε προγράμματα </a:t>
              </a:r>
              <a:br>
                <a:rPr lang="cs-CZ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l-GR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εμβολιασμού:</a:t>
              </a:r>
              <a:br>
                <a:rPr lang="cs-CZ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l-GR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κατά της ηπατίτιδας Β</a:t>
              </a:r>
              <a:br>
                <a:rPr lang="cs-CZ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HPV</a:t>
              </a:r>
              <a:endParaRPr lang="en-GB" sz="10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pic>
          <p:nvPicPr>
            <p:cNvPr id="3" name="Picture 2" descr="Icon&#10;&#10;Description automatically generated">
              <a:extLst>
                <a:ext uri="{FF2B5EF4-FFF2-40B4-BE49-F238E27FC236}">
                  <a16:creationId xmlns:a16="http://schemas.microsoft.com/office/drawing/2014/main" id="{4C6AAE6A-24A1-35B3-8DD1-3E0BADC4265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8814" y="403404"/>
              <a:ext cx="546638" cy="548640"/>
            </a:xfrm>
            <a:prstGeom prst="rect">
              <a:avLst/>
            </a:prstGeom>
          </p:spPr>
        </p:pic>
        <p:sp>
          <p:nvSpPr>
            <p:cNvPr id="2" name="TextBox 57">
              <a:extLst>
                <a:ext uri="{FF2B5EF4-FFF2-40B4-BE49-F238E27FC236}">
                  <a16:creationId xmlns:a16="http://schemas.microsoft.com/office/drawing/2014/main" id="{B026B21F-9666-C674-B91A-976FBCD6D9BC}"/>
                </a:ext>
              </a:extLst>
            </p:cNvPr>
            <p:cNvSpPr txBox="1"/>
            <p:nvPr/>
          </p:nvSpPr>
          <p:spPr>
            <a:xfrm>
              <a:off x="150659" y="4614552"/>
              <a:ext cx="6586415" cy="23391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solidFill>
                  <a:srgbClr val="2668A9"/>
                </a:solidFill>
              </a:endParaRPr>
            </a:p>
            <a:p>
              <a:pPr algn="ctr"/>
              <a:r>
                <a:rPr lang="el" sz="3200" b="1" dirty="0">
                  <a:solidFill>
                    <a:srgbClr val="2668A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Μηνύματα </a:t>
              </a:r>
              <a:br>
                <a:rPr lang="el" sz="3200" b="1" dirty="0">
                  <a:solidFill>
                    <a:srgbClr val="2668A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l" sz="3200" b="1" dirty="0">
                  <a:solidFill>
                    <a:srgbClr val="2668A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για τον γενικό πληθυσμό</a:t>
              </a:r>
            </a:p>
            <a:p>
              <a:pPr algn="ctr"/>
              <a:endParaRPr lang="de" sz="3200" b="1" dirty="0">
                <a:solidFill>
                  <a:srgbClr val="2668A9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GB" sz="3200" b="1" dirty="0">
                <a:solidFill>
                  <a:srgbClr val="2668A9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4" name="Group 9">
              <a:extLst>
                <a:ext uri="{FF2B5EF4-FFF2-40B4-BE49-F238E27FC236}">
                  <a16:creationId xmlns:a16="http://schemas.microsoft.com/office/drawing/2014/main" id="{38CFB9EC-B648-D642-E7B3-510C38B2A140}"/>
                </a:ext>
              </a:extLst>
            </p:cNvPr>
            <p:cNvGrpSpPr/>
            <p:nvPr/>
          </p:nvGrpSpPr>
          <p:grpSpPr>
            <a:xfrm>
              <a:off x="-4101" y="9123420"/>
              <a:ext cx="6879926" cy="846386"/>
              <a:chOff x="-4101" y="9123420"/>
              <a:chExt cx="6879926" cy="846386"/>
            </a:xfrm>
          </p:grpSpPr>
          <p:grpSp>
            <p:nvGrpSpPr>
              <p:cNvPr id="5" name="Group 10">
                <a:extLst>
                  <a:ext uri="{FF2B5EF4-FFF2-40B4-BE49-F238E27FC236}">
                    <a16:creationId xmlns:a16="http://schemas.microsoft.com/office/drawing/2014/main" id="{15372ED6-547B-3406-5D7C-16BA93339B2B}"/>
                  </a:ext>
                </a:extLst>
              </p:cNvPr>
              <p:cNvGrpSpPr/>
              <p:nvPr/>
            </p:nvGrpSpPr>
            <p:grpSpPr>
              <a:xfrm>
                <a:off x="-4101" y="9123420"/>
                <a:ext cx="6879926" cy="846386"/>
                <a:chOff x="0" y="9099244"/>
                <a:chExt cx="6879926" cy="846386"/>
              </a:xfrm>
            </p:grpSpPr>
            <p:sp>
              <p:nvSpPr>
                <p:cNvPr id="7" name="Rectangle 13">
                  <a:extLst>
                    <a:ext uri="{FF2B5EF4-FFF2-40B4-BE49-F238E27FC236}">
                      <a16:creationId xmlns:a16="http://schemas.microsoft.com/office/drawing/2014/main" id="{A7E21B36-22FB-71B4-41A3-3308F3006BEE}"/>
                    </a:ext>
                  </a:extLst>
                </p:cNvPr>
                <p:cNvSpPr/>
                <p:nvPr/>
              </p:nvSpPr>
              <p:spPr>
                <a:xfrm>
                  <a:off x="0" y="9109018"/>
                  <a:ext cx="6858000" cy="796982"/>
                </a:xfrm>
                <a:prstGeom prst="rect">
                  <a:avLst/>
                </a:prstGeom>
                <a:solidFill>
                  <a:schemeClr val="bg1">
                    <a:alpha val="67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2668A9"/>
                    </a:solidFill>
                  </a:endParaRPr>
                </a:p>
              </p:txBody>
            </p:sp>
            <p:sp>
              <p:nvSpPr>
                <p:cNvPr id="10" name="TextBox 14">
                  <a:extLst>
                    <a:ext uri="{FF2B5EF4-FFF2-40B4-BE49-F238E27FC236}">
                      <a16:creationId xmlns:a16="http://schemas.microsoft.com/office/drawing/2014/main" id="{98229B68-9B95-204C-DE42-2B82C07B8864}"/>
                    </a:ext>
                  </a:extLst>
                </p:cNvPr>
                <p:cNvSpPr txBox="1"/>
                <p:nvPr/>
              </p:nvSpPr>
              <p:spPr>
                <a:xfrm>
                  <a:off x="21927" y="9099244"/>
                  <a:ext cx="6857999" cy="8463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nl-BE" sz="1300" b="1" dirty="0">
                      <a:solidFill>
                        <a:srgbClr val="2668A9"/>
                      </a:solidFill>
                      <a:latin typeface="Aharoni" panose="02010803020104030203" pitchFamily="2" charset="-79"/>
                      <a:cs typeface="Aharoni" panose="02010803020104030203" pitchFamily="2" charset="-79"/>
                    </a:rPr>
                    <a:t>#PrEvCan #CANCERCODE</a:t>
                  </a:r>
                </a:p>
                <a:p>
                  <a:pPr algn="ctr"/>
                  <a:r>
                    <a:rPr lang="el-GR" sz="1200" b="1" dirty="0">
                      <a:solidFill>
                        <a:srgbClr val="2668A9"/>
                      </a:solidFill>
                    </a:rPr>
                    <a:t>Η εκστρατεία PrEvCan© ξεκίνησε από την EONS </a:t>
                  </a:r>
                  <a:br>
                    <a:rPr lang="el-GR" sz="1200" b="1" dirty="0">
                      <a:solidFill>
                        <a:srgbClr val="2668A9"/>
                      </a:solidFill>
                    </a:rPr>
                  </a:br>
                  <a:r>
                    <a:rPr lang="el-GR" sz="1200" b="1" dirty="0">
                      <a:solidFill>
                        <a:srgbClr val="2668A9"/>
                      </a:solidFill>
                    </a:rPr>
                    <a:t>και διεξάγεται με βασικό συνεργάτη της εκστρατείας, το ESMO. </a:t>
                  </a:r>
                  <a:br>
                    <a:rPr lang="el-GR" sz="1200" b="1" dirty="0">
                      <a:solidFill>
                        <a:srgbClr val="2668A9"/>
                      </a:solidFill>
                    </a:rPr>
                  </a:br>
                  <a:r>
                    <a:rPr lang="el-GR" sz="1200" b="1" dirty="0">
                      <a:solidFill>
                        <a:srgbClr val="2668A9"/>
                      </a:solidFill>
                    </a:rPr>
                    <a:t>Περισσότερες πληροφορίες: www.cancernurse.eu/prevcan</a:t>
                  </a:r>
                </a:p>
              </p:txBody>
            </p:sp>
            <p:grpSp>
              <p:nvGrpSpPr>
                <p:cNvPr id="11" name="Group 15">
                  <a:extLst>
                    <a:ext uri="{FF2B5EF4-FFF2-40B4-BE49-F238E27FC236}">
                      <a16:creationId xmlns:a16="http://schemas.microsoft.com/office/drawing/2014/main" id="{2458E344-4CEF-5772-C47A-5EDA5F4ABC2B}"/>
                    </a:ext>
                  </a:extLst>
                </p:cNvPr>
                <p:cNvGrpSpPr/>
                <p:nvPr/>
              </p:nvGrpSpPr>
              <p:grpSpPr>
                <a:xfrm>
                  <a:off x="224716" y="9297854"/>
                  <a:ext cx="475488" cy="475488"/>
                  <a:chOff x="-302004" y="1916250"/>
                  <a:chExt cx="2823923" cy="2823924"/>
                </a:xfrm>
              </p:grpSpPr>
              <p:sp>
                <p:nvSpPr>
                  <p:cNvPr id="12" name="Ovaal 2">
                    <a:extLst>
                      <a:ext uri="{FF2B5EF4-FFF2-40B4-BE49-F238E27FC236}">
                        <a16:creationId xmlns:a16="http://schemas.microsoft.com/office/drawing/2014/main" id="{13D70194-B72B-4338-CB6D-D8A177EEABDA}"/>
                      </a:ext>
                    </a:extLst>
                  </p:cNvPr>
                  <p:cNvSpPr/>
                  <p:nvPr/>
                </p:nvSpPr>
                <p:spPr>
                  <a:xfrm>
                    <a:off x="-302004" y="1916250"/>
                    <a:ext cx="2823923" cy="282392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BE" sz="1801" dirty="0">
                      <a:solidFill>
                        <a:srgbClr val="2668A9"/>
                      </a:solidFill>
                    </a:endParaRPr>
                  </a:p>
                </p:txBody>
              </p:sp>
              <p:pic>
                <p:nvPicPr>
                  <p:cNvPr id="13" name="Picture 19" descr="A picture containing text, clipart&#10;&#10;Description automatically generated">
                    <a:extLst>
                      <a:ext uri="{FF2B5EF4-FFF2-40B4-BE49-F238E27FC236}">
                        <a16:creationId xmlns:a16="http://schemas.microsoft.com/office/drawing/2014/main" id="{161EDD98-838F-D981-A693-54F50390A7E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219048" y="2002330"/>
                    <a:ext cx="2669717" cy="2651758"/>
                  </a:xfrm>
                  <a:prstGeom prst="ellipse">
                    <a:avLst/>
                  </a:prstGeom>
                </p:spPr>
              </p:pic>
            </p:grpSp>
          </p:grpSp>
          <p:pic>
            <p:nvPicPr>
              <p:cNvPr id="6" name="Graphic 12">
                <a:extLst>
                  <a:ext uri="{FF2B5EF4-FFF2-40B4-BE49-F238E27FC236}">
                    <a16:creationId xmlns:a16="http://schemas.microsoft.com/office/drawing/2014/main" id="{864DEC4F-3059-43D1-2572-487AC69B663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 t="1" r="36621" b="-13923"/>
              <a:stretch/>
            </p:blipFill>
            <p:spPr>
              <a:xfrm>
                <a:off x="6061796" y="9394066"/>
                <a:ext cx="703986" cy="33141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515640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AA63A4F9-83AD-3676-625A-7C6183493E45}"/>
              </a:ext>
            </a:extLst>
          </p:cNvPr>
          <p:cNvGrpSpPr/>
          <p:nvPr/>
        </p:nvGrpSpPr>
        <p:grpSpPr>
          <a:xfrm>
            <a:off x="-4101" y="-5756"/>
            <a:ext cx="6879926" cy="9975562"/>
            <a:chOff x="-4101" y="-5756"/>
            <a:chExt cx="6879926" cy="9975562"/>
          </a:xfrm>
        </p:grpSpPr>
        <p:pic>
          <p:nvPicPr>
            <p:cNvPr id="3" name="Picture 2" descr="A picture containing person&#10;&#10;Description automatically generated">
              <a:extLst>
                <a:ext uri="{FF2B5EF4-FFF2-40B4-BE49-F238E27FC236}">
                  <a16:creationId xmlns:a16="http://schemas.microsoft.com/office/drawing/2014/main" id="{144870B0-FE52-8557-2543-6770140E33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666" t="7211" r="14475" b="28532"/>
            <a:stretch/>
          </p:blipFill>
          <p:spPr>
            <a:xfrm>
              <a:off x="0" y="-5756"/>
              <a:ext cx="6875825" cy="9911756"/>
            </a:xfrm>
            <a:prstGeom prst="rect">
              <a:avLst/>
            </a:prstGeom>
          </p:spPr>
        </p:pic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DE322BCE-0271-4C8E-9878-A7CF42C7A47B}"/>
                </a:ext>
              </a:extLst>
            </p:cNvPr>
            <p:cNvSpPr/>
            <p:nvPr/>
          </p:nvSpPr>
          <p:spPr>
            <a:xfrm>
              <a:off x="609995" y="3816978"/>
              <a:ext cx="5655833" cy="4779838"/>
            </a:xfrm>
            <a:prstGeom prst="roundRect">
              <a:avLst/>
            </a:prstGeom>
            <a:solidFill>
              <a:schemeClr val="bg1">
                <a:alpha val="7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ext Box 2">
              <a:extLst>
                <a:ext uri="{FF2B5EF4-FFF2-40B4-BE49-F238E27FC236}">
                  <a16:creationId xmlns:a16="http://schemas.microsoft.com/office/drawing/2014/main" id="{1390292E-CF4A-4AAE-B8F3-6810A56F22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7093" y="3953098"/>
              <a:ext cx="5783812" cy="1466835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800" dirty="0">
                  <a:solidFill>
                    <a:srgbClr val="2668A9"/>
                  </a:solidFill>
                  <a:effectLst/>
                  <a:latin typeface="Aharoni" panose="02010803020104030203" pitchFamily="2" charset="-79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solidFill>
                  <a:srgbClr val="2668A9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l-GR" sz="28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Τα εμβόλια κατά της ηπατίτιδας Β </a:t>
              </a:r>
              <a:br>
                <a:rPr lang="cs-CZ" sz="28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</a:br>
              <a:r>
                <a:rPr lang="el-GR" sz="28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και του ιού HPV συμβάλλουν </a:t>
              </a:r>
              <a:br>
                <a:rPr lang="cs-CZ" sz="28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</a:br>
              <a:r>
                <a:rPr lang="el-GR" sz="28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στην πρόληψη ορισμένων </a:t>
              </a:r>
              <a:br>
                <a:rPr lang="cs-CZ" sz="28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</a:br>
              <a:r>
                <a:rPr lang="el-GR" sz="28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τύπων καρκίνου. </a:t>
              </a:r>
              <a:br>
                <a:rPr lang="cs-CZ" sz="28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</a:br>
              <a:r>
                <a:rPr lang="el-GR" sz="28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Βεβαιωθείτε ότι τα </a:t>
              </a:r>
              <a:br>
                <a:rPr lang="cs-CZ" sz="28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</a:br>
              <a:r>
                <a:rPr lang="el-GR" sz="28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παιδιά σας έχουν εμβολιαστεί. </a:t>
              </a:r>
              <a:br>
                <a:rPr lang="cs-CZ" sz="28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</a:br>
              <a:r>
                <a:rPr lang="el-GR" sz="28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Εάν έχετε απορίες, </a:t>
              </a:r>
              <a:br>
                <a:rPr lang="cs-CZ" sz="28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</a:br>
              <a:r>
                <a:rPr lang="el-GR" sz="28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συζητήστε το με τον </a:t>
              </a:r>
              <a:br>
                <a:rPr lang="cs-CZ" sz="28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</a:br>
              <a:r>
                <a:rPr lang="el-GR" sz="28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επαγγελματία υγείας σας. </a:t>
              </a:r>
              <a:endParaRPr lang="en-GB" sz="2800" b="1" dirty="0">
                <a:solidFill>
                  <a:srgbClr val="2668A9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0" name="Freeform 72">
              <a:extLst>
                <a:ext uri="{FF2B5EF4-FFF2-40B4-BE49-F238E27FC236}">
                  <a16:creationId xmlns:a16="http://schemas.microsoft.com/office/drawing/2014/main" id="{D57D5010-3B0C-1690-D314-9996552EAE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1"/>
              <a:ext cx="4213623" cy="2285365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41" name="Freeform 74">
              <a:extLst>
                <a:ext uri="{FF2B5EF4-FFF2-40B4-BE49-F238E27FC236}">
                  <a16:creationId xmlns:a16="http://schemas.microsoft.com/office/drawing/2014/main" id="{EB7005F8-7C75-3B5C-4E1D-264B97CAFB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32E63F74-1382-FC41-52C4-B41049C06439}"/>
                </a:ext>
              </a:extLst>
            </p:cNvPr>
            <p:cNvSpPr/>
            <p:nvPr/>
          </p:nvSpPr>
          <p:spPr>
            <a:xfrm>
              <a:off x="417821" y="388491"/>
              <a:ext cx="1792224" cy="17922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4686E5AE-BEB6-30F5-6739-B02098C992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sp>
          <p:nvSpPr>
            <p:cNvPr id="4" name="Ovaal 41">
              <a:extLst>
                <a:ext uri="{FF2B5EF4-FFF2-40B4-BE49-F238E27FC236}">
                  <a16:creationId xmlns:a16="http://schemas.microsoft.com/office/drawing/2014/main" id="{7DD4B3F1-99D1-A3AB-BA4D-7AC9532FE4C5}"/>
                </a:ext>
              </a:extLst>
            </p:cNvPr>
            <p:cNvSpPr/>
            <p:nvPr/>
          </p:nvSpPr>
          <p:spPr>
            <a:xfrm>
              <a:off x="2522482" y="370203"/>
              <a:ext cx="1799302" cy="1805224"/>
            </a:xfrm>
            <a:prstGeom prst="ellipse">
              <a:avLst/>
            </a:prstGeom>
            <a:solidFill>
              <a:srgbClr val="2668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800" kern="1200" dirty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effectLst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6" name="Picture 5" descr="Icon&#10;&#10;Description automatically generated">
              <a:extLst>
                <a:ext uri="{FF2B5EF4-FFF2-40B4-BE49-F238E27FC236}">
                  <a16:creationId xmlns:a16="http://schemas.microsoft.com/office/drawing/2014/main" id="{ED2CD145-9C54-A67F-91A1-9AE0A7AA016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8814" y="403404"/>
              <a:ext cx="546638" cy="548640"/>
            </a:xfrm>
            <a:prstGeom prst="rect">
              <a:avLst/>
            </a:prstGeom>
          </p:spPr>
        </p:pic>
        <p:sp>
          <p:nvSpPr>
            <p:cNvPr id="7" name="Rectangle 4">
              <a:extLst>
                <a:ext uri="{FF2B5EF4-FFF2-40B4-BE49-F238E27FC236}">
                  <a16:creationId xmlns:a16="http://schemas.microsoft.com/office/drawing/2014/main" id="{AFE6CB55-A958-439E-D92B-3F1D9E01BE92}"/>
                </a:ext>
              </a:extLst>
            </p:cNvPr>
            <p:cNvSpPr/>
            <p:nvPr/>
          </p:nvSpPr>
          <p:spPr>
            <a:xfrm>
              <a:off x="531610" y="828538"/>
              <a:ext cx="1589138" cy="107721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l-GR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Εισάγετε </a:t>
              </a:r>
              <a:b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</a:br>
              <a:r>
                <a:rPr lang="el-GR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το λογότυπο του οργανισμού </a:t>
              </a:r>
              <a:b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</a:br>
              <a:r>
                <a:rPr lang="el-GR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σας</a:t>
              </a:r>
              <a:endParaRPr lang="en-US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D6A190D-D111-D93C-8349-47C426523EA6}"/>
                </a:ext>
              </a:extLst>
            </p:cNvPr>
            <p:cNvSpPr txBox="1"/>
            <p:nvPr/>
          </p:nvSpPr>
          <p:spPr>
            <a:xfrm>
              <a:off x="1946283" y="850333"/>
              <a:ext cx="296543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3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 fontAlgn="base"/>
              <a:r>
                <a:rPr lang="el-GR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Διασφαλίστε τη </a:t>
              </a:r>
              <a:br>
                <a:rPr lang="cs-CZ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l-GR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συμμετοχή των παιδιών </a:t>
              </a:r>
              <a:br>
                <a:rPr lang="cs-CZ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l-GR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σας σε προγράμματα </a:t>
              </a:r>
              <a:br>
                <a:rPr lang="cs-CZ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l-GR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εμβολιασμού:</a:t>
              </a:r>
              <a:br>
                <a:rPr lang="cs-CZ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l-GR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κατά της ηπατίτιδας Β</a:t>
              </a:r>
              <a:br>
                <a:rPr lang="cs-CZ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HPV</a:t>
              </a:r>
              <a:endParaRPr lang="en-GB" sz="10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grpSp>
          <p:nvGrpSpPr>
            <p:cNvPr id="9" name="Group 9">
              <a:extLst>
                <a:ext uri="{FF2B5EF4-FFF2-40B4-BE49-F238E27FC236}">
                  <a16:creationId xmlns:a16="http://schemas.microsoft.com/office/drawing/2014/main" id="{DE812567-D458-B3AA-4544-89EB6D59627F}"/>
                </a:ext>
              </a:extLst>
            </p:cNvPr>
            <p:cNvGrpSpPr/>
            <p:nvPr/>
          </p:nvGrpSpPr>
          <p:grpSpPr>
            <a:xfrm>
              <a:off x="-4101" y="9123420"/>
              <a:ext cx="6879926" cy="846386"/>
              <a:chOff x="-4101" y="9123420"/>
              <a:chExt cx="6879926" cy="846386"/>
            </a:xfrm>
          </p:grpSpPr>
          <p:grpSp>
            <p:nvGrpSpPr>
              <p:cNvPr id="10" name="Group 10">
                <a:extLst>
                  <a:ext uri="{FF2B5EF4-FFF2-40B4-BE49-F238E27FC236}">
                    <a16:creationId xmlns:a16="http://schemas.microsoft.com/office/drawing/2014/main" id="{63C60E1D-FAD9-DE5F-A1C4-3ABA415CB623}"/>
                  </a:ext>
                </a:extLst>
              </p:cNvPr>
              <p:cNvGrpSpPr/>
              <p:nvPr/>
            </p:nvGrpSpPr>
            <p:grpSpPr>
              <a:xfrm>
                <a:off x="-4101" y="9123420"/>
                <a:ext cx="6879926" cy="846386"/>
                <a:chOff x="0" y="9099244"/>
                <a:chExt cx="6879926" cy="846386"/>
              </a:xfrm>
            </p:grpSpPr>
            <p:sp>
              <p:nvSpPr>
                <p:cNvPr id="12" name="Rectangle 13">
                  <a:extLst>
                    <a:ext uri="{FF2B5EF4-FFF2-40B4-BE49-F238E27FC236}">
                      <a16:creationId xmlns:a16="http://schemas.microsoft.com/office/drawing/2014/main" id="{5D42D491-AA98-40E1-2B1C-C5BEE075C870}"/>
                    </a:ext>
                  </a:extLst>
                </p:cNvPr>
                <p:cNvSpPr/>
                <p:nvPr/>
              </p:nvSpPr>
              <p:spPr>
                <a:xfrm>
                  <a:off x="0" y="9109018"/>
                  <a:ext cx="6858000" cy="796982"/>
                </a:xfrm>
                <a:prstGeom prst="rect">
                  <a:avLst/>
                </a:prstGeom>
                <a:solidFill>
                  <a:schemeClr val="bg1">
                    <a:alpha val="67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2668A9"/>
                    </a:solidFill>
                  </a:endParaRPr>
                </a:p>
              </p:txBody>
            </p:sp>
            <p:sp>
              <p:nvSpPr>
                <p:cNvPr id="13" name="TextBox 14">
                  <a:extLst>
                    <a:ext uri="{FF2B5EF4-FFF2-40B4-BE49-F238E27FC236}">
                      <a16:creationId xmlns:a16="http://schemas.microsoft.com/office/drawing/2014/main" id="{A3CFFB91-6EDC-3BA0-A5D4-4A685E1F2042}"/>
                    </a:ext>
                  </a:extLst>
                </p:cNvPr>
                <p:cNvSpPr txBox="1"/>
                <p:nvPr/>
              </p:nvSpPr>
              <p:spPr>
                <a:xfrm>
                  <a:off x="21927" y="9099244"/>
                  <a:ext cx="6857999" cy="8463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nl-BE" sz="1300" b="1" dirty="0">
                      <a:solidFill>
                        <a:srgbClr val="2668A9"/>
                      </a:solidFill>
                      <a:latin typeface="Aharoni" panose="02010803020104030203" pitchFamily="2" charset="-79"/>
                      <a:cs typeface="Aharoni" panose="02010803020104030203" pitchFamily="2" charset="-79"/>
                    </a:rPr>
                    <a:t>#PrEvCan #CANCERCODE</a:t>
                  </a:r>
                </a:p>
                <a:p>
                  <a:pPr algn="ctr"/>
                  <a:r>
                    <a:rPr lang="el-GR" sz="1200" b="1" dirty="0">
                      <a:solidFill>
                        <a:srgbClr val="2668A9"/>
                      </a:solidFill>
                    </a:rPr>
                    <a:t>Η εκστρατεία PrEvCan© ξεκίνησε από την EONS </a:t>
                  </a:r>
                  <a:br>
                    <a:rPr lang="el-GR" sz="1200" b="1" dirty="0">
                      <a:solidFill>
                        <a:srgbClr val="2668A9"/>
                      </a:solidFill>
                    </a:rPr>
                  </a:br>
                  <a:r>
                    <a:rPr lang="el-GR" sz="1200" b="1" dirty="0">
                      <a:solidFill>
                        <a:srgbClr val="2668A9"/>
                      </a:solidFill>
                    </a:rPr>
                    <a:t>και διεξάγεται με βασικό συνεργάτη της εκστρατείας, το ESMO. </a:t>
                  </a:r>
                  <a:br>
                    <a:rPr lang="el-GR" sz="1200" b="1" dirty="0">
                      <a:solidFill>
                        <a:srgbClr val="2668A9"/>
                      </a:solidFill>
                    </a:rPr>
                  </a:br>
                  <a:r>
                    <a:rPr lang="el-GR" sz="1200" b="1" dirty="0">
                      <a:solidFill>
                        <a:srgbClr val="2668A9"/>
                      </a:solidFill>
                    </a:rPr>
                    <a:t>Περισσότερες πληροφορίες: www.cancernurse.eu/prevcan</a:t>
                  </a:r>
                </a:p>
              </p:txBody>
            </p:sp>
            <p:grpSp>
              <p:nvGrpSpPr>
                <p:cNvPr id="14" name="Group 15">
                  <a:extLst>
                    <a:ext uri="{FF2B5EF4-FFF2-40B4-BE49-F238E27FC236}">
                      <a16:creationId xmlns:a16="http://schemas.microsoft.com/office/drawing/2014/main" id="{CABAAED5-05C0-3230-3928-AA1122A82C14}"/>
                    </a:ext>
                  </a:extLst>
                </p:cNvPr>
                <p:cNvGrpSpPr/>
                <p:nvPr/>
              </p:nvGrpSpPr>
              <p:grpSpPr>
                <a:xfrm>
                  <a:off x="224716" y="9297854"/>
                  <a:ext cx="475488" cy="475488"/>
                  <a:chOff x="-302004" y="1916250"/>
                  <a:chExt cx="2823923" cy="2823924"/>
                </a:xfrm>
              </p:grpSpPr>
              <p:sp>
                <p:nvSpPr>
                  <p:cNvPr id="15" name="Ovaal 2">
                    <a:extLst>
                      <a:ext uri="{FF2B5EF4-FFF2-40B4-BE49-F238E27FC236}">
                        <a16:creationId xmlns:a16="http://schemas.microsoft.com/office/drawing/2014/main" id="{2D9302E1-E1E0-3104-95A2-56BA7FCA9D3D}"/>
                      </a:ext>
                    </a:extLst>
                  </p:cNvPr>
                  <p:cNvSpPr/>
                  <p:nvPr/>
                </p:nvSpPr>
                <p:spPr>
                  <a:xfrm>
                    <a:off x="-302004" y="1916250"/>
                    <a:ext cx="2823923" cy="282392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BE" sz="1801" dirty="0">
                      <a:solidFill>
                        <a:srgbClr val="2668A9"/>
                      </a:solidFill>
                    </a:endParaRPr>
                  </a:p>
                </p:txBody>
              </p:sp>
              <p:pic>
                <p:nvPicPr>
                  <p:cNvPr id="16" name="Picture 19" descr="A picture containing text, clipart&#10;&#10;Description automatically generated">
                    <a:extLst>
                      <a:ext uri="{FF2B5EF4-FFF2-40B4-BE49-F238E27FC236}">
                        <a16:creationId xmlns:a16="http://schemas.microsoft.com/office/drawing/2014/main" id="{4E5A21BB-92C0-A8E9-3E28-51B2213034F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219048" y="2002330"/>
                    <a:ext cx="2669717" cy="2651758"/>
                  </a:xfrm>
                  <a:prstGeom prst="ellipse">
                    <a:avLst/>
                  </a:prstGeom>
                </p:spPr>
              </p:pic>
            </p:grpSp>
          </p:grpSp>
          <p:pic>
            <p:nvPicPr>
              <p:cNvPr id="11" name="Graphic 12">
                <a:extLst>
                  <a:ext uri="{FF2B5EF4-FFF2-40B4-BE49-F238E27FC236}">
                    <a16:creationId xmlns:a16="http://schemas.microsoft.com/office/drawing/2014/main" id="{22379E4B-0F13-2D97-2218-417DF61994C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 t="1" r="36621" b="-13923"/>
              <a:stretch/>
            </p:blipFill>
            <p:spPr>
              <a:xfrm>
                <a:off x="6061796" y="9394066"/>
                <a:ext cx="703986" cy="33141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12711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C8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327583C7-3391-ACAD-1C70-8709D5B783C4}"/>
              </a:ext>
            </a:extLst>
          </p:cNvPr>
          <p:cNvGrpSpPr/>
          <p:nvPr/>
        </p:nvGrpSpPr>
        <p:grpSpPr>
          <a:xfrm>
            <a:off x="-4101" y="153870"/>
            <a:ext cx="6879926" cy="9815936"/>
            <a:chOff x="-4101" y="153870"/>
            <a:chExt cx="6879926" cy="9815936"/>
          </a:xfrm>
        </p:grpSpPr>
        <p:sp>
          <p:nvSpPr>
            <p:cNvPr id="19" name="Freeform 72">
              <a:extLst>
                <a:ext uri="{FF2B5EF4-FFF2-40B4-BE49-F238E27FC236}">
                  <a16:creationId xmlns:a16="http://schemas.microsoft.com/office/drawing/2014/main" id="{BF8E8331-1907-4253-9301-20ED114474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0"/>
              <a:ext cx="4213623" cy="2258568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20" name="Freeform 74">
              <a:extLst>
                <a:ext uri="{FF2B5EF4-FFF2-40B4-BE49-F238E27FC236}">
                  <a16:creationId xmlns:a16="http://schemas.microsoft.com/office/drawing/2014/main" id="{37D52375-E0D3-47D4-B1A5-F8E64AD30D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A5FEF6DD-585F-1199-0FC2-AD256E4C8A71}"/>
                </a:ext>
              </a:extLst>
            </p:cNvPr>
            <p:cNvGrpSpPr/>
            <p:nvPr/>
          </p:nvGrpSpPr>
          <p:grpSpPr>
            <a:xfrm>
              <a:off x="431279" y="375565"/>
              <a:ext cx="1792224" cy="1792224"/>
              <a:chOff x="1433852" y="1700836"/>
              <a:chExt cx="2823923" cy="2823924"/>
            </a:xfrm>
          </p:grpSpPr>
          <p:sp>
            <p:nvSpPr>
              <p:cNvPr id="37" name="Ovaal 2">
                <a:extLst>
                  <a:ext uri="{FF2B5EF4-FFF2-40B4-BE49-F238E27FC236}">
                    <a16:creationId xmlns:a16="http://schemas.microsoft.com/office/drawing/2014/main" id="{8A2DE224-974B-3F12-8DDB-319001774B99}"/>
                  </a:ext>
                </a:extLst>
              </p:cNvPr>
              <p:cNvSpPr/>
              <p:nvPr/>
            </p:nvSpPr>
            <p:spPr>
              <a:xfrm>
                <a:off x="1433852" y="1700836"/>
                <a:ext cx="2823923" cy="282392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sz="1801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38" name="Picture 37" descr="A picture containing text, clipart&#10;&#10;Description automatically generated">
                <a:extLst>
                  <a:ext uri="{FF2B5EF4-FFF2-40B4-BE49-F238E27FC236}">
                    <a16:creationId xmlns:a16="http://schemas.microsoft.com/office/drawing/2014/main" id="{B506322B-FFFB-E0D9-77DF-A394480ACE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99791" y="1805365"/>
                <a:ext cx="2669717" cy="2651760"/>
              </a:xfrm>
              <a:prstGeom prst="ellipse">
                <a:avLst/>
              </a:prstGeom>
            </p:spPr>
          </p:pic>
        </p:grpSp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8E8A3043-603E-6CED-2B04-9EE75E5226DD}"/>
                </a:ext>
              </a:extLst>
            </p:cNvPr>
            <p:cNvSpPr/>
            <p:nvPr/>
          </p:nvSpPr>
          <p:spPr>
            <a:xfrm>
              <a:off x="347456" y="4555419"/>
              <a:ext cx="6238960" cy="1708298"/>
            </a:xfrm>
            <a:prstGeom prst="roundRect">
              <a:avLst/>
            </a:prstGeom>
            <a:solidFill>
              <a:schemeClr val="bg1">
                <a:alpha val="77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494B86EF-B186-4B6B-88ED-83589B6946DC}"/>
                </a:ext>
              </a:extLst>
            </p:cNvPr>
            <p:cNvSpPr/>
            <p:nvPr/>
          </p:nvSpPr>
          <p:spPr>
            <a:xfrm>
              <a:off x="453258" y="4662803"/>
              <a:ext cx="5981219" cy="1489904"/>
            </a:xfrm>
            <a:prstGeom prst="roundRect">
              <a:avLst/>
            </a:prstGeom>
            <a:noFill/>
            <a:ln>
              <a:solidFill>
                <a:srgbClr val="DBD1C3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3DE73569-89E4-253B-3DB0-71163F4074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sp>
          <p:nvSpPr>
            <p:cNvPr id="8" name="Ovaal 41">
              <a:extLst>
                <a:ext uri="{FF2B5EF4-FFF2-40B4-BE49-F238E27FC236}">
                  <a16:creationId xmlns:a16="http://schemas.microsoft.com/office/drawing/2014/main" id="{EADB9184-0371-E0C1-87CC-86E3BDE3B9D3}"/>
                </a:ext>
              </a:extLst>
            </p:cNvPr>
            <p:cNvSpPr/>
            <p:nvPr/>
          </p:nvSpPr>
          <p:spPr>
            <a:xfrm>
              <a:off x="2522482" y="370203"/>
              <a:ext cx="1799302" cy="1805224"/>
            </a:xfrm>
            <a:prstGeom prst="ellipse">
              <a:avLst/>
            </a:prstGeom>
            <a:solidFill>
              <a:srgbClr val="2668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800" kern="1200" dirty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effectLst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3" name="Picture 2" descr="Icon&#10;&#10;Description automatically generated">
              <a:extLst>
                <a:ext uri="{FF2B5EF4-FFF2-40B4-BE49-F238E27FC236}">
                  <a16:creationId xmlns:a16="http://schemas.microsoft.com/office/drawing/2014/main" id="{4C6AAE6A-24A1-35B3-8DD1-3E0BADC4265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8814" y="403404"/>
              <a:ext cx="546638" cy="548640"/>
            </a:xfrm>
            <a:prstGeom prst="rect">
              <a:avLst/>
            </a:prstGeom>
          </p:spPr>
        </p:pic>
        <p:sp>
          <p:nvSpPr>
            <p:cNvPr id="2" name="TextBox 18">
              <a:extLst>
                <a:ext uri="{FF2B5EF4-FFF2-40B4-BE49-F238E27FC236}">
                  <a16:creationId xmlns:a16="http://schemas.microsoft.com/office/drawing/2014/main" id="{B372242C-F0AC-3D4C-5D1A-F587BD4647A0}"/>
                </a:ext>
              </a:extLst>
            </p:cNvPr>
            <p:cNvSpPr txBox="1"/>
            <p:nvPr/>
          </p:nvSpPr>
          <p:spPr>
            <a:xfrm>
              <a:off x="119539" y="4827698"/>
              <a:ext cx="658641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3200" b="1" dirty="0">
                  <a:solidFill>
                    <a:srgbClr val="2668A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Μηνύματα </a:t>
              </a:r>
              <a:br>
                <a:rPr lang="el-GR" sz="3200" b="1" dirty="0">
                  <a:solidFill>
                    <a:srgbClr val="2668A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l-GR" sz="3200" b="1" dirty="0">
                  <a:solidFill>
                    <a:srgbClr val="2668A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για επαγγελματίες υγείας</a:t>
              </a:r>
            </a:p>
          </p:txBody>
        </p:sp>
        <p:sp>
          <p:nvSpPr>
            <p:cNvPr id="4" name="TextBox 7">
              <a:extLst>
                <a:ext uri="{FF2B5EF4-FFF2-40B4-BE49-F238E27FC236}">
                  <a16:creationId xmlns:a16="http://schemas.microsoft.com/office/drawing/2014/main" id="{0791F435-84E7-B328-8EA4-DFA7B2B1FF78}"/>
                </a:ext>
              </a:extLst>
            </p:cNvPr>
            <p:cNvSpPr txBox="1"/>
            <p:nvPr/>
          </p:nvSpPr>
          <p:spPr>
            <a:xfrm>
              <a:off x="1946283" y="850333"/>
              <a:ext cx="296543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3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 fontAlgn="base"/>
              <a:r>
                <a:rPr lang="el-GR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Διασφαλίστε τη </a:t>
              </a:r>
              <a:br>
                <a:rPr lang="cs-CZ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l-GR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συμμετοχή των παιδιών </a:t>
              </a:r>
              <a:br>
                <a:rPr lang="cs-CZ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l-GR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σας σε προγράμματα </a:t>
              </a:r>
              <a:br>
                <a:rPr lang="cs-CZ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l-GR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εμβολιασμού:</a:t>
              </a:r>
              <a:br>
                <a:rPr lang="cs-CZ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l-GR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κατά της ηπατίτιδας Β</a:t>
              </a:r>
              <a:br>
                <a:rPr lang="cs-CZ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HPV</a:t>
              </a:r>
              <a:endParaRPr lang="en-GB" sz="10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grpSp>
          <p:nvGrpSpPr>
            <p:cNvPr id="5" name="Group 9">
              <a:extLst>
                <a:ext uri="{FF2B5EF4-FFF2-40B4-BE49-F238E27FC236}">
                  <a16:creationId xmlns:a16="http://schemas.microsoft.com/office/drawing/2014/main" id="{315E9BD5-362D-D242-E5CA-17DD2DED4952}"/>
                </a:ext>
              </a:extLst>
            </p:cNvPr>
            <p:cNvGrpSpPr/>
            <p:nvPr/>
          </p:nvGrpSpPr>
          <p:grpSpPr>
            <a:xfrm>
              <a:off x="-4101" y="9123420"/>
              <a:ext cx="6879926" cy="846386"/>
              <a:chOff x="-4101" y="9123420"/>
              <a:chExt cx="6879926" cy="846386"/>
            </a:xfrm>
          </p:grpSpPr>
          <p:grpSp>
            <p:nvGrpSpPr>
              <p:cNvPr id="6" name="Group 10">
                <a:extLst>
                  <a:ext uri="{FF2B5EF4-FFF2-40B4-BE49-F238E27FC236}">
                    <a16:creationId xmlns:a16="http://schemas.microsoft.com/office/drawing/2014/main" id="{5587D9B0-72A6-B37D-43AF-C1E8DAF45835}"/>
                  </a:ext>
                </a:extLst>
              </p:cNvPr>
              <p:cNvGrpSpPr/>
              <p:nvPr/>
            </p:nvGrpSpPr>
            <p:grpSpPr>
              <a:xfrm>
                <a:off x="-4101" y="9123420"/>
                <a:ext cx="6879926" cy="846386"/>
                <a:chOff x="0" y="9099244"/>
                <a:chExt cx="6879926" cy="846386"/>
              </a:xfrm>
            </p:grpSpPr>
            <p:sp>
              <p:nvSpPr>
                <p:cNvPr id="10" name="Rectangle 13">
                  <a:extLst>
                    <a:ext uri="{FF2B5EF4-FFF2-40B4-BE49-F238E27FC236}">
                      <a16:creationId xmlns:a16="http://schemas.microsoft.com/office/drawing/2014/main" id="{4A23EECE-834E-60A0-7E46-7BC0D253791F}"/>
                    </a:ext>
                  </a:extLst>
                </p:cNvPr>
                <p:cNvSpPr/>
                <p:nvPr/>
              </p:nvSpPr>
              <p:spPr>
                <a:xfrm>
                  <a:off x="0" y="9109018"/>
                  <a:ext cx="6858000" cy="796982"/>
                </a:xfrm>
                <a:prstGeom prst="rect">
                  <a:avLst/>
                </a:prstGeom>
                <a:solidFill>
                  <a:schemeClr val="bg1">
                    <a:alpha val="67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2668A9"/>
                    </a:solidFill>
                  </a:endParaRPr>
                </a:p>
              </p:txBody>
            </p:sp>
            <p:sp>
              <p:nvSpPr>
                <p:cNvPr id="11" name="TextBox 14">
                  <a:extLst>
                    <a:ext uri="{FF2B5EF4-FFF2-40B4-BE49-F238E27FC236}">
                      <a16:creationId xmlns:a16="http://schemas.microsoft.com/office/drawing/2014/main" id="{62B4E1AA-C27C-02A1-EE05-7C1094A173E3}"/>
                    </a:ext>
                  </a:extLst>
                </p:cNvPr>
                <p:cNvSpPr txBox="1"/>
                <p:nvPr/>
              </p:nvSpPr>
              <p:spPr>
                <a:xfrm>
                  <a:off x="21927" y="9099244"/>
                  <a:ext cx="6857999" cy="8463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nl-BE" sz="1300" b="1" dirty="0">
                      <a:solidFill>
                        <a:srgbClr val="2668A9"/>
                      </a:solidFill>
                      <a:latin typeface="Aharoni" panose="02010803020104030203" pitchFamily="2" charset="-79"/>
                      <a:cs typeface="Aharoni" panose="02010803020104030203" pitchFamily="2" charset="-79"/>
                    </a:rPr>
                    <a:t>#PrEvCan #CANCERCODE</a:t>
                  </a:r>
                </a:p>
                <a:p>
                  <a:pPr algn="ctr"/>
                  <a:r>
                    <a:rPr lang="el-GR" sz="1200" b="1" dirty="0">
                      <a:solidFill>
                        <a:srgbClr val="2668A9"/>
                      </a:solidFill>
                    </a:rPr>
                    <a:t>Η εκστρατεία PrEvCan© ξεκίνησε από την EONS </a:t>
                  </a:r>
                  <a:br>
                    <a:rPr lang="el-GR" sz="1200" b="1" dirty="0">
                      <a:solidFill>
                        <a:srgbClr val="2668A9"/>
                      </a:solidFill>
                    </a:rPr>
                  </a:br>
                  <a:r>
                    <a:rPr lang="el-GR" sz="1200" b="1" dirty="0">
                      <a:solidFill>
                        <a:srgbClr val="2668A9"/>
                      </a:solidFill>
                    </a:rPr>
                    <a:t>και διεξάγεται με βασικό συνεργάτη της εκστρατείας, το ESMO. </a:t>
                  </a:r>
                  <a:br>
                    <a:rPr lang="el-GR" sz="1200" b="1" dirty="0">
                      <a:solidFill>
                        <a:srgbClr val="2668A9"/>
                      </a:solidFill>
                    </a:rPr>
                  </a:br>
                  <a:r>
                    <a:rPr lang="el-GR" sz="1200" b="1" dirty="0">
                      <a:solidFill>
                        <a:srgbClr val="2668A9"/>
                      </a:solidFill>
                    </a:rPr>
                    <a:t>Περισσότερες πληροφορίες: www.cancernurse.eu/prevcan</a:t>
                  </a:r>
                </a:p>
              </p:txBody>
            </p:sp>
            <p:grpSp>
              <p:nvGrpSpPr>
                <p:cNvPr id="12" name="Group 15">
                  <a:extLst>
                    <a:ext uri="{FF2B5EF4-FFF2-40B4-BE49-F238E27FC236}">
                      <a16:creationId xmlns:a16="http://schemas.microsoft.com/office/drawing/2014/main" id="{5B07EA82-8A11-C324-B8B8-D5395115E621}"/>
                    </a:ext>
                  </a:extLst>
                </p:cNvPr>
                <p:cNvGrpSpPr/>
                <p:nvPr/>
              </p:nvGrpSpPr>
              <p:grpSpPr>
                <a:xfrm>
                  <a:off x="224716" y="9297854"/>
                  <a:ext cx="475488" cy="475488"/>
                  <a:chOff x="-302004" y="1916250"/>
                  <a:chExt cx="2823923" cy="2823924"/>
                </a:xfrm>
              </p:grpSpPr>
              <p:sp>
                <p:nvSpPr>
                  <p:cNvPr id="13" name="Ovaal 2">
                    <a:extLst>
                      <a:ext uri="{FF2B5EF4-FFF2-40B4-BE49-F238E27FC236}">
                        <a16:creationId xmlns:a16="http://schemas.microsoft.com/office/drawing/2014/main" id="{36D70161-8E1B-090E-0FE1-6ADDEEC04A9A}"/>
                      </a:ext>
                    </a:extLst>
                  </p:cNvPr>
                  <p:cNvSpPr/>
                  <p:nvPr/>
                </p:nvSpPr>
                <p:spPr>
                  <a:xfrm>
                    <a:off x="-302004" y="1916250"/>
                    <a:ext cx="2823923" cy="282392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BE" sz="1801" dirty="0">
                      <a:solidFill>
                        <a:srgbClr val="2668A9"/>
                      </a:solidFill>
                    </a:endParaRPr>
                  </a:p>
                </p:txBody>
              </p:sp>
              <p:pic>
                <p:nvPicPr>
                  <p:cNvPr id="14" name="Picture 19" descr="A picture containing text, clipart&#10;&#10;Description automatically generated">
                    <a:extLst>
                      <a:ext uri="{FF2B5EF4-FFF2-40B4-BE49-F238E27FC236}">
                        <a16:creationId xmlns:a16="http://schemas.microsoft.com/office/drawing/2014/main" id="{5E1A5AC9-CE9A-2129-A616-AF4B397C829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219048" y="2002330"/>
                    <a:ext cx="2669717" cy="2651758"/>
                  </a:xfrm>
                  <a:prstGeom prst="ellipse">
                    <a:avLst/>
                  </a:prstGeom>
                </p:spPr>
              </p:pic>
            </p:grpSp>
          </p:grpSp>
          <p:pic>
            <p:nvPicPr>
              <p:cNvPr id="7" name="Graphic 12">
                <a:extLst>
                  <a:ext uri="{FF2B5EF4-FFF2-40B4-BE49-F238E27FC236}">
                    <a16:creationId xmlns:a16="http://schemas.microsoft.com/office/drawing/2014/main" id="{B63B8ED6-9636-0BE5-4598-7BFA75EABE8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 t="1" r="36621" b="-13923"/>
              <a:stretch/>
            </p:blipFill>
            <p:spPr>
              <a:xfrm>
                <a:off x="6061796" y="9394066"/>
                <a:ext cx="703986" cy="33141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540803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FF99FD04-4545-E3C3-C5B1-33B7FDA337A1}"/>
              </a:ext>
            </a:extLst>
          </p:cNvPr>
          <p:cNvGrpSpPr/>
          <p:nvPr/>
        </p:nvGrpSpPr>
        <p:grpSpPr>
          <a:xfrm>
            <a:off x="-4101" y="0"/>
            <a:ext cx="6879926" cy="9969806"/>
            <a:chOff x="-4101" y="0"/>
            <a:chExt cx="6879926" cy="9969806"/>
          </a:xfrm>
        </p:grpSpPr>
        <p:pic>
          <p:nvPicPr>
            <p:cNvPr id="7" name="Picture 6" descr="A hand holding a few syringes&#10;&#10;Description automatically generated">
              <a:extLst>
                <a:ext uri="{FF2B5EF4-FFF2-40B4-BE49-F238E27FC236}">
                  <a16:creationId xmlns:a16="http://schemas.microsoft.com/office/drawing/2014/main" id="{D4E77FB0-98DF-E89B-F0B7-65FF8D06ED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670" t="16329" r="567" b="17455"/>
            <a:stretch/>
          </p:blipFill>
          <p:spPr>
            <a:xfrm>
              <a:off x="-4101" y="0"/>
              <a:ext cx="6879925" cy="9930176"/>
            </a:xfrm>
            <a:prstGeom prst="rect">
              <a:avLst/>
            </a:prstGeom>
          </p:spPr>
        </p:pic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DE322BCE-0271-4C8E-9878-A7CF42C7A47B}"/>
                </a:ext>
              </a:extLst>
            </p:cNvPr>
            <p:cNvSpPr/>
            <p:nvPr/>
          </p:nvSpPr>
          <p:spPr>
            <a:xfrm>
              <a:off x="520123" y="3298383"/>
              <a:ext cx="5847485" cy="4631070"/>
            </a:xfrm>
            <a:prstGeom prst="roundRect">
              <a:avLst>
                <a:gd name="adj" fmla="val 10032"/>
              </a:avLst>
            </a:prstGeom>
            <a:solidFill>
              <a:schemeClr val="bg1">
                <a:alpha val="72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ext Box 2">
              <a:extLst>
                <a:ext uri="{FF2B5EF4-FFF2-40B4-BE49-F238E27FC236}">
                  <a16:creationId xmlns:a16="http://schemas.microsoft.com/office/drawing/2014/main" id="{1390292E-CF4A-4AAE-B8F3-6810A56F22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4583" y="3356035"/>
              <a:ext cx="6402706" cy="1237878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800" dirty="0">
                  <a:solidFill>
                    <a:srgbClr val="877C63"/>
                  </a:solidFill>
                  <a:effectLst/>
                  <a:latin typeface="Aharoni" panose="02010803020104030203" pitchFamily="2" charset="-79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solidFill>
                  <a:srgbClr val="877C63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l-GR" sz="28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Να αξιολογείτε πάντα την κατάσταση εμβολιασμού για την ηπατίτιδα Β </a:t>
              </a:r>
              <a:br>
                <a:rPr lang="cs-CZ" sz="28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</a:br>
              <a:r>
                <a:rPr lang="el-GR" sz="28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και τον ιό HPV μεταξύ </a:t>
              </a:r>
              <a:br>
                <a:rPr lang="cs-CZ" sz="28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</a:br>
              <a:r>
                <a:rPr lang="el-GR" sz="28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των ασθενών σας. </a:t>
              </a:r>
              <a:br>
                <a:rPr lang="cs-CZ" sz="28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</a:br>
              <a:r>
                <a:rPr lang="el-GR" sz="28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Συστήνετε και υποστηρίξτε τον εμβολιασμό των ασθενών και των οικογενειών τους, όταν ενδείκνυται, </a:t>
              </a:r>
              <a:br>
                <a:rPr lang="cs-CZ" sz="28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</a:br>
              <a:r>
                <a:rPr lang="el-GR" sz="28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για την μείωση του κινδύνου </a:t>
              </a:r>
              <a:br>
                <a:rPr lang="cs-CZ" sz="28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</a:br>
              <a:r>
                <a:rPr lang="el-GR" sz="28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για εμφάνιση καρκίνου. </a:t>
              </a:r>
              <a:endParaRPr lang="en-GB" sz="2800" b="1" dirty="0">
                <a:solidFill>
                  <a:srgbClr val="2668A9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8" name="Freeform 72">
              <a:extLst>
                <a:ext uri="{FF2B5EF4-FFF2-40B4-BE49-F238E27FC236}">
                  <a16:creationId xmlns:a16="http://schemas.microsoft.com/office/drawing/2014/main" id="{0127B1A5-7018-8D4F-5F23-46F8DB410B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1"/>
              <a:ext cx="4213623" cy="2285365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21" name="Freeform 74">
              <a:extLst>
                <a:ext uri="{FF2B5EF4-FFF2-40B4-BE49-F238E27FC236}">
                  <a16:creationId xmlns:a16="http://schemas.microsoft.com/office/drawing/2014/main" id="{EBEF4186-B951-3364-C23A-D034F4A02D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4B128535-4C21-0D08-4A92-F9071A36C581}"/>
                </a:ext>
              </a:extLst>
            </p:cNvPr>
            <p:cNvSpPr/>
            <p:nvPr/>
          </p:nvSpPr>
          <p:spPr>
            <a:xfrm>
              <a:off x="417821" y="388491"/>
              <a:ext cx="1792224" cy="17922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4787B6B0-5170-3F74-6340-B4115F21AF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sp>
          <p:nvSpPr>
            <p:cNvPr id="8" name="Ovaal 41">
              <a:extLst>
                <a:ext uri="{FF2B5EF4-FFF2-40B4-BE49-F238E27FC236}">
                  <a16:creationId xmlns:a16="http://schemas.microsoft.com/office/drawing/2014/main" id="{A012B337-E82D-0741-6247-F40A96A5382F}"/>
                </a:ext>
              </a:extLst>
            </p:cNvPr>
            <p:cNvSpPr/>
            <p:nvPr/>
          </p:nvSpPr>
          <p:spPr>
            <a:xfrm>
              <a:off x="2522482" y="370203"/>
              <a:ext cx="1799302" cy="1805224"/>
            </a:xfrm>
            <a:prstGeom prst="ellipse">
              <a:avLst/>
            </a:prstGeom>
            <a:solidFill>
              <a:srgbClr val="2668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800" kern="1200" dirty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effectLst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19" name="Picture 18" descr="Icon&#10;&#10;Description automatically generated">
              <a:extLst>
                <a:ext uri="{FF2B5EF4-FFF2-40B4-BE49-F238E27FC236}">
                  <a16:creationId xmlns:a16="http://schemas.microsoft.com/office/drawing/2014/main" id="{3DFC01F6-2FA7-F9B3-80CB-C3553599CD3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8814" y="403404"/>
              <a:ext cx="546638" cy="548640"/>
            </a:xfrm>
            <a:prstGeom prst="rect">
              <a:avLst/>
            </a:prstGeom>
          </p:spPr>
        </p:pic>
        <p:sp>
          <p:nvSpPr>
            <p:cNvPr id="3" name="TextBox 7">
              <a:extLst>
                <a:ext uri="{FF2B5EF4-FFF2-40B4-BE49-F238E27FC236}">
                  <a16:creationId xmlns:a16="http://schemas.microsoft.com/office/drawing/2014/main" id="{94054012-3CF3-A457-F785-58321CFDECF3}"/>
                </a:ext>
              </a:extLst>
            </p:cNvPr>
            <p:cNvSpPr txBox="1"/>
            <p:nvPr/>
          </p:nvSpPr>
          <p:spPr>
            <a:xfrm>
              <a:off x="1946283" y="850333"/>
              <a:ext cx="296543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3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 fontAlgn="base"/>
              <a:r>
                <a:rPr lang="el-GR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Διασφαλίστε τη </a:t>
              </a:r>
              <a:br>
                <a:rPr lang="cs-CZ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l-GR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συμμετοχή των παιδιών </a:t>
              </a:r>
              <a:br>
                <a:rPr lang="cs-CZ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l-GR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σας σε προγράμματα </a:t>
              </a:r>
              <a:br>
                <a:rPr lang="cs-CZ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l-GR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εμβολιασμού:</a:t>
              </a:r>
              <a:br>
                <a:rPr lang="cs-CZ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l-GR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κατά της ηπατίτιδας Β</a:t>
              </a:r>
              <a:br>
                <a:rPr lang="cs-CZ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HPV</a:t>
              </a:r>
              <a:endParaRPr lang="en-GB" sz="10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grpSp>
          <p:nvGrpSpPr>
            <p:cNvPr id="4" name="Group 9">
              <a:extLst>
                <a:ext uri="{FF2B5EF4-FFF2-40B4-BE49-F238E27FC236}">
                  <a16:creationId xmlns:a16="http://schemas.microsoft.com/office/drawing/2014/main" id="{B6496DD9-6252-A3D3-EDF8-2B99EF417EC2}"/>
                </a:ext>
              </a:extLst>
            </p:cNvPr>
            <p:cNvGrpSpPr/>
            <p:nvPr/>
          </p:nvGrpSpPr>
          <p:grpSpPr>
            <a:xfrm>
              <a:off x="-4101" y="9123420"/>
              <a:ext cx="6879926" cy="846386"/>
              <a:chOff x="-4101" y="9123420"/>
              <a:chExt cx="6879926" cy="846386"/>
            </a:xfrm>
          </p:grpSpPr>
          <p:grpSp>
            <p:nvGrpSpPr>
              <p:cNvPr id="5" name="Group 10">
                <a:extLst>
                  <a:ext uri="{FF2B5EF4-FFF2-40B4-BE49-F238E27FC236}">
                    <a16:creationId xmlns:a16="http://schemas.microsoft.com/office/drawing/2014/main" id="{287481DE-7AEB-25BC-CC9B-5250025AD587}"/>
                  </a:ext>
                </a:extLst>
              </p:cNvPr>
              <p:cNvGrpSpPr/>
              <p:nvPr/>
            </p:nvGrpSpPr>
            <p:grpSpPr>
              <a:xfrm>
                <a:off x="-4101" y="9123420"/>
                <a:ext cx="6879926" cy="846386"/>
                <a:chOff x="0" y="9099244"/>
                <a:chExt cx="6879926" cy="846386"/>
              </a:xfrm>
            </p:grpSpPr>
            <p:sp>
              <p:nvSpPr>
                <p:cNvPr id="9" name="Rectangle 13">
                  <a:extLst>
                    <a:ext uri="{FF2B5EF4-FFF2-40B4-BE49-F238E27FC236}">
                      <a16:creationId xmlns:a16="http://schemas.microsoft.com/office/drawing/2014/main" id="{34D2314C-3811-DDDD-8789-22ADD9CDA180}"/>
                    </a:ext>
                  </a:extLst>
                </p:cNvPr>
                <p:cNvSpPr/>
                <p:nvPr/>
              </p:nvSpPr>
              <p:spPr>
                <a:xfrm>
                  <a:off x="0" y="9109018"/>
                  <a:ext cx="6858000" cy="796982"/>
                </a:xfrm>
                <a:prstGeom prst="rect">
                  <a:avLst/>
                </a:prstGeom>
                <a:solidFill>
                  <a:schemeClr val="bg1">
                    <a:alpha val="67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2668A9"/>
                    </a:solidFill>
                  </a:endParaRPr>
                </a:p>
              </p:txBody>
            </p:sp>
            <p:sp>
              <p:nvSpPr>
                <p:cNvPr id="11" name="TextBox 14">
                  <a:extLst>
                    <a:ext uri="{FF2B5EF4-FFF2-40B4-BE49-F238E27FC236}">
                      <a16:creationId xmlns:a16="http://schemas.microsoft.com/office/drawing/2014/main" id="{21C9657B-6EB4-FC74-A9F3-FFD26907A421}"/>
                    </a:ext>
                  </a:extLst>
                </p:cNvPr>
                <p:cNvSpPr txBox="1"/>
                <p:nvPr/>
              </p:nvSpPr>
              <p:spPr>
                <a:xfrm>
                  <a:off x="21927" y="9099244"/>
                  <a:ext cx="6857999" cy="8463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nl-BE" sz="1300" b="1" dirty="0">
                      <a:solidFill>
                        <a:srgbClr val="2668A9"/>
                      </a:solidFill>
                      <a:latin typeface="Aharoni" panose="02010803020104030203" pitchFamily="2" charset="-79"/>
                      <a:cs typeface="Aharoni" panose="02010803020104030203" pitchFamily="2" charset="-79"/>
                    </a:rPr>
                    <a:t>#PrEvCan #CANCERCODE</a:t>
                  </a:r>
                </a:p>
                <a:p>
                  <a:pPr algn="ctr"/>
                  <a:r>
                    <a:rPr lang="el-GR" sz="1200" b="1" dirty="0">
                      <a:solidFill>
                        <a:srgbClr val="2668A9"/>
                      </a:solidFill>
                    </a:rPr>
                    <a:t>Η εκστρατεία PrEvCan© ξεκίνησε από την EONS </a:t>
                  </a:r>
                  <a:br>
                    <a:rPr lang="el-GR" sz="1200" b="1" dirty="0">
                      <a:solidFill>
                        <a:srgbClr val="2668A9"/>
                      </a:solidFill>
                    </a:rPr>
                  </a:br>
                  <a:r>
                    <a:rPr lang="el-GR" sz="1200" b="1" dirty="0">
                      <a:solidFill>
                        <a:srgbClr val="2668A9"/>
                      </a:solidFill>
                    </a:rPr>
                    <a:t>και διεξάγεται με βασικό συνεργάτη της εκστρατείας, το ESMO. </a:t>
                  </a:r>
                  <a:br>
                    <a:rPr lang="el-GR" sz="1200" b="1" dirty="0">
                      <a:solidFill>
                        <a:srgbClr val="2668A9"/>
                      </a:solidFill>
                    </a:rPr>
                  </a:br>
                  <a:r>
                    <a:rPr lang="el-GR" sz="1200" b="1" dirty="0">
                      <a:solidFill>
                        <a:srgbClr val="2668A9"/>
                      </a:solidFill>
                    </a:rPr>
                    <a:t>Περισσότερες πληροφορίες: www.cancernurse.eu/prevcan</a:t>
                  </a:r>
                </a:p>
              </p:txBody>
            </p:sp>
            <p:grpSp>
              <p:nvGrpSpPr>
                <p:cNvPr id="12" name="Group 15">
                  <a:extLst>
                    <a:ext uri="{FF2B5EF4-FFF2-40B4-BE49-F238E27FC236}">
                      <a16:creationId xmlns:a16="http://schemas.microsoft.com/office/drawing/2014/main" id="{5EAF53E7-CF6E-DF2E-62EE-A3A3C3D2B367}"/>
                    </a:ext>
                  </a:extLst>
                </p:cNvPr>
                <p:cNvGrpSpPr/>
                <p:nvPr/>
              </p:nvGrpSpPr>
              <p:grpSpPr>
                <a:xfrm>
                  <a:off x="224716" y="9297854"/>
                  <a:ext cx="475488" cy="475488"/>
                  <a:chOff x="-302004" y="1916250"/>
                  <a:chExt cx="2823923" cy="2823924"/>
                </a:xfrm>
              </p:grpSpPr>
              <p:sp>
                <p:nvSpPr>
                  <p:cNvPr id="13" name="Ovaal 2">
                    <a:extLst>
                      <a:ext uri="{FF2B5EF4-FFF2-40B4-BE49-F238E27FC236}">
                        <a16:creationId xmlns:a16="http://schemas.microsoft.com/office/drawing/2014/main" id="{C7EB69B6-68AA-E6D0-FBDF-EFEC8E652BFD}"/>
                      </a:ext>
                    </a:extLst>
                  </p:cNvPr>
                  <p:cNvSpPr/>
                  <p:nvPr/>
                </p:nvSpPr>
                <p:spPr>
                  <a:xfrm>
                    <a:off x="-302004" y="1916250"/>
                    <a:ext cx="2823923" cy="282392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BE" sz="1801" dirty="0">
                      <a:solidFill>
                        <a:srgbClr val="2668A9"/>
                      </a:solidFill>
                    </a:endParaRPr>
                  </a:p>
                </p:txBody>
              </p:sp>
              <p:pic>
                <p:nvPicPr>
                  <p:cNvPr id="14" name="Picture 19" descr="A picture containing text, clipart&#10;&#10;Description automatically generated">
                    <a:extLst>
                      <a:ext uri="{FF2B5EF4-FFF2-40B4-BE49-F238E27FC236}">
                        <a16:creationId xmlns:a16="http://schemas.microsoft.com/office/drawing/2014/main" id="{ED95DE4C-643D-32B0-64F0-9D566031E78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219048" y="2002330"/>
                    <a:ext cx="2669717" cy="2651758"/>
                  </a:xfrm>
                  <a:prstGeom prst="ellipse">
                    <a:avLst/>
                  </a:prstGeom>
                </p:spPr>
              </p:pic>
            </p:grpSp>
          </p:grpSp>
          <p:pic>
            <p:nvPicPr>
              <p:cNvPr id="6" name="Graphic 12">
                <a:extLst>
                  <a:ext uri="{FF2B5EF4-FFF2-40B4-BE49-F238E27FC236}">
                    <a16:creationId xmlns:a16="http://schemas.microsoft.com/office/drawing/2014/main" id="{CFE044E7-B2E9-6C33-93A8-DDD8D4FC8C7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 t="1" r="36621" b="-13923"/>
              <a:stretch/>
            </p:blipFill>
            <p:spPr>
              <a:xfrm>
                <a:off x="6061796" y="9394066"/>
                <a:ext cx="703986" cy="331414"/>
              </a:xfrm>
              <a:prstGeom prst="rect">
                <a:avLst/>
              </a:prstGeom>
            </p:spPr>
          </p:pic>
        </p:grpSp>
        <p:sp>
          <p:nvSpPr>
            <p:cNvPr id="15" name="Rectangle 4">
              <a:extLst>
                <a:ext uri="{FF2B5EF4-FFF2-40B4-BE49-F238E27FC236}">
                  <a16:creationId xmlns:a16="http://schemas.microsoft.com/office/drawing/2014/main" id="{8D476483-99DD-8653-7DED-AE6A27900536}"/>
                </a:ext>
              </a:extLst>
            </p:cNvPr>
            <p:cNvSpPr/>
            <p:nvPr/>
          </p:nvSpPr>
          <p:spPr>
            <a:xfrm>
              <a:off x="531610" y="828538"/>
              <a:ext cx="1589138" cy="107721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l-GR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Εισάγετε </a:t>
              </a:r>
              <a:b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</a:br>
              <a:r>
                <a:rPr lang="el-GR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το λογότυπο του οργανισμού </a:t>
              </a:r>
              <a:b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</a:br>
              <a:r>
                <a:rPr lang="el-GR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σας</a:t>
              </a:r>
              <a:endParaRPr lang="en-US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5297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>
            <a:extLst>
              <a:ext uri="{FF2B5EF4-FFF2-40B4-BE49-F238E27FC236}">
                <a16:creationId xmlns:a16="http://schemas.microsoft.com/office/drawing/2014/main" id="{453A1D8A-6DB5-E248-7D8B-9C8C7CA7C4C6}"/>
              </a:ext>
            </a:extLst>
          </p:cNvPr>
          <p:cNvGrpSpPr/>
          <p:nvPr/>
        </p:nvGrpSpPr>
        <p:grpSpPr>
          <a:xfrm>
            <a:off x="-4101" y="0"/>
            <a:ext cx="6879926" cy="9969806"/>
            <a:chOff x="-4101" y="0"/>
            <a:chExt cx="6879926" cy="9969806"/>
          </a:xfrm>
        </p:grpSpPr>
        <p:pic>
          <p:nvPicPr>
            <p:cNvPr id="8" name="Picture 7" descr="A person getting an injection&#10;&#10;Description automatically generated">
              <a:extLst>
                <a:ext uri="{FF2B5EF4-FFF2-40B4-BE49-F238E27FC236}">
                  <a16:creationId xmlns:a16="http://schemas.microsoft.com/office/drawing/2014/main" id="{1C51BDF9-2E90-AA57-DD50-071BE0DF58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8" t="20323" r="25567" b="8494"/>
            <a:stretch/>
          </p:blipFill>
          <p:spPr>
            <a:xfrm>
              <a:off x="-4101" y="0"/>
              <a:ext cx="6862101" cy="9906000"/>
            </a:xfrm>
            <a:prstGeom prst="rect">
              <a:avLst/>
            </a:prstGeom>
          </p:spPr>
        </p:pic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DE322BCE-0271-4C8E-9878-A7CF42C7A47B}"/>
                </a:ext>
              </a:extLst>
            </p:cNvPr>
            <p:cNvSpPr/>
            <p:nvPr/>
          </p:nvSpPr>
          <p:spPr>
            <a:xfrm>
              <a:off x="2226152" y="3920840"/>
              <a:ext cx="4427373" cy="4826886"/>
            </a:xfrm>
            <a:prstGeom prst="roundRect">
              <a:avLst/>
            </a:prstGeom>
            <a:solidFill>
              <a:schemeClr val="bg1">
                <a:alpha val="71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5BF916CE-0624-4EA7-AB9A-6C4C006BCA7D}"/>
                </a:ext>
              </a:extLst>
            </p:cNvPr>
            <p:cNvSpPr/>
            <p:nvPr/>
          </p:nvSpPr>
          <p:spPr>
            <a:xfrm>
              <a:off x="321465" y="2598636"/>
              <a:ext cx="2454399" cy="2864706"/>
            </a:xfrm>
            <a:prstGeom prst="roundRect">
              <a:avLst/>
            </a:prstGeom>
            <a:solidFill>
              <a:schemeClr val="bg1">
                <a:alpha val="71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reeform 72">
              <a:extLst>
                <a:ext uri="{FF2B5EF4-FFF2-40B4-BE49-F238E27FC236}">
                  <a16:creationId xmlns:a16="http://schemas.microsoft.com/office/drawing/2014/main" id="{3015B807-1073-D50A-56CD-41610B614A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1"/>
              <a:ext cx="4213623" cy="2285365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>
                <a:solidFill>
                  <a:srgbClr val="2668A9"/>
                </a:solidFill>
              </a:endParaRPr>
            </a:p>
          </p:txBody>
        </p:sp>
        <p:sp>
          <p:nvSpPr>
            <p:cNvPr id="17" name="Freeform 74">
              <a:extLst>
                <a:ext uri="{FF2B5EF4-FFF2-40B4-BE49-F238E27FC236}">
                  <a16:creationId xmlns:a16="http://schemas.microsoft.com/office/drawing/2014/main" id="{0C2E6727-DE24-6C78-97F2-6BB0E5E338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 dirty="0">
                <a:solidFill>
                  <a:srgbClr val="2668A9"/>
                </a:solidFill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DC84F7ED-F835-9112-4322-72E004540AF2}"/>
                </a:ext>
              </a:extLst>
            </p:cNvPr>
            <p:cNvSpPr/>
            <p:nvPr/>
          </p:nvSpPr>
          <p:spPr>
            <a:xfrm>
              <a:off x="417821" y="388491"/>
              <a:ext cx="1792224" cy="17922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2668A9"/>
                </a:solidFill>
              </a:endParaRP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F2CD417D-86DC-CCF2-ED59-0DB34884DC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sp>
          <p:nvSpPr>
            <p:cNvPr id="3" name="Ovaal 41">
              <a:extLst>
                <a:ext uri="{FF2B5EF4-FFF2-40B4-BE49-F238E27FC236}">
                  <a16:creationId xmlns:a16="http://schemas.microsoft.com/office/drawing/2014/main" id="{E845CCF5-080A-86CD-B336-BC3D1D98169C}"/>
                </a:ext>
              </a:extLst>
            </p:cNvPr>
            <p:cNvSpPr/>
            <p:nvPr/>
          </p:nvSpPr>
          <p:spPr>
            <a:xfrm>
              <a:off x="2522482" y="370203"/>
              <a:ext cx="1799302" cy="1805224"/>
            </a:xfrm>
            <a:prstGeom prst="ellipse">
              <a:avLst/>
            </a:prstGeom>
            <a:solidFill>
              <a:srgbClr val="2668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800" kern="1200" dirty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effectLst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5" name="Picture 4" descr="Icon&#10;&#10;Description automatically generated">
              <a:extLst>
                <a:ext uri="{FF2B5EF4-FFF2-40B4-BE49-F238E27FC236}">
                  <a16:creationId xmlns:a16="http://schemas.microsoft.com/office/drawing/2014/main" id="{C5CF4887-18EC-8E0E-5A9C-A9D81C6B08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8814" y="403404"/>
              <a:ext cx="546638" cy="548640"/>
            </a:xfrm>
            <a:prstGeom prst="rect">
              <a:avLst/>
            </a:prstGeom>
          </p:spPr>
        </p:pic>
        <p:sp>
          <p:nvSpPr>
            <p:cNvPr id="6" name="TextBox 18">
              <a:extLst>
                <a:ext uri="{FF2B5EF4-FFF2-40B4-BE49-F238E27FC236}">
                  <a16:creationId xmlns:a16="http://schemas.microsoft.com/office/drawing/2014/main" id="{8ABA2244-99E7-B459-054C-374A1AE6C9F9}"/>
                </a:ext>
              </a:extLst>
            </p:cNvPr>
            <p:cNvSpPr txBox="1"/>
            <p:nvPr/>
          </p:nvSpPr>
          <p:spPr>
            <a:xfrm>
              <a:off x="2461839" y="5643286"/>
              <a:ext cx="4177952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solidFill>
                  <a:srgbClr val="2668A9"/>
                </a:solidFill>
              </a:endParaRPr>
            </a:p>
            <a:p>
              <a:pPr algn="ctr"/>
              <a:r>
                <a:rPr lang="el-GR" sz="3200" b="1" dirty="0">
                  <a:solidFill>
                    <a:srgbClr val="2668A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Προσαρμοσμένο κείμενο</a:t>
              </a:r>
              <a:endParaRPr lang="en-GB" sz="3200" b="1" dirty="0">
                <a:solidFill>
                  <a:srgbClr val="2668A9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Text Box 2">
              <a:extLst>
                <a:ext uri="{FF2B5EF4-FFF2-40B4-BE49-F238E27FC236}">
                  <a16:creationId xmlns:a16="http://schemas.microsoft.com/office/drawing/2014/main" id="{C9FD7599-EC42-14B4-C4E5-A11E9639C7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8567" y="3119671"/>
              <a:ext cx="2657958" cy="2122177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800" dirty="0">
                  <a:solidFill>
                    <a:srgbClr val="2668A9"/>
                  </a:solidFill>
                  <a:effectLst/>
                  <a:latin typeface="Aharoni" panose="02010803020104030203" pitchFamily="2" charset="-79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solidFill>
                  <a:srgbClr val="2668A9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l-GR" sz="2800" b="1" dirty="0">
                  <a:solidFill>
                    <a:srgbClr val="2668A9"/>
                  </a:solidFill>
                  <a:latin typeface="Calibri" panose="020F0502020204030204" pitchFamily="34" charset="0"/>
                </a:rPr>
                <a:t>Εισάγετε φωτογραφία σας</a:t>
              </a:r>
              <a:endParaRPr lang="en-GB" sz="2800" b="1" dirty="0">
                <a:solidFill>
                  <a:srgbClr val="2668A9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9" name="TextBox 7">
              <a:extLst>
                <a:ext uri="{FF2B5EF4-FFF2-40B4-BE49-F238E27FC236}">
                  <a16:creationId xmlns:a16="http://schemas.microsoft.com/office/drawing/2014/main" id="{AD985CFE-F540-936B-6B21-C7F9711C77EB}"/>
                </a:ext>
              </a:extLst>
            </p:cNvPr>
            <p:cNvSpPr txBox="1"/>
            <p:nvPr/>
          </p:nvSpPr>
          <p:spPr>
            <a:xfrm>
              <a:off x="1946283" y="850333"/>
              <a:ext cx="296543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3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 fontAlgn="base"/>
              <a:r>
                <a:rPr lang="el-GR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Διασφαλίστε τη </a:t>
              </a:r>
              <a:br>
                <a:rPr lang="cs-CZ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l-GR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συμμετοχή των παιδιών </a:t>
              </a:r>
              <a:br>
                <a:rPr lang="cs-CZ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l-GR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σας σε προγράμματα </a:t>
              </a:r>
              <a:br>
                <a:rPr lang="cs-CZ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l-GR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εμβολιασμού:</a:t>
              </a:r>
              <a:br>
                <a:rPr lang="cs-CZ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l-GR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κατά της ηπατίτιδας Β</a:t>
              </a:r>
              <a:br>
                <a:rPr lang="cs-CZ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HPV</a:t>
              </a:r>
              <a:endParaRPr lang="en-GB" sz="10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E6A343F2-6989-04E1-AC42-B573BDB5D595}"/>
                </a:ext>
              </a:extLst>
            </p:cNvPr>
            <p:cNvGrpSpPr/>
            <p:nvPr/>
          </p:nvGrpSpPr>
          <p:grpSpPr>
            <a:xfrm>
              <a:off x="-4101" y="9123420"/>
              <a:ext cx="6879926" cy="846386"/>
              <a:chOff x="-4101" y="9123420"/>
              <a:chExt cx="6879926" cy="846386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7440787F-E855-EDF4-ADC8-6DC57EC05998}"/>
                  </a:ext>
                </a:extLst>
              </p:cNvPr>
              <p:cNvGrpSpPr/>
              <p:nvPr/>
            </p:nvGrpSpPr>
            <p:grpSpPr>
              <a:xfrm>
                <a:off x="-4101" y="9123420"/>
                <a:ext cx="6879926" cy="846386"/>
                <a:chOff x="0" y="9099244"/>
                <a:chExt cx="6879926" cy="846386"/>
              </a:xfrm>
            </p:grpSpPr>
            <p:sp>
              <p:nvSpPr>
                <p:cNvPr id="13" name="Rectangle 13">
                  <a:extLst>
                    <a:ext uri="{FF2B5EF4-FFF2-40B4-BE49-F238E27FC236}">
                      <a16:creationId xmlns:a16="http://schemas.microsoft.com/office/drawing/2014/main" id="{C9A0BC0B-93A6-B52C-184C-0415BD72593D}"/>
                    </a:ext>
                  </a:extLst>
                </p:cNvPr>
                <p:cNvSpPr/>
                <p:nvPr/>
              </p:nvSpPr>
              <p:spPr>
                <a:xfrm>
                  <a:off x="0" y="9109018"/>
                  <a:ext cx="6858000" cy="796982"/>
                </a:xfrm>
                <a:prstGeom prst="rect">
                  <a:avLst/>
                </a:prstGeom>
                <a:solidFill>
                  <a:schemeClr val="bg1">
                    <a:alpha val="67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2668A9"/>
                    </a:solidFill>
                  </a:endParaRPr>
                </a:p>
              </p:txBody>
            </p:sp>
            <p:sp>
              <p:nvSpPr>
                <p:cNvPr id="14" name="TextBox 14">
                  <a:extLst>
                    <a:ext uri="{FF2B5EF4-FFF2-40B4-BE49-F238E27FC236}">
                      <a16:creationId xmlns:a16="http://schemas.microsoft.com/office/drawing/2014/main" id="{1A342937-4DE7-25AE-F4FC-D22CD255EB8A}"/>
                    </a:ext>
                  </a:extLst>
                </p:cNvPr>
                <p:cNvSpPr txBox="1"/>
                <p:nvPr/>
              </p:nvSpPr>
              <p:spPr>
                <a:xfrm>
                  <a:off x="21927" y="9099244"/>
                  <a:ext cx="6857999" cy="8463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nl-BE" sz="1300" b="1" dirty="0">
                      <a:solidFill>
                        <a:srgbClr val="2668A9"/>
                      </a:solidFill>
                      <a:latin typeface="Aharoni" panose="02010803020104030203" pitchFamily="2" charset="-79"/>
                      <a:cs typeface="Aharoni" panose="02010803020104030203" pitchFamily="2" charset="-79"/>
                    </a:rPr>
                    <a:t>#PrEvCan #CANCERCODE</a:t>
                  </a:r>
                </a:p>
                <a:p>
                  <a:pPr algn="ctr"/>
                  <a:r>
                    <a:rPr lang="el-GR" sz="1200" b="1" dirty="0">
                      <a:solidFill>
                        <a:srgbClr val="2668A9"/>
                      </a:solidFill>
                    </a:rPr>
                    <a:t>Η εκστρατεία PrEvCan© ξεκίνησε από την EONS </a:t>
                  </a:r>
                  <a:br>
                    <a:rPr lang="el-GR" sz="1200" b="1" dirty="0">
                      <a:solidFill>
                        <a:srgbClr val="2668A9"/>
                      </a:solidFill>
                    </a:rPr>
                  </a:br>
                  <a:r>
                    <a:rPr lang="el-GR" sz="1200" b="1" dirty="0">
                      <a:solidFill>
                        <a:srgbClr val="2668A9"/>
                      </a:solidFill>
                    </a:rPr>
                    <a:t>και διεξάγεται με βασικό συνεργάτη της εκστρατείας, το ESMO. </a:t>
                  </a:r>
                  <a:br>
                    <a:rPr lang="el-GR" sz="1200" b="1" dirty="0">
                      <a:solidFill>
                        <a:srgbClr val="2668A9"/>
                      </a:solidFill>
                    </a:rPr>
                  </a:br>
                  <a:r>
                    <a:rPr lang="el-GR" sz="1200" b="1" dirty="0">
                      <a:solidFill>
                        <a:srgbClr val="2668A9"/>
                      </a:solidFill>
                    </a:rPr>
                    <a:t>Περισσότερες πληροφορίες: www.cancernurse.eu/prevcan</a:t>
                  </a:r>
                </a:p>
              </p:txBody>
            </p:sp>
            <p:grpSp>
              <p:nvGrpSpPr>
                <p:cNvPr id="15" name="Group 15">
                  <a:extLst>
                    <a:ext uri="{FF2B5EF4-FFF2-40B4-BE49-F238E27FC236}">
                      <a16:creationId xmlns:a16="http://schemas.microsoft.com/office/drawing/2014/main" id="{912D6559-7668-4A5D-B7EA-2F7E007B4C6A}"/>
                    </a:ext>
                  </a:extLst>
                </p:cNvPr>
                <p:cNvGrpSpPr/>
                <p:nvPr/>
              </p:nvGrpSpPr>
              <p:grpSpPr>
                <a:xfrm>
                  <a:off x="224716" y="9297854"/>
                  <a:ext cx="475488" cy="475488"/>
                  <a:chOff x="-302004" y="1916250"/>
                  <a:chExt cx="2823923" cy="2823924"/>
                </a:xfrm>
              </p:grpSpPr>
              <p:sp>
                <p:nvSpPr>
                  <p:cNvPr id="19" name="Ovaal 2">
                    <a:extLst>
                      <a:ext uri="{FF2B5EF4-FFF2-40B4-BE49-F238E27FC236}">
                        <a16:creationId xmlns:a16="http://schemas.microsoft.com/office/drawing/2014/main" id="{52FF063A-055F-B250-A578-06FE6A77D852}"/>
                      </a:ext>
                    </a:extLst>
                  </p:cNvPr>
                  <p:cNvSpPr/>
                  <p:nvPr/>
                </p:nvSpPr>
                <p:spPr>
                  <a:xfrm>
                    <a:off x="-302004" y="1916250"/>
                    <a:ext cx="2823923" cy="282392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BE" sz="1801" dirty="0">
                      <a:solidFill>
                        <a:srgbClr val="2668A9"/>
                      </a:solidFill>
                    </a:endParaRPr>
                  </a:p>
                </p:txBody>
              </p:sp>
              <p:pic>
                <p:nvPicPr>
                  <p:cNvPr id="20" name="Picture 19" descr="A picture containing text, clipart&#10;&#10;Description automatically generated">
                    <a:extLst>
                      <a:ext uri="{FF2B5EF4-FFF2-40B4-BE49-F238E27FC236}">
                        <a16:creationId xmlns:a16="http://schemas.microsoft.com/office/drawing/2014/main" id="{1D1FDC54-A1F9-B26A-06C8-6821A304539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219048" y="2002330"/>
                    <a:ext cx="2669717" cy="2651758"/>
                  </a:xfrm>
                  <a:prstGeom prst="ellipse">
                    <a:avLst/>
                  </a:prstGeom>
                </p:spPr>
              </p:pic>
            </p:grpSp>
          </p:grpSp>
          <p:pic>
            <p:nvPicPr>
              <p:cNvPr id="12" name="Graphic 12">
                <a:extLst>
                  <a:ext uri="{FF2B5EF4-FFF2-40B4-BE49-F238E27FC236}">
                    <a16:creationId xmlns:a16="http://schemas.microsoft.com/office/drawing/2014/main" id="{34BA7017-BBD8-EB12-BFCD-C279A48CC71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 t="1" r="36621" b="-13923"/>
              <a:stretch/>
            </p:blipFill>
            <p:spPr>
              <a:xfrm>
                <a:off x="6061796" y="9394066"/>
                <a:ext cx="703986" cy="331414"/>
              </a:xfrm>
              <a:prstGeom prst="rect">
                <a:avLst/>
              </a:prstGeom>
            </p:spPr>
          </p:pic>
        </p:grpSp>
        <p:sp>
          <p:nvSpPr>
            <p:cNvPr id="33" name="Rectangle 4">
              <a:extLst>
                <a:ext uri="{FF2B5EF4-FFF2-40B4-BE49-F238E27FC236}">
                  <a16:creationId xmlns:a16="http://schemas.microsoft.com/office/drawing/2014/main" id="{014E45C4-FC17-F68B-A293-821F4A21A6C2}"/>
                </a:ext>
              </a:extLst>
            </p:cNvPr>
            <p:cNvSpPr/>
            <p:nvPr/>
          </p:nvSpPr>
          <p:spPr>
            <a:xfrm>
              <a:off x="531610" y="828538"/>
              <a:ext cx="1589138" cy="107721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l-GR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Εισάγετε </a:t>
              </a:r>
              <a:b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</a:br>
              <a:r>
                <a:rPr lang="el-GR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το λογότυπο του οργανισμού </a:t>
              </a:r>
              <a:b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</a:br>
              <a:r>
                <a:rPr lang="el-GR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σας</a:t>
              </a:r>
              <a:endParaRPr lang="en-US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132953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416</Words>
  <Application>Microsoft Office PowerPoint</Application>
  <PresentationFormat>A4 Paper (210x297 mm)</PresentationFormat>
  <Paragraphs>39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Michaela Popelková</dc:creator>
  <cp:lastModifiedBy>Michaela Popelková</cp:lastModifiedBy>
  <cp:revision>12</cp:revision>
  <cp:lastPrinted>2021-11-01T10:57:37Z</cp:lastPrinted>
  <dcterms:created xsi:type="dcterms:W3CDTF">2021-10-31T06:37:30Z</dcterms:created>
  <dcterms:modified xsi:type="dcterms:W3CDTF">2023-07-25T12:17:36Z</dcterms:modified>
</cp:coreProperties>
</file>