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95" r:id="rId4"/>
    <p:sldId id="296" r:id="rId5"/>
    <p:sldId id="298" r:id="rId6"/>
    <p:sldId id="297" r:id="rId7"/>
    <p:sldId id="279" r:id="rId8"/>
    <p:sldId id="29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F91"/>
    <a:srgbClr val="B3977F"/>
    <a:srgbClr val="877C63"/>
    <a:srgbClr val="D9A7A7"/>
    <a:srgbClr val="FACD5C"/>
    <a:srgbClr val="F9C749"/>
    <a:srgbClr val="F9C033"/>
    <a:srgbClr val="FCDF96"/>
    <a:srgbClr val="F9C135"/>
    <a:srgbClr val="FF9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A302EF-4324-41C2-AB28-23647C2B3C28}" v="36" dt="2023-07-05T16:20:53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126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06/07/2023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A2EE13A-10AB-6816-D2FD-162FB9FB58EE}"/>
              </a:ext>
            </a:extLst>
          </p:cNvPr>
          <p:cNvGrpSpPr/>
          <p:nvPr/>
        </p:nvGrpSpPr>
        <p:grpSpPr>
          <a:xfrm>
            <a:off x="-4101" y="153870"/>
            <a:ext cx="6879926" cy="9815936"/>
            <a:chOff x="-4101" y="153870"/>
            <a:chExt cx="6879926" cy="981593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Για τις γυναίκες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Αν μπορείτε,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θηλάστε το μωρό σας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Περιορίστε τη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χρήση της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ορμονοθεραπείας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4" name="TextBox 57">
              <a:extLst>
                <a:ext uri="{FF2B5EF4-FFF2-40B4-BE49-F238E27FC236}">
                  <a16:creationId xmlns:a16="http://schemas.microsoft.com/office/drawing/2014/main" id="{BB558085-5F86-7D5D-D973-CF1C6F967236}"/>
                </a:ext>
              </a:extLst>
            </p:cNvPr>
            <p:cNvSpPr txBox="1"/>
            <p:nvPr/>
          </p:nvSpPr>
          <p:spPr>
            <a:xfrm>
              <a:off x="150659" y="4614552"/>
              <a:ext cx="658641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l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Μηνύματα </a:t>
              </a:r>
              <a:br>
                <a:rPr lang="el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l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 τον γενικό πληθυσμό</a:t>
              </a:r>
            </a:p>
            <a:p>
              <a:pPr algn="ctr"/>
              <a:endParaRPr lang="de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076EF3E6-A23E-0853-5107-C9A45AE61036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7B6CD53D-C292-4360-1027-70823E12840D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E767A9C6-0C19-359F-42CF-B021FB8B44C5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F91A95EB-9691-023F-BE9D-7E80AE163342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8C4F91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7C77EF64-B633-C182-73AE-9A7839D2474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B3A70F65-867D-115F-91F5-C624726AA820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637EC22-98B7-2644-9A7F-77C04DA8D6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12">
                <a:extLst>
                  <a:ext uri="{FF2B5EF4-FFF2-40B4-BE49-F238E27FC236}">
                    <a16:creationId xmlns:a16="http://schemas.microsoft.com/office/drawing/2014/main" id="{CA101770-C2CB-9A26-9451-71138193AA5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BEEE22A-1C42-3619-C5C6-FF9ECFF8F504}"/>
              </a:ext>
            </a:extLst>
          </p:cNvPr>
          <p:cNvGrpSpPr/>
          <p:nvPr/>
        </p:nvGrpSpPr>
        <p:grpSpPr>
          <a:xfrm>
            <a:off x="-4101" y="0"/>
            <a:ext cx="6879926" cy="9969806"/>
            <a:chOff x="-4101" y="0"/>
            <a:chExt cx="6879926" cy="9969806"/>
          </a:xfrm>
        </p:grpSpPr>
        <p:pic>
          <p:nvPicPr>
            <p:cNvPr id="8" name="Picture 7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36A58C0E-7227-1C7F-5428-BA8D79D2F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41024"/>
              <a:ext cx="5655833" cy="3348759"/>
            </a:xfrm>
            <a:prstGeom prst="roundRect">
              <a:avLst/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00" y="4219582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Ο θηλασμός μειώνει τον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κίνδυνο καρκίνου του μαστού. Αν μπορείτε,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θηλάστε το μωρό σας.</a:t>
              </a:r>
              <a: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GB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lang="en-GB" sz="6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98C3408-7105-7B7A-59F5-2DDFEE479666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CAB6B1E8-1886-20D2-CC64-DA5379DD7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E8A82E0-A10D-8148-7DB0-184F2B7C24B6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1" name="TextBox 7">
              <a:extLst>
                <a:ext uri="{FF2B5EF4-FFF2-40B4-BE49-F238E27FC236}">
                  <a16:creationId xmlns:a16="http://schemas.microsoft.com/office/drawing/2014/main" id="{D047FD61-E319-BCF6-C2ED-2397F5B7E982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Για τις γυναίκες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Αν μπορείτε,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θηλάστε το μωρό σας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Περιορίστε τη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χρήση της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ορμονοθεραπείας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22" name="Group 9">
              <a:extLst>
                <a:ext uri="{FF2B5EF4-FFF2-40B4-BE49-F238E27FC236}">
                  <a16:creationId xmlns:a16="http://schemas.microsoft.com/office/drawing/2014/main" id="{578E406B-2F44-9811-A402-6FBDDB64D06C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23" name="Group 10">
                <a:extLst>
                  <a:ext uri="{FF2B5EF4-FFF2-40B4-BE49-F238E27FC236}">
                    <a16:creationId xmlns:a16="http://schemas.microsoft.com/office/drawing/2014/main" id="{99400AC8-7C0A-BA07-B812-C6680A802B11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26" name="Rectangle 13">
                  <a:extLst>
                    <a:ext uri="{FF2B5EF4-FFF2-40B4-BE49-F238E27FC236}">
                      <a16:creationId xmlns:a16="http://schemas.microsoft.com/office/drawing/2014/main" id="{637842B0-788F-6596-54C4-4DE07F196072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27" name="TextBox 14">
                  <a:extLst>
                    <a:ext uri="{FF2B5EF4-FFF2-40B4-BE49-F238E27FC236}">
                      <a16:creationId xmlns:a16="http://schemas.microsoft.com/office/drawing/2014/main" id="{F8CA15EF-7EC5-B7A4-F162-BF5784855472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8C4F91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28" name="Group 15">
                  <a:extLst>
                    <a:ext uri="{FF2B5EF4-FFF2-40B4-BE49-F238E27FC236}">
                      <a16:creationId xmlns:a16="http://schemas.microsoft.com/office/drawing/2014/main" id="{6D008BD0-559B-C0A8-F52C-D28DF2AFFC2D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29" name="Ovaal 2">
                    <a:extLst>
                      <a:ext uri="{FF2B5EF4-FFF2-40B4-BE49-F238E27FC236}">
                        <a16:creationId xmlns:a16="http://schemas.microsoft.com/office/drawing/2014/main" id="{E3154B50-92D2-1C8C-B682-4B50237C3C77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0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F32D423-1818-9E5C-A530-EAA22A8A3B9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4" name="Graphic 12">
                <a:extLst>
                  <a:ext uri="{FF2B5EF4-FFF2-40B4-BE49-F238E27FC236}">
                    <a16:creationId xmlns:a16="http://schemas.microsoft.com/office/drawing/2014/main" id="{99CF12D1-D9B0-F5C8-A807-E16EBD5BAF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D57B02C-F42E-744E-3A29-63A1070690FE}"/>
              </a:ext>
            </a:extLst>
          </p:cNvPr>
          <p:cNvGrpSpPr/>
          <p:nvPr/>
        </p:nvGrpSpPr>
        <p:grpSpPr>
          <a:xfrm>
            <a:off x="-26026" y="1"/>
            <a:ext cx="6901851" cy="9969805"/>
            <a:chOff x="-26026" y="1"/>
            <a:chExt cx="6901851" cy="9969805"/>
          </a:xfrm>
        </p:grpSpPr>
        <p:pic>
          <p:nvPicPr>
            <p:cNvPr id="4" name="Picture 3" descr="A person holding a pink ribbon&#10;&#10;Description automatically generated with medium confidence">
              <a:extLst>
                <a:ext uri="{FF2B5EF4-FFF2-40B4-BE49-F238E27FC236}">
                  <a16:creationId xmlns:a16="http://schemas.microsoft.com/office/drawing/2014/main" id="{5F5BC894-8A71-81D0-BE3B-84F1442EC3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21" t="5969" r="18636" b="47022"/>
            <a:stretch/>
          </p:blipFill>
          <p:spPr>
            <a:xfrm>
              <a:off x="-26026" y="1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67674" y="3889284"/>
              <a:ext cx="5958301" cy="4323980"/>
            </a:xfrm>
            <a:prstGeom prst="roundRect">
              <a:avLst/>
            </a:prstGeom>
            <a:solidFill>
              <a:schemeClr val="bg1">
                <a:alpha val="46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753" y="3967804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Ο θηλασμός προσφέρει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πολλά οφέλη για την υγεία της μητέρας και του παιδιού.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Ένα από αυτά τα οφέλη για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την μητέρα είναι η μείωση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του κινδύνου εμφάνισης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καρκίνου του μαστού. </a:t>
              </a:r>
              <a:endParaRPr lang="en-GB" sz="32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D79007F5-0937-6D09-990B-450FAC739129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1C274FEB-38C2-204A-2ABE-80CBEA60EF1F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Για τις γυναίκες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Αν μπορείτε,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θηλάστε το μωρό σας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Περιορίστε τη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χρήση της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ορμονοθεραπείας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FB7E8D17-BA44-86B8-3F2A-E50B7A257183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13" name="Group 10">
                <a:extLst>
                  <a:ext uri="{FF2B5EF4-FFF2-40B4-BE49-F238E27FC236}">
                    <a16:creationId xmlns:a16="http://schemas.microsoft.com/office/drawing/2014/main" id="{C670DA46-3511-25CD-6E4F-D60C5D39EA5E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8D024441-A50D-8FA8-207D-BDF949EBDF8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7" name="TextBox 14">
                  <a:extLst>
                    <a:ext uri="{FF2B5EF4-FFF2-40B4-BE49-F238E27FC236}">
                      <a16:creationId xmlns:a16="http://schemas.microsoft.com/office/drawing/2014/main" id="{BE0E815B-D468-C9E5-A1D1-54B5E5510472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8C4F91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8" name="Group 15">
                  <a:extLst>
                    <a:ext uri="{FF2B5EF4-FFF2-40B4-BE49-F238E27FC236}">
                      <a16:creationId xmlns:a16="http://schemas.microsoft.com/office/drawing/2014/main" id="{1F3D7020-D56F-9AC4-461E-88414836EE98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9" name="Ovaal 2">
                    <a:extLst>
                      <a:ext uri="{FF2B5EF4-FFF2-40B4-BE49-F238E27FC236}">
                        <a16:creationId xmlns:a16="http://schemas.microsoft.com/office/drawing/2014/main" id="{DA998258-3F4D-496F-34DA-C8BC896DB1D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20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3804B45-5473-AFB7-7B3D-35D9555A707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2">
                <a:extLst>
                  <a:ext uri="{FF2B5EF4-FFF2-40B4-BE49-F238E27FC236}">
                    <a16:creationId xmlns:a16="http://schemas.microsoft.com/office/drawing/2014/main" id="{F5876DF6-79DA-7534-0DDD-F150417A5C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0978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7C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242C8EF1-9296-DFA7-3F93-69797967F800}"/>
              </a:ext>
            </a:extLst>
          </p:cNvPr>
          <p:cNvGrpSpPr/>
          <p:nvPr/>
        </p:nvGrpSpPr>
        <p:grpSpPr>
          <a:xfrm>
            <a:off x="-4101" y="0"/>
            <a:ext cx="6879926" cy="9969806"/>
            <a:chOff x="-4101" y="0"/>
            <a:chExt cx="6879926" cy="9969806"/>
          </a:xfrm>
        </p:grpSpPr>
        <p:pic>
          <p:nvPicPr>
            <p:cNvPr id="9" name="Picture 8" descr="A picture containing clothing, elbow, person, human face&#10;&#10;Description automatically generated">
              <a:extLst>
                <a:ext uri="{FF2B5EF4-FFF2-40B4-BE49-F238E27FC236}">
                  <a16:creationId xmlns:a16="http://schemas.microsoft.com/office/drawing/2014/main" id="{45F1E016-58C0-25F9-5982-55CE7AF69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58000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315855" y="5037959"/>
              <a:ext cx="6226279" cy="3873759"/>
            </a:xfrm>
            <a:prstGeom prst="roundRect">
              <a:avLst>
                <a:gd name="adj" fmla="val 11808"/>
              </a:avLst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501405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Τα συμπτώματα της </a:t>
              </a:r>
              <a:b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εμμηνόπαυσης αποτελούν πρόκληση </a:t>
              </a:r>
              <a:b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για πολλές γυναίκες</a:t>
              </a:r>
              <a: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b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7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Μερικές φορές οι αλλαγές στον τρόπο ζωής μπορούν να βοηθήσουν.</a:t>
              </a:r>
              <a:b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7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en-US" sz="32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Συζητήστε το με τον </a:t>
              </a:r>
              <a:br>
                <a:rPr lang="en-US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επαγγελματία υγείας σας.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E4E1D509-5135-5A78-B172-4842174A4366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74C55BD1-D3AD-28A7-06DC-A196FDF9A3BF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Για τις γυναίκες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Αν μπορείτε,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θηλάστε το μωρό σας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Περιορίστε τη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χρήση της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ορμονοθεραπείας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BFA43AD5-2599-2F8A-6EB6-82F8DB3B8132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13" name="Group 10">
                <a:extLst>
                  <a:ext uri="{FF2B5EF4-FFF2-40B4-BE49-F238E27FC236}">
                    <a16:creationId xmlns:a16="http://schemas.microsoft.com/office/drawing/2014/main" id="{84A1327E-59FB-5737-99F9-E2FCB33EEF45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8B2144B8-1479-F8B0-3383-750A786115E1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7" name="TextBox 14">
                  <a:extLst>
                    <a:ext uri="{FF2B5EF4-FFF2-40B4-BE49-F238E27FC236}">
                      <a16:creationId xmlns:a16="http://schemas.microsoft.com/office/drawing/2014/main" id="{AB7B0563-71FD-533E-ED02-92890069068E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8C4F91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8" name="Group 15">
                  <a:extLst>
                    <a:ext uri="{FF2B5EF4-FFF2-40B4-BE49-F238E27FC236}">
                      <a16:creationId xmlns:a16="http://schemas.microsoft.com/office/drawing/2014/main" id="{6BD90E92-7A1F-0E7D-633A-277BB4049D4A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9" name="Ovaal 2">
                    <a:extLst>
                      <a:ext uri="{FF2B5EF4-FFF2-40B4-BE49-F238E27FC236}">
                        <a16:creationId xmlns:a16="http://schemas.microsoft.com/office/drawing/2014/main" id="{D36B1B1C-7E68-80D8-252F-F7BD2998808C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20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BAA43BA-9C7D-F01C-2165-84686725F13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2">
                <a:extLst>
                  <a:ext uri="{FF2B5EF4-FFF2-40B4-BE49-F238E27FC236}">
                    <a16:creationId xmlns:a16="http://schemas.microsoft.com/office/drawing/2014/main" id="{C9574AB8-27B5-86C9-92A2-D92D369CFD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8760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97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4E46F8CE-319D-AD24-D378-A5ABD3D0CE70}"/>
              </a:ext>
            </a:extLst>
          </p:cNvPr>
          <p:cNvGrpSpPr/>
          <p:nvPr/>
        </p:nvGrpSpPr>
        <p:grpSpPr>
          <a:xfrm>
            <a:off x="-4101" y="153870"/>
            <a:ext cx="6879926" cy="9815936"/>
            <a:chOff x="-4101" y="153870"/>
            <a:chExt cx="6879926" cy="981593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2" name="Picture 1" descr="Icon&#10;&#10;Description automatically generated">
              <a:extLst>
                <a:ext uri="{FF2B5EF4-FFF2-40B4-BE49-F238E27FC236}">
                  <a16:creationId xmlns:a16="http://schemas.microsoft.com/office/drawing/2014/main" id="{B6D3DD5E-129A-6812-FAD6-DD4CD6B63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4" name="TextBox 18">
              <a:extLst>
                <a:ext uri="{FF2B5EF4-FFF2-40B4-BE49-F238E27FC236}">
                  <a16:creationId xmlns:a16="http://schemas.microsoft.com/office/drawing/2014/main" id="{9E376489-56ED-6498-566A-4FDF60BB8107}"/>
                </a:ext>
              </a:extLst>
            </p:cNvPr>
            <p:cNvSpPr txBox="1"/>
            <p:nvPr/>
          </p:nvSpPr>
          <p:spPr>
            <a:xfrm>
              <a:off x="119539" y="4827698"/>
              <a:ext cx="65864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Μηνύματα </a:t>
              </a:r>
              <a:br>
                <a:rPr lang="el-GR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l-GR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 επαγγελματίες υγείας</a:t>
              </a:r>
            </a:p>
          </p:txBody>
        </p: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90E2CAE9-1D29-42FE-3D44-1027C526F383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Για τις γυναίκες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Αν μπορείτε,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θηλάστε το μωρό σας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Περιορίστε τη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χρήση της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ορμονοθεραπείας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3E59152-950B-5B0E-2FF6-0F3B056C3546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2C61B78-6E2C-E227-7F1F-E7D0810E99AE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3" name="Rectangle 13">
                  <a:extLst>
                    <a:ext uri="{FF2B5EF4-FFF2-40B4-BE49-F238E27FC236}">
                      <a16:creationId xmlns:a16="http://schemas.microsoft.com/office/drawing/2014/main" id="{9AA50724-3450-F9EC-64B6-8F1E2BF389E6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4" name="TextBox 14">
                  <a:extLst>
                    <a:ext uri="{FF2B5EF4-FFF2-40B4-BE49-F238E27FC236}">
                      <a16:creationId xmlns:a16="http://schemas.microsoft.com/office/drawing/2014/main" id="{0B666224-5055-CF59-0D9E-AC5A14F6E642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8C4F91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5" name="Group 15">
                  <a:extLst>
                    <a:ext uri="{FF2B5EF4-FFF2-40B4-BE49-F238E27FC236}">
                      <a16:creationId xmlns:a16="http://schemas.microsoft.com/office/drawing/2014/main" id="{57D184D1-E0FA-A357-0554-0AAE03055371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6" name="Ovaal 2">
                    <a:extLst>
                      <a:ext uri="{FF2B5EF4-FFF2-40B4-BE49-F238E27FC236}">
                        <a16:creationId xmlns:a16="http://schemas.microsoft.com/office/drawing/2014/main" id="{0BF3C3D8-8612-3FAD-252D-DBD7B76A5F70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17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3E549AB3-DC9D-A2FD-4BD3-5C9E916832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2" name="Graphic 12">
                <a:extLst>
                  <a:ext uri="{FF2B5EF4-FFF2-40B4-BE49-F238E27FC236}">
                    <a16:creationId xmlns:a16="http://schemas.microsoft.com/office/drawing/2014/main" id="{8A6F538D-D267-DEBD-32D1-A65AD5476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70019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75B3BB2B-4E03-B72B-9389-670D5897FD02}"/>
              </a:ext>
            </a:extLst>
          </p:cNvPr>
          <p:cNvGrpSpPr/>
          <p:nvPr/>
        </p:nvGrpSpPr>
        <p:grpSpPr>
          <a:xfrm>
            <a:off x="-4101" y="-3"/>
            <a:ext cx="6879926" cy="9969809"/>
            <a:chOff x="-4101" y="-3"/>
            <a:chExt cx="6879926" cy="9969809"/>
          </a:xfrm>
        </p:grpSpPr>
        <p:pic>
          <p:nvPicPr>
            <p:cNvPr id="49" name="Picture 4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60EE1297-7A14-AC14-86B1-C863D0304F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46" name="Picture 45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88D54FDD-5396-DE21-E4E2-E12F51DB2D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27247" y="5122075"/>
              <a:ext cx="5958301" cy="3704684"/>
            </a:xfrm>
            <a:prstGeom prst="roundRect">
              <a:avLst/>
            </a:prstGeom>
            <a:solidFill>
              <a:schemeClr val="bg1">
                <a:alpha val="69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642" y="5496216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Προσφέρετε συμβουλές για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τον τρόπο ζωής και υποστήριξη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για την μείωση των συμπτωμάτων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της εμμηνόπαυσης, </a:t>
              </a:r>
              <a:b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όταν είναι απαραίτητο</a:t>
              </a:r>
              <a:r>
                <a:rPr lang="en-US" sz="3000" b="1" i="0" dirty="0">
                  <a:solidFill>
                    <a:srgbClr val="8C4F91"/>
                  </a:solidFill>
                  <a:effectLst/>
                  <a:latin typeface="Calibri" panose="020F0502020204030204" pitchFamily="34" charset="0"/>
                </a:rPr>
                <a:t>.</a:t>
              </a:r>
              <a:endParaRPr lang="en-GB" sz="30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3E5C12EF-EB7F-B20E-7672-C43C76BC8ABF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DEE4F280-ECF3-5958-164A-A042CC90AC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4F86E12B-DD54-0D66-03D2-6BD5A593E85C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0DC27E85-22D2-FA63-FB88-A2F65A5096B2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Για τις γυναίκες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Αν μπορείτε,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θηλάστε το μωρό σας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Περιορίστε τη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χρήση της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ορμονοθεραπείας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2" name="Group 9">
              <a:extLst>
                <a:ext uri="{FF2B5EF4-FFF2-40B4-BE49-F238E27FC236}">
                  <a16:creationId xmlns:a16="http://schemas.microsoft.com/office/drawing/2014/main" id="{2DD49E57-6BC9-A963-0737-C7AFF7C4A2E2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13" name="Group 10">
                <a:extLst>
                  <a:ext uri="{FF2B5EF4-FFF2-40B4-BE49-F238E27FC236}">
                    <a16:creationId xmlns:a16="http://schemas.microsoft.com/office/drawing/2014/main" id="{05BA13A1-D23D-9B79-34D3-1C46C587442C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6" name="Rectangle 13">
                  <a:extLst>
                    <a:ext uri="{FF2B5EF4-FFF2-40B4-BE49-F238E27FC236}">
                      <a16:creationId xmlns:a16="http://schemas.microsoft.com/office/drawing/2014/main" id="{EA76CD96-440A-60D9-DFB4-F21D65DE233C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17" name="TextBox 14">
                  <a:extLst>
                    <a:ext uri="{FF2B5EF4-FFF2-40B4-BE49-F238E27FC236}">
                      <a16:creationId xmlns:a16="http://schemas.microsoft.com/office/drawing/2014/main" id="{76C201DF-7575-34A0-21B0-C8DCB480F084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8C4F91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8" name="Group 15">
                  <a:extLst>
                    <a:ext uri="{FF2B5EF4-FFF2-40B4-BE49-F238E27FC236}">
                      <a16:creationId xmlns:a16="http://schemas.microsoft.com/office/drawing/2014/main" id="{BEB6EBD3-BDD2-437E-1023-25711D30A8B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9" name="Ovaal 2">
                    <a:extLst>
                      <a:ext uri="{FF2B5EF4-FFF2-40B4-BE49-F238E27FC236}">
                        <a16:creationId xmlns:a16="http://schemas.microsoft.com/office/drawing/2014/main" id="{82D60ADC-128F-EA9B-6C8C-09DDBD74B290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20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97C8FB77-53C6-015F-7936-66162256115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2">
                <a:extLst>
                  <a:ext uri="{FF2B5EF4-FFF2-40B4-BE49-F238E27FC236}">
                    <a16:creationId xmlns:a16="http://schemas.microsoft.com/office/drawing/2014/main" id="{74FA5F08-7D52-BBBC-87BB-F2D662FA8E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24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501E42EE-569A-078D-9FFE-12AA640B00D3}"/>
              </a:ext>
            </a:extLst>
          </p:cNvPr>
          <p:cNvGrpSpPr/>
          <p:nvPr/>
        </p:nvGrpSpPr>
        <p:grpSpPr>
          <a:xfrm>
            <a:off x="-4101" y="0"/>
            <a:ext cx="6879926" cy="9969806"/>
            <a:chOff x="-4101" y="0"/>
            <a:chExt cx="6879926" cy="9969806"/>
          </a:xfrm>
        </p:grpSpPr>
        <p:pic>
          <p:nvPicPr>
            <p:cNvPr id="6" name="Picture 5" descr="A person breastfeeding a baby&#10;&#10;Description automatically generated with medium confidence">
              <a:extLst>
                <a:ext uri="{FF2B5EF4-FFF2-40B4-BE49-F238E27FC236}">
                  <a16:creationId xmlns:a16="http://schemas.microsoft.com/office/drawing/2014/main" id="{86041247-637F-ADB6-340E-01B0D038D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60" t="-1" r="24547" b="-1"/>
            <a:stretch/>
          </p:blipFill>
          <p:spPr>
            <a:xfrm>
              <a:off x="-4101" y="0"/>
              <a:ext cx="68799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8" name="TextBox 18">
              <a:extLst>
                <a:ext uri="{FF2B5EF4-FFF2-40B4-BE49-F238E27FC236}">
                  <a16:creationId xmlns:a16="http://schemas.microsoft.com/office/drawing/2014/main" id="{FF71D45A-4B45-E9B3-94AB-E0D79D7D656D}"/>
                </a:ext>
              </a:extLst>
            </p:cNvPr>
            <p:cNvSpPr txBox="1"/>
            <p:nvPr/>
          </p:nvSpPr>
          <p:spPr>
            <a:xfrm>
              <a:off x="2461839" y="5643286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l-GR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Προσαρμοσμένο κείμενο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B52C323F-E140-02B5-2B84-203ADF79ED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67" y="3119671"/>
              <a:ext cx="2657958" cy="212217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Εισάγετε φωτογραφία σας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Rectangle 4">
              <a:extLst>
                <a:ext uri="{FF2B5EF4-FFF2-40B4-BE49-F238E27FC236}">
                  <a16:creationId xmlns:a16="http://schemas.microsoft.com/office/drawing/2014/main" id="{E071B290-E8F8-D4DD-9DBA-4987C91AD049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C567BCD1-E6C9-EB57-4E70-CA460370CAFB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Για τις γυναίκες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Αν μπορείτε,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θηλάστε το μωρό σας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Περιορίστε τη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χρήση της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ορμονοθεραπείας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9">
              <a:extLst>
                <a:ext uri="{FF2B5EF4-FFF2-40B4-BE49-F238E27FC236}">
                  <a16:creationId xmlns:a16="http://schemas.microsoft.com/office/drawing/2014/main" id="{85C1B8D4-52F5-B7C8-4B72-69BDC32DCB97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14" name="Group 10">
                <a:extLst>
                  <a:ext uri="{FF2B5EF4-FFF2-40B4-BE49-F238E27FC236}">
                    <a16:creationId xmlns:a16="http://schemas.microsoft.com/office/drawing/2014/main" id="{3540750A-DF6D-E852-1DC1-0604512484ED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84511CF7-F12E-F4AF-F3A9-4E365E3BAF86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20" name="TextBox 14">
                  <a:extLst>
                    <a:ext uri="{FF2B5EF4-FFF2-40B4-BE49-F238E27FC236}">
                      <a16:creationId xmlns:a16="http://schemas.microsoft.com/office/drawing/2014/main" id="{9D2B3B23-67E9-6078-A61E-55D68FBF53EB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8C4F91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33" name="Group 15">
                  <a:extLst>
                    <a:ext uri="{FF2B5EF4-FFF2-40B4-BE49-F238E27FC236}">
                      <a16:creationId xmlns:a16="http://schemas.microsoft.com/office/drawing/2014/main" id="{834B517F-CDD6-8E0A-392F-F63FA4C101A2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6" name="Ovaal 2">
                    <a:extLst>
                      <a:ext uri="{FF2B5EF4-FFF2-40B4-BE49-F238E27FC236}">
                        <a16:creationId xmlns:a16="http://schemas.microsoft.com/office/drawing/2014/main" id="{D6952098-F3D4-A020-7F29-67FF1841DF2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7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6D54F286-9C01-02E0-C94C-A09845D4477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5" name="Graphic 12">
                <a:extLst>
                  <a:ext uri="{FF2B5EF4-FFF2-40B4-BE49-F238E27FC236}">
                    <a16:creationId xmlns:a16="http://schemas.microsoft.com/office/drawing/2014/main" id="{8F51BD59-D095-BEFD-22D3-6A07366F61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C0AA2839-BD59-5CA5-2E69-85D32693F3CD}"/>
              </a:ext>
            </a:extLst>
          </p:cNvPr>
          <p:cNvGrpSpPr/>
          <p:nvPr/>
        </p:nvGrpSpPr>
        <p:grpSpPr>
          <a:xfrm>
            <a:off x="-4101" y="-3"/>
            <a:ext cx="6879926" cy="9969809"/>
            <a:chOff x="-4101" y="-3"/>
            <a:chExt cx="6879926" cy="9969809"/>
          </a:xfrm>
        </p:grpSpPr>
        <p:pic>
          <p:nvPicPr>
            <p:cNvPr id="9" name="Picture 8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98052DC4-3C82-2388-ED59-6A9D24D986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176"/>
            <a:stretch/>
          </p:blipFill>
          <p:spPr>
            <a:xfrm flipV="1">
              <a:off x="1" y="-3"/>
              <a:ext cx="6875824" cy="2199003"/>
            </a:xfrm>
            <a:prstGeom prst="rect">
              <a:avLst/>
            </a:prstGeom>
          </p:spPr>
        </p:pic>
        <p:pic>
          <p:nvPicPr>
            <p:cNvPr id="10" name="Picture 9" descr="A person sitting on a chair&#10;&#10;Description automatically generated">
              <a:extLst>
                <a:ext uri="{FF2B5EF4-FFF2-40B4-BE49-F238E27FC236}">
                  <a16:creationId xmlns:a16="http://schemas.microsoft.com/office/drawing/2014/main" id="{0025A417-ACB3-6C01-2F8C-62F6AC213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839"/>
            <a:stretch/>
          </p:blipFill>
          <p:spPr>
            <a:xfrm>
              <a:off x="0" y="2199003"/>
              <a:ext cx="6862101" cy="7731173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CE520594-AD32-F775-574D-D1D4ADDBD8ED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8C4F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4" name="Picture 3" descr="Icon&#10;&#10;Description automatically generated">
              <a:extLst>
                <a:ext uri="{FF2B5EF4-FFF2-40B4-BE49-F238E27FC236}">
                  <a16:creationId xmlns:a16="http://schemas.microsoft.com/office/drawing/2014/main" id="{20D0A49A-607C-FEC3-15BE-B79D2210C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786" y="439703"/>
              <a:ext cx="548640" cy="548640"/>
            </a:xfrm>
            <a:prstGeom prst="rect">
              <a:avLst/>
            </a:prstGeom>
          </p:spPr>
        </p:pic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327D7EDE-BC6E-69A9-AFAE-81B9E571E217}"/>
                </a:ext>
              </a:extLst>
            </p:cNvPr>
            <p:cNvSpPr txBox="1"/>
            <p:nvPr/>
          </p:nvSpPr>
          <p:spPr>
            <a:xfrm>
              <a:off x="2461839" y="5643286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8C4F91"/>
                </a:solidFill>
              </a:endParaRPr>
            </a:p>
            <a:p>
              <a:pPr algn="ctr"/>
              <a:r>
                <a:rPr lang="el-GR" sz="3200" b="1" dirty="0">
                  <a:solidFill>
                    <a:srgbClr val="8C4F9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Προσαρμοσμένο κείμενο</a:t>
              </a:r>
              <a:endParaRPr lang="en-GB" sz="3200" b="1" dirty="0">
                <a:solidFill>
                  <a:srgbClr val="8C4F9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249E4950-A2F6-5BE5-A279-6FF8EC1A8B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67" y="3119671"/>
              <a:ext cx="2657958" cy="212217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C4F91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2800" b="1" dirty="0">
                  <a:solidFill>
                    <a:srgbClr val="8C4F91"/>
                  </a:solidFill>
                  <a:latin typeface="Calibri" panose="020F0502020204030204" pitchFamily="34" charset="0"/>
                </a:rPr>
                <a:t>Εισάγετε φωτογραφία σας</a:t>
              </a:r>
              <a:endParaRPr lang="en-GB" sz="2800" b="1" dirty="0">
                <a:solidFill>
                  <a:srgbClr val="8C4F91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D587E7EF-501C-1EC2-AAAB-9357C07B5CF5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6FA1A655-D4DA-E598-960F-73CD1DF39D28}"/>
                </a:ext>
              </a:extLst>
            </p:cNvPr>
            <p:cNvSpPr txBox="1"/>
            <p:nvPr/>
          </p:nvSpPr>
          <p:spPr>
            <a:xfrm>
              <a:off x="2396115" y="900698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Για τις γυναίκες</a:t>
              </a:r>
              <a: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:</a:t>
              </a: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Αν μπορείτε,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θηλάστε το μωρό σας</a:t>
              </a:r>
              <a:endParaRPr lang="en-US" sz="900" b="1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r>
                <a:rPr lang="en-US" sz="300" b="1" dirty="0">
                  <a:solidFill>
                    <a:srgbClr val="8C4F9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</a:t>
              </a:r>
            </a:p>
            <a:p>
              <a:pPr algn="ctr" rtl="0" fontAlgn="base"/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Περιορίστε τη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χρήση της </a:t>
              </a:r>
              <a:br>
                <a:rPr lang="en-US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l-GR" sz="9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ορμονοθεραπείας</a:t>
              </a:r>
              <a:endParaRPr lang="en-US" sz="9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5" name="Group 9">
              <a:extLst>
                <a:ext uri="{FF2B5EF4-FFF2-40B4-BE49-F238E27FC236}">
                  <a16:creationId xmlns:a16="http://schemas.microsoft.com/office/drawing/2014/main" id="{4493DB3E-BE65-306C-3923-65ED17D4EEF9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19" name="Group 10">
                <a:extLst>
                  <a:ext uri="{FF2B5EF4-FFF2-40B4-BE49-F238E27FC236}">
                    <a16:creationId xmlns:a16="http://schemas.microsoft.com/office/drawing/2014/main" id="{F90403F7-2039-59AC-AD5F-8C4F47F27F2F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33" name="Rectangle 13">
                  <a:extLst>
                    <a:ext uri="{FF2B5EF4-FFF2-40B4-BE49-F238E27FC236}">
                      <a16:creationId xmlns:a16="http://schemas.microsoft.com/office/drawing/2014/main" id="{62090009-28F8-8AC7-015A-E02A5B626D4E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8C4F91"/>
                    </a:solidFill>
                  </a:endParaRPr>
                </a:p>
              </p:txBody>
            </p:sp>
            <p:sp>
              <p:nvSpPr>
                <p:cNvPr id="36" name="TextBox 14">
                  <a:extLst>
                    <a:ext uri="{FF2B5EF4-FFF2-40B4-BE49-F238E27FC236}">
                      <a16:creationId xmlns:a16="http://schemas.microsoft.com/office/drawing/2014/main" id="{E6147E7C-87E6-C0DE-91DC-6C95BE9A6210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8C4F91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8C4F91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8C4F91"/>
                      </a:solidFill>
                    </a:rPr>
                  </a:br>
                  <a:r>
                    <a:rPr lang="el-GR" sz="1200" b="1" dirty="0">
                      <a:solidFill>
                        <a:srgbClr val="8C4F91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37" name="Group 15">
                  <a:extLst>
                    <a:ext uri="{FF2B5EF4-FFF2-40B4-BE49-F238E27FC236}">
                      <a16:creationId xmlns:a16="http://schemas.microsoft.com/office/drawing/2014/main" id="{3A698545-2F92-AA47-0550-7CE705C51682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38" name="Ovaal 2">
                    <a:extLst>
                      <a:ext uri="{FF2B5EF4-FFF2-40B4-BE49-F238E27FC236}">
                        <a16:creationId xmlns:a16="http://schemas.microsoft.com/office/drawing/2014/main" id="{82B84EF4-AE6A-DC19-46CE-54B01A276129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8C4F91"/>
                      </a:solidFill>
                    </a:endParaRPr>
                  </a:p>
                </p:txBody>
              </p:sp>
              <p:pic>
                <p:nvPicPr>
                  <p:cNvPr id="39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55DCA2F2-F6F8-F73B-AFC4-01AB94F222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20" name="Graphic 12">
                <a:extLst>
                  <a:ext uri="{FF2B5EF4-FFF2-40B4-BE49-F238E27FC236}">
                    <a16:creationId xmlns:a16="http://schemas.microsoft.com/office/drawing/2014/main" id="{0572C898-3BBD-183D-405D-02F384A1131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14718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650</Words>
  <Application>Microsoft Office PowerPoint</Application>
  <PresentationFormat>A4 Paper (210x297 mm)</PresentationFormat>
  <Paragraphs>97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2023-07-06T08:02:33Z</dcterms:modified>
</cp:coreProperties>
</file>