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28A1F-E57B-4E73-A3F2-9FD72FC0B9DF}" v="13" dt="2023-07-24T19:39:20.9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50EFECA-761B-65E0-ADB5-EC303C30018A}"/>
              </a:ext>
            </a:extLst>
          </p:cNvPr>
          <p:cNvGrpSpPr/>
          <p:nvPr/>
        </p:nvGrpSpPr>
        <p:grpSpPr>
          <a:xfrm>
            <a:off x="-4101" y="153870"/>
            <a:ext cx="6879926" cy="9825588"/>
            <a:chOff x="-4101" y="153870"/>
            <a:chExt cx="6879926" cy="98255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SORGEN SIE 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DAFÜR,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DASS IHRE KINDER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IMPFPROGRAMMEN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TEILNEHMEN GEGEN: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EPATITIS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2" name="Group 9">
              <a:extLst>
                <a:ext uri="{FF2B5EF4-FFF2-40B4-BE49-F238E27FC236}">
                  <a16:creationId xmlns:a16="http://schemas.microsoft.com/office/drawing/2014/main" id="{A370EDF4-30B6-B269-16C3-08E420EBCF20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4" name="Group 10">
                <a:extLst>
                  <a:ext uri="{FF2B5EF4-FFF2-40B4-BE49-F238E27FC236}">
                    <a16:creationId xmlns:a16="http://schemas.microsoft.com/office/drawing/2014/main" id="{F44FE3B5-32A6-0207-C9B3-0E8B3DA7BFEE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6" name="Rectangle 13">
                  <a:extLst>
                    <a:ext uri="{FF2B5EF4-FFF2-40B4-BE49-F238E27FC236}">
                      <a16:creationId xmlns:a16="http://schemas.microsoft.com/office/drawing/2014/main" id="{86E8F650-E6D7-0034-AAB3-2A06897A027E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7" name="TextBox 14">
                  <a:extLst>
                    <a:ext uri="{FF2B5EF4-FFF2-40B4-BE49-F238E27FC236}">
                      <a16:creationId xmlns:a16="http://schemas.microsoft.com/office/drawing/2014/main" id="{F0251880-490B-51D3-AD3D-7961487ED6D1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2668A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2668A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758232CD-3954-4F70-476F-816875DEF71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1" name="Ovaal 2">
                    <a:extLst>
                      <a:ext uri="{FF2B5EF4-FFF2-40B4-BE49-F238E27FC236}">
                        <a16:creationId xmlns:a16="http://schemas.microsoft.com/office/drawing/2014/main" id="{6F2E1A74-0B79-FFBD-385D-F7F1A681491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2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34B070F-8C60-0F30-A655-04B52822B6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5" name="Graphic 12">
                <a:extLst>
                  <a:ext uri="{FF2B5EF4-FFF2-40B4-BE49-F238E27FC236}">
                    <a16:creationId xmlns:a16="http://schemas.microsoft.com/office/drawing/2014/main" id="{BD77D392-3350-E2D7-29C2-74080EBCFB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E1473C21-6700-27C7-F489-F6C962962347}"/>
                </a:ext>
              </a:extLst>
            </p:cNvPr>
            <p:cNvSpPr txBox="1"/>
            <p:nvPr/>
          </p:nvSpPr>
          <p:spPr>
            <a:xfrm>
              <a:off x="782258" y="4634810"/>
              <a:ext cx="53693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de-DE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Botschaften </a:t>
              </a:r>
              <a:br>
                <a:rPr lang="de-DE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 die breite Öffentlichkeit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AF66191-E1F2-1486-AAC2-EC3AAE27A394}"/>
              </a:ext>
            </a:extLst>
          </p:cNvPr>
          <p:cNvGrpSpPr/>
          <p:nvPr/>
        </p:nvGrpSpPr>
        <p:grpSpPr>
          <a:xfrm>
            <a:off x="-4101" y="-5756"/>
            <a:ext cx="6879926" cy="9985214"/>
            <a:chOff x="-4101" y="-5756"/>
            <a:chExt cx="6879926" cy="9985214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816978"/>
              <a:ext cx="5655833" cy="4779838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918" y="409709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Die Impfungen gegen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Hepatitis B und HPV tragen dazu bei,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einige Krebsarten zu verhindern. Sorgen Sie dafür,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dass Ihre Kinder geimpft werden. Wenn Sie Fragen haben,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besprechen Sie diese mit Ihrem Gesundheitsdienstleister. 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7" name="Rectangle 38">
              <a:extLst>
                <a:ext uri="{FF2B5EF4-FFF2-40B4-BE49-F238E27FC236}">
                  <a16:creationId xmlns:a16="http://schemas.microsoft.com/office/drawing/2014/main" id="{9938638E-464C-9D0F-7643-132B041930C7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59303D-F928-55B3-1D24-E56C930BD13B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SORGEN SIE 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DAFÜR,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DASS IHRE KINDER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IMPFPROGRAMMEN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TEILNEHMEN GEGEN: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EPATITIS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F233EB33-252E-5819-08EE-E8790781223C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A54E33D9-5D82-D566-66AE-5994962422CB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2" name="Rectangle 13">
                  <a:extLst>
                    <a:ext uri="{FF2B5EF4-FFF2-40B4-BE49-F238E27FC236}">
                      <a16:creationId xmlns:a16="http://schemas.microsoft.com/office/drawing/2014/main" id="{9C175348-BD1E-5F51-C926-061129699CA1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3" name="TextBox 14">
                  <a:extLst>
                    <a:ext uri="{FF2B5EF4-FFF2-40B4-BE49-F238E27FC236}">
                      <a16:creationId xmlns:a16="http://schemas.microsoft.com/office/drawing/2014/main" id="{4207F029-11A0-461A-DEFB-D2ACC61C8377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2668A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2668A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F26C0DB1-4B48-CF4E-A7D3-30FCB88787D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C930368B-0A99-440A-2C1A-F5887EC64BF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B40BC51-6F34-CC8E-9F73-9B8058FFE5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1" name="Graphic 12">
                <a:extLst>
                  <a:ext uri="{FF2B5EF4-FFF2-40B4-BE49-F238E27FC236}">
                    <a16:creationId xmlns:a16="http://schemas.microsoft.com/office/drawing/2014/main" id="{938E0404-E71E-2F8A-AB94-1B93D73C57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CBE6F88-54C4-794A-B950-AF5E3E81026D}"/>
              </a:ext>
            </a:extLst>
          </p:cNvPr>
          <p:cNvGrpSpPr/>
          <p:nvPr/>
        </p:nvGrpSpPr>
        <p:grpSpPr>
          <a:xfrm>
            <a:off x="-4101" y="153870"/>
            <a:ext cx="6879926" cy="9825588"/>
            <a:chOff x="-4101" y="153870"/>
            <a:chExt cx="6879926" cy="98255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2" name="TextBox 18">
              <a:extLst>
                <a:ext uri="{FF2B5EF4-FFF2-40B4-BE49-F238E27FC236}">
                  <a16:creationId xmlns:a16="http://schemas.microsoft.com/office/drawing/2014/main" id="{7014FD6D-6F83-8B72-6D12-04F06D01A1ED}"/>
                </a:ext>
              </a:extLst>
            </p:cNvPr>
            <p:cNvSpPr txBox="1"/>
            <p:nvPr/>
          </p:nvSpPr>
          <p:spPr>
            <a:xfrm>
              <a:off x="150659" y="4458107"/>
              <a:ext cx="658641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000" dirty="0">
                <a:solidFill>
                  <a:srgbClr val="2668A9"/>
                </a:solidFill>
              </a:endParaRPr>
            </a:p>
            <a:p>
              <a:pPr algn="ctr"/>
              <a:r>
                <a:rPr lang="de-DE" sz="30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Botschaften </a:t>
              </a:r>
              <a:br>
                <a:rPr lang="de-DE" sz="30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30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für die medizinischen Fachpersonal</a:t>
              </a:r>
            </a:p>
          </p:txBody>
        </p: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D54CE20-8C33-CFB4-6567-C656F55DC4DF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SORGEN SIE 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DAFÜR,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DASS IHRE KINDER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IMPFPROGRAMMEN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TEILNEHMEN GEGEN: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EPATITIS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CF594B70-2B4E-BD8B-8F01-706C81BADCB4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7EE686C4-8FF5-B026-3B93-CA651DFA3266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0" name="Rectangle 13">
                  <a:extLst>
                    <a:ext uri="{FF2B5EF4-FFF2-40B4-BE49-F238E27FC236}">
                      <a16:creationId xmlns:a16="http://schemas.microsoft.com/office/drawing/2014/main" id="{673E87D8-9690-2B8F-2144-5073D63714B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1" name="TextBox 14">
                  <a:extLst>
                    <a:ext uri="{FF2B5EF4-FFF2-40B4-BE49-F238E27FC236}">
                      <a16:creationId xmlns:a16="http://schemas.microsoft.com/office/drawing/2014/main" id="{B22C046C-3C0E-39B4-CA8F-227920A96241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2668A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2668A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2" name="Group 15">
                  <a:extLst>
                    <a:ext uri="{FF2B5EF4-FFF2-40B4-BE49-F238E27FC236}">
                      <a16:creationId xmlns:a16="http://schemas.microsoft.com/office/drawing/2014/main" id="{4F4E82B6-B63A-08EE-5BE5-5439A3F38BE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3" name="Ovaal 2">
                    <a:extLst>
                      <a:ext uri="{FF2B5EF4-FFF2-40B4-BE49-F238E27FC236}">
                        <a16:creationId xmlns:a16="http://schemas.microsoft.com/office/drawing/2014/main" id="{ACA1BCC8-C569-A363-5959-E585C1599B54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4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1A51733-62A1-0D22-0B2E-AC3960979C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94A244A6-A274-2FD9-42A3-1F7FB5999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5609F1B-1C35-027D-3691-0B2FD00D4EEC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15" y="322058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Ermitteln Sie bei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Ihren Patientinnen und Patienten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immer den Impfstatus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für Hepatitis B und HPV.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Empfehlen und unterstützen Sie gegebenenfalls Impfungen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für Patientinnen und Patienten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und ihre Familien, </a:t>
              </a:r>
              <a:b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de-DE" sz="28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um das Krebsrisiko zu verringern. 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3" name="Rectangle 38">
              <a:extLst>
                <a:ext uri="{FF2B5EF4-FFF2-40B4-BE49-F238E27FC236}">
                  <a16:creationId xmlns:a16="http://schemas.microsoft.com/office/drawing/2014/main" id="{759618A3-74A7-750F-64C1-A4AA83A41E86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F7C8CEE-B4A2-C245-F2A9-B84369D50D42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SORGEN SIE 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DAFÜR,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DASS IHRE KINDER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IMPFPROGRAMMEN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TEILNEHMEN GEGEN: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EPATITIS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D4C75BDA-51D1-1A55-43B3-2947388B7793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403B2700-88A3-1F8D-4E5C-5799EADD1C77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13F5B25B-C5DA-0639-D95F-D64B2B89958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167439A3-6491-77A1-0BBC-B356BD468D52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2668A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2668A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9E632AB6-B27D-304E-8B31-39337D9689F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E6D53B90-BAAB-5B52-FD89-B74676F79AF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D1F56644-FC1A-D280-971C-33AAE4C0E9B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2">
                <a:extLst>
                  <a:ext uri="{FF2B5EF4-FFF2-40B4-BE49-F238E27FC236}">
                    <a16:creationId xmlns:a16="http://schemas.microsoft.com/office/drawing/2014/main" id="{1E440173-39DA-A783-1F24-632B41E0CA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8EE1B0E-3E1F-D333-933A-B937F0574EBA}"/>
              </a:ext>
            </a:extLst>
          </p:cNvPr>
          <p:cNvGrpSpPr/>
          <p:nvPr/>
        </p:nvGrpSpPr>
        <p:grpSpPr>
          <a:xfrm>
            <a:off x="-4101" y="0"/>
            <a:ext cx="6879926" cy="9979458"/>
            <a:chOff x="-4101" y="0"/>
            <a:chExt cx="6879926" cy="9979458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TextBox 18">
              <a:extLst>
                <a:ext uri="{FF2B5EF4-FFF2-40B4-BE49-F238E27FC236}">
                  <a16:creationId xmlns:a16="http://schemas.microsoft.com/office/drawing/2014/main" id="{EAFB8940-9986-3E39-3F7E-5941BF2E3EBA}"/>
                </a:ext>
              </a:extLst>
            </p:cNvPr>
            <p:cNvSpPr txBox="1"/>
            <p:nvPr/>
          </p:nvSpPr>
          <p:spPr>
            <a:xfrm>
              <a:off x="2350863" y="5657174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dirty="0" err="1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Persönlicher</a:t>
              </a: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dirty="0">
                  <a:solidFill>
                    <a:srgbClr val="2668A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Text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0F10F622-58D9-A642-CDC9-EC6ABD8FF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126" y="2951898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28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Fügen Sie hier </a:t>
              </a:r>
              <a:br>
                <a:rPr lang="de-DE" sz="2800" b="1" dirty="0">
                  <a:solidFill>
                    <a:srgbClr val="2668A9"/>
                  </a:solidFill>
                  <a:latin typeface="Calibri" panose="020F0502020204030204" pitchFamily="34" charset="0"/>
                </a:rPr>
              </a:br>
              <a:r>
                <a:rPr lang="de-DE" sz="2800" b="1" dirty="0">
                  <a:solidFill>
                    <a:srgbClr val="2668A9"/>
                  </a:solidFill>
                  <a:latin typeface="Calibri" panose="020F0502020204030204" pitchFamily="34" charset="0"/>
                </a:rPr>
                <a:t>ein Foto ein </a:t>
              </a:r>
              <a:endParaRPr lang="en-GB" sz="28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Rectangle 38">
              <a:extLst>
                <a:ext uri="{FF2B5EF4-FFF2-40B4-BE49-F238E27FC236}">
                  <a16:creationId xmlns:a16="http://schemas.microsoft.com/office/drawing/2014/main" id="{BF48C3B2-905B-573B-C2DF-DAD01DF94413}"/>
                </a:ext>
              </a:extLst>
            </p:cNvPr>
            <p:cNvSpPr/>
            <p:nvPr/>
          </p:nvSpPr>
          <p:spPr>
            <a:xfrm>
              <a:off x="511948" y="745994"/>
              <a:ext cx="1640910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Fügen Sie </a:t>
              </a:r>
              <a:b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de-D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hier das Logo Ihrer Organisation ein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F2CF24-2659-40DD-84F7-8CA3CD0264F8}"/>
                </a:ext>
              </a:extLst>
            </p:cNvPr>
            <p:cNvSpPr txBox="1"/>
            <p:nvPr/>
          </p:nvSpPr>
          <p:spPr>
            <a:xfrm>
              <a:off x="1946283" y="850333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SORGEN SIE </a:t>
              </a: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DAFÜR,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DASS IHRE KINDER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AN IMPFPROGRAMMEN </a:t>
              </a:r>
              <a:b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TEILNEHMEN GEGEN: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</a:t>
              </a: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EPATITIS</a:t>
              </a: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 B </a:t>
              </a:r>
              <a:b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  <a:endParaRPr lang="en-GB" sz="10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1" name="Group 9">
              <a:extLst>
                <a:ext uri="{FF2B5EF4-FFF2-40B4-BE49-F238E27FC236}">
                  <a16:creationId xmlns:a16="http://schemas.microsoft.com/office/drawing/2014/main" id="{10B7A3CD-870A-F5EC-AF20-94C8C2B3757D}"/>
                </a:ext>
              </a:extLst>
            </p:cNvPr>
            <p:cNvGrpSpPr/>
            <p:nvPr/>
          </p:nvGrpSpPr>
          <p:grpSpPr>
            <a:xfrm>
              <a:off x="-4101" y="9133072"/>
              <a:ext cx="6879926" cy="846386"/>
              <a:chOff x="-4101" y="9133072"/>
              <a:chExt cx="6879926" cy="846386"/>
            </a:xfrm>
          </p:grpSpPr>
          <p:grpSp>
            <p:nvGrpSpPr>
              <p:cNvPr id="12" name="Group 10">
                <a:extLst>
                  <a:ext uri="{FF2B5EF4-FFF2-40B4-BE49-F238E27FC236}">
                    <a16:creationId xmlns:a16="http://schemas.microsoft.com/office/drawing/2014/main" id="{F043BEB9-2DD4-5CF7-6AAB-F398E1F470AB}"/>
                  </a:ext>
                </a:extLst>
              </p:cNvPr>
              <p:cNvGrpSpPr/>
              <p:nvPr/>
            </p:nvGrpSpPr>
            <p:grpSpPr>
              <a:xfrm>
                <a:off x="-4101" y="9133072"/>
                <a:ext cx="6879926" cy="846386"/>
                <a:chOff x="0" y="9108896"/>
                <a:chExt cx="6879926" cy="846386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60526F6-B86E-692C-FFBC-D4CD94C3326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2668A9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A3AB652-3C1D-F322-856B-C841AB0CBD33}"/>
                    </a:ext>
                  </a:extLst>
                </p:cNvPr>
                <p:cNvSpPr txBox="1"/>
                <p:nvPr/>
              </p:nvSpPr>
              <p:spPr>
                <a:xfrm>
                  <a:off x="21927" y="91088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2668A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de-DE" sz="1200" b="1" dirty="0">
                      <a:solidFill>
                        <a:srgbClr val="2668A9"/>
                      </a:solidFill>
                    </a:rPr>
                    <a:t>Die </a:t>
                  </a:r>
                  <a:r>
                    <a:rPr lang="de-DE" sz="1200" b="1" dirty="0" err="1">
                      <a:solidFill>
                        <a:srgbClr val="2668A9"/>
                      </a:solidFill>
                    </a:rPr>
                    <a:t>PrEvCan</a:t>
                  </a:r>
                  <a:r>
                    <a:rPr lang="de-DE" sz="1200" b="1" dirty="0">
                      <a:solidFill>
                        <a:srgbClr val="2668A9"/>
                      </a:solidFill>
                    </a:rPr>
                    <a:t>©- Kampagne wurde von EONS initiiert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und wird im Verbund durchgeführt mit dem wichtigsten Kampagnenpartner ESMO. </a:t>
                  </a:r>
                  <a:br>
                    <a:rPr lang="de-DE" sz="1200" b="1" dirty="0">
                      <a:solidFill>
                        <a:srgbClr val="2668A9"/>
                      </a:solidFill>
                    </a:rPr>
                  </a:br>
                  <a:r>
                    <a:rPr lang="de-DE" sz="1200" b="1" dirty="0">
                      <a:solidFill>
                        <a:srgbClr val="2668A9"/>
                      </a:solidFill>
                    </a:rPr>
                    <a:t>Weitere Informationen unter: www.cancernurse.eu/prevcan</a:t>
                  </a:r>
                </a:p>
              </p:txBody>
            </p:sp>
            <p:grpSp>
              <p:nvGrpSpPr>
                <p:cNvPr id="19" name="Group 15">
                  <a:extLst>
                    <a:ext uri="{FF2B5EF4-FFF2-40B4-BE49-F238E27FC236}">
                      <a16:creationId xmlns:a16="http://schemas.microsoft.com/office/drawing/2014/main" id="{54E669B9-6ECB-9202-99CB-0347D0ED5E18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0" name="Ovaal 2">
                    <a:extLst>
                      <a:ext uri="{FF2B5EF4-FFF2-40B4-BE49-F238E27FC236}">
                        <a16:creationId xmlns:a16="http://schemas.microsoft.com/office/drawing/2014/main" id="{F0786C2B-31DC-AFB4-E287-CA5BFD936A46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2668A9"/>
                      </a:solidFill>
                    </a:endParaRPr>
                  </a:p>
                </p:txBody>
              </p:sp>
              <p:pic>
                <p:nvPicPr>
                  <p:cNvPr id="3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5E47B30F-ED0E-1F01-83CA-0A554F39E0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A66E1D4C-3908-4D10-C2FE-8760AFE292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427</Words>
  <Application>Microsoft Office PowerPoint</Application>
  <PresentationFormat>A4 Paper (210x297 mm)</PresentationFormat>
  <Paragraphs>40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2023-07-25T12:17:12Z</dcterms:modified>
</cp:coreProperties>
</file>