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E12AE-AF40-466D-ABE3-18EBFA864BEF}" v="33" dt="2023-07-05T15:36:46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E8A3043-603E-6CED-2B04-9EE75E5226DD}"/>
              </a:ext>
            </a:extLst>
          </p:cNvPr>
          <p:cNvSpPr/>
          <p:nvPr/>
        </p:nvSpPr>
        <p:spPr>
          <a:xfrm>
            <a:off x="347456" y="4555419"/>
            <a:ext cx="6238960" cy="1708298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ECADB6-0590-F662-1F61-E925867D846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6D3DD5E-129A-6812-FAD6-DD4CD6B63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id="{79E911E1-842C-54E5-254B-B15540633652}"/>
              </a:ext>
            </a:extLst>
          </p:cNvPr>
          <p:cNvSpPr txBox="1"/>
          <p:nvPr/>
        </p:nvSpPr>
        <p:spPr>
          <a:xfrm>
            <a:off x="846053" y="4827584"/>
            <a:ext cx="5369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8C4F91"/>
              </a:solidFill>
            </a:endParaRPr>
          </a:p>
          <a:p>
            <a:pPr algn="ctr"/>
            <a:r>
              <a:rPr lang="ka-GE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მესიჯი ზოგად პუბლიკას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BBC3C2A-CA7A-AAC6-7765-15995597A342}"/>
              </a:ext>
            </a:extLst>
          </p:cNvPr>
          <p:cNvGrpSpPr/>
          <p:nvPr/>
        </p:nvGrpSpPr>
        <p:grpSpPr>
          <a:xfrm>
            <a:off x="-4101" y="9094972"/>
            <a:ext cx="6879926" cy="846386"/>
            <a:chOff x="-4101" y="9094972"/>
            <a:chExt cx="6879926" cy="846386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710E8F94-33FA-7C9F-1D7B-C10928E52D39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0" y="9070796"/>
              <a:chExt cx="6879926" cy="846386"/>
            </a:xfrm>
          </p:grpSpPr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5C77864E-04C2-C22E-097D-6737322A4DAE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0EA0FB95-B364-53C0-9F8E-33144FF18B53}"/>
                  </a:ext>
                </a:extLst>
              </p:cNvPr>
              <p:cNvSpPr txBox="1"/>
              <p:nvPr/>
            </p:nvSpPr>
            <p:spPr>
              <a:xfrm>
                <a:off x="21927" y="90707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 err="1">
                    <a:solidFill>
                      <a:srgbClr val="8C4F91"/>
                    </a:solidFill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</a:rPr>
                  <a:t>© </a:t>
                </a:r>
                <a:r>
                  <a:rPr lang="ka-GE" sz="1200" b="1" dirty="0">
                    <a:solidFill>
                      <a:srgbClr val="8C4F91"/>
                    </a:solidFill>
                  </a:rPr>
                  <a:t>კამპანია დაიწყო </a:t>
                </a:r>
                <a:r>
                  <a:rPr lang="en-GB" sz="1200" b="1" dirty="0">
                    <a:solidFill>
                      <a:srgbClr val="8C4F91"/>
                    </a:solidFill>
                  </a:rPr>
                  <a:t>EONS_</a:t>
                </a:r>
                <a:r>
                  <a:rPr lang="ka-GE" sz="1200" b="1" dirty="0">
                    <a:solidFill>
                      <a:srgbClr val="8C4F91"/>
                    </a:solidFill>
                  </a:rPr>
                  <a:t>ის ინიციატივით და მიმდინარეობს </a:t>
                </a:r>
                <a:br>
                  <a:rPr lang="ka-GE" sz="1200" b="1" dirty="0">
                    <a:solidFill>
                      <a:srgbClr val="8C4F91"/>
                    </a:solidFill>
                  </a:rPr>
                </a:br>
                <a:r>
                  <a:rPr lang="ka-GE" sz="1200" b="1" dirty="0">
                    <a:solidFill>
                      <a:srgbClr val="8C4F91"/>
                    </a:solidFill>
                  </a:rPr>
                  <a:t>კამპანიის მთავარ პარტნიორთან </a:t>
                </a:r>
                <a:r>
                  <a:rPr lang="en-GB" sz="1200" b="1" dirty="0">
                    <a:solidFill>
                      <a:srgbClr val="8C4F91"/>
                    </a:solidFill>
                  </a:rPr>
                  <a:t>ESMO_</a:t>
                </a:r>
                <a:r>
                  <a:rPr lang="ka-GE" sz="1200" b="1" dirty="0">
                    <a:solidFill>
                      <a:srgbClr val="8C4F91"/>
                    </a:solidFill>
                  </a:rPr>
                  <a:t>სთან. </a:t>
                </a:r>
                <a:br>
                  <a:rPr lang="ka-GE" sz="1200" b="1" dirty="0">
                    <a:solidFill>
                      <a:srgbClr val="8C4F91"/>
                    </a:solidFill>
                  </a:rPr>
                </a:br>
                <a:r>
                  <a:rPr lang="ka-GE" sz="1200" b="1" dirty="0">
                    <a:solidFill>
                      <a:srgbClr val="8C4F91"/>
                    </a:solidFill>
                  </a:rPr>
                  <a:t>დამატებითი ინფორმაცია: </a:t>
                </a:r>
                <a:r>
                  <a:rPr lang="en-GB" sz="1200" b="1" dirty="0">
                    <a:solidFill>
                      <a:srgbClr val="8C4F91"/>
                    </a:solidFill>
                  </a:rPr>
                  <a:t>www.cancernurse.eu/prevcan</a:t>
                </a:r>
              </a:p>
            </p:txBody>
          </p: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1206B11D-1E46-D48E-949D-A3765105A42D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14" name="Ovaal 2">
                  <a:extLst>
                    <a:ext uri="{FF2B5EF4-FFF2-40B4-BE49-F238E27FC236}">
                      <a16:creationId xmlns:a16="http://schemas.microsoft.com/office/drawing/2014/main" id="{3CFE5E46-D77D-F985-54EC-FD8BA373F0C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5" name="Picture 19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638637B9-774D-F3DA-BC82-B1970A6C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10" name="Graphic 12">
              <a:extLst>
                <a:ext uri="{FF2B5EF4-FFF2-40B4-BE49-F238E27FC236}">
                  <a16:creationId xmlns:a16="http://schemas.microsoft.com/office/drawing/2014/main" id="{3D8BE494-9439-7F64-D090-69EB91DCF3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36417-80CE-2C02-47B2-C80AB1F74652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90" y="407294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ძუძუთი კვება ამცირების დედის კიბოს რისკს.                                                თუ შეგიძლიათ, რეკომენდირებულია ძუძუთი კვებოთ თქვენი პატარა.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4ACE1C2A-9D3A-19D7-B997-4AA7C6ECB2FC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0CAF659-8A07-D993-F3D5-C25C6899317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9768BD05-ACDB-6489-ED25-B359A0BD9851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82853D40-3A02-8D11-6EF2-255939B8F84D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B18B2D47-39AF-C11D-4F3D-6A7174D4659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D0F80941-93B5-3B14-B455-D92024CE3AF9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C1A2EDE2-5ECE-5670-8B0A-F5606C512CE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3D9EABB1-A931-01F5-5A94-A0200C6AD705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B079F0D-165E-72A3-960E-CBABDA9EAA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04017535-729D-D782-D9EB-17B94EC722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FA92550-52DE-593B-2E8C-DC5D7A1E5DB5}"/>
              </a:ext>
            </a:extLst>
          </p:cNvPr>
          <p:cNvGrpSpPr/>
          <p:nvPr/>
        </p:nvGrpSpPr>
        <p:grpSpPr>
          <a:xfrm>
            <a:off x="-26026" y="1"/>
            <a:ext cx="6901851" cy="9941357"/>
            <a:chOff x="-26026" y="1"/>
            <a:chExt cx="6901851" cy="9941357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>
                <a:gd name="adj" fmla="val 10007"/>
              </a:avLst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4022503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ძუძუთი კვებას მოაქვს ბევრი სარგებელი დედის და ბავშვის ჯანმრთელობისთვის.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ერთ-ერთი მათგანი არის ის,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რომ ამცირებს დედისთვის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ძუძუს კიბოს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განვითარების რისკს.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6C5EFF32-5637-082F-B3CF-F9A7F9719BFC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B5591719-1350-7E2D-7CC5-FE8C02B05E4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912749F7-2C71-44B9-F9EE-CD694533694F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F637ADF1-B069-EE77-89D5-9FAA80D0265B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B44A8859-81EA-23A8-2266-CBD97043510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7C3AF2E4-59BA-76F4-956A-DEBAA62C7A1E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03D33598-8A87-643D-FE81-AAB37B11FE99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EE92681D-46EC-ABC8-8104-898D7D4EDD7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9D32E41-A76F-081A-3D68-1F5B9C06572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F4686914-66F4-5E05-2819-FF7C5A6286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315BE83-85BD-966C-2514-CA67698B6A80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23009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მენოპაუზის სიმპტომები ბევრი ქალისთვის რთული გადასატანია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7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ზოგჯერ ცხოვრების წესის 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შეცვლა შეიძლება დაგვეხმაროს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7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განიხილეთ ეს სიმპტომები თქვენს ექიმთან ერთად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Rectangle 61">
              <a:extLst>
                <a:ext uri="{FF2B5EF4-FFF2-40B4-BE49-F238E27FC236}">
                  <a16:creationId xmlns:a16="http://schemas.microsoft.com/office/drawing/2014/main" id="{011C6FA9-3642-1EF0-78F5-8B0CD266FB5F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501A32FD-634A-7135-39AD-928680D020B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5832C13C-D1B3-056C-7D3F-580782ABF18C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02B3B778-BD3C-B7D4-C113-FA95BF70C939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1AC43724-0062-A5DB-E056-EEE9D2219949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B17D3580-40DA-A376-8A4B-BDEF36260421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0A5169ED-685C-DC11-EF5A-2E59431C4CB5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1E30602A-2902-4C72-ECC5-3BF7CD59459D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676F2D4-B37E-6C34-576F-FAE4B215F7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69E7DB87-1FA5-F13A-9DA3-107373F708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B54D9B5-CB5C-466F-6725-0FE486461E68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7B294839-7E1F-C0BD-58E5-7ACEA8A94385}"/>
                </a:ext>
              </a:extLst>
            </p:cNvPr>
            <p:cNvSpPr txBox="1"/>
            <p:nvPr/>
          </p:nvSpPr>
          <p:spPr>
            <a:xfrm>
              <a:off x="150659" y="4590024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სამედიცინო პროფესიონალებს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0C87368-76DB-8960-0B14-26443D7E254B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2094AC-89C4-715F-934A-B3744621F548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46D5CBE-09D4-2667-D3F9-8953BC74D432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4770E9BD-2BE2-D671-EFE7-99E8DA904D2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C411BCE1-F8A2-5921-3F68-091FBEFED2AC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8BA31110-DE06-BB9A-04B6-84FC06FEBEC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55313386-63F5-B76F-7C7C-43D47FCD5B8A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7AA6665-3DE9-C584-9969-D96AC1C882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2">
                <a:extLst>
                  <a:ext uri="{FF2B5EF4-FFF2-40B4-BE49-F238E27FC236}">
                    <a16:creationId xmlns:a16="http://schemas.microsoft.com/office/drawing/2014/main" id="{D8C5F330-4351-DC4E-B53F-2F7EE2E10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34CCA048-EE67-3D2E-ED57-74DB59F67B38}"/>
              </a:ext>
            </a:extLst>
          </p:cNvPr>
          <p:cNvGrpSpPr/>
          <p:nvPr/>
        </p:nvGrpSpPr>
        <p:grpSpPr>
          <a:xfrm>
            <a:off x="-4101" y="-3"/>
            <a:ext cx="6879926" cy="9941361"/>
            <a:chOff x="-4101" y="-3"/>
            <a:chExt cx="6879926" cy="9941361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59036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მიეცით რჩევები ცხოვრების წესის შესახებ და საჭიროების შემთხვევაში დახმარება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3A31DD48-DBB6-828E-A0B5-D83C5FFBA1AF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57F8AD73-066E-D59E-3683-D05A630BC68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03C30DA9-218D-1776-9049-DCA9F5AB6AB4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674CD078-6869-45C6-C0A9-CE32668322A0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6C0806DF-A669-BA07-EF2D-15AC2BF0CBF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11E3881E-686B-E3B7-F5EC-B8A60F7DFD63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37EA9623-BF19-B462-DAED-558366D5639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F045EDB8-9CF8-F68B-5A72-EB817E55FB1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7EE231-6669-DA78-8832-430EECC048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A8BFAED0-9737-5C2B-4E26-8CEEB9DA52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6C20331-F3C7-8E7E-ABE1-4E143146DCD1}"/>
              </a:ext>
            </a:extLst>
          </p:cNvPr>
          <p:cNvGrpSpPr/>
          <p:nvPr/>
        </p:nvGrpSpPr>
        <p:grpSpPr>
          <a:xfrm>
            <a:off x="-193223" y="0"/>
            <a:ext cx="7069048" cy="9941358"/>
            <a:chOff x="-193223" y="0"/>
            <a:chExt cx="7069048" cy="9941358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D8C3927A-84ED-5028-0E09-4CDE688907E1}"/>
                </a:ext>
              </a:extLst>
            </p:cNvPr>
            <p:cNvSpPr txBox="1"/>
            <p:nvPr/>
          </p:nvSpPr>
          <p:spPr>
            <a:xfrm>
              <a:off x="2350862" y="5526720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შეცვალე </a:t>
              </a:r>
              <a:b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ka-G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ტექსტი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A4F1586-1FCA-128D-B3AA-E45BA4654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3223" y="3010172"/>
              <a:ext cx="3483773" cy="235205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ჩასვით </a:t>
              </a:r>
              <a:br>
                <a:rPr lang="cs-CZ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თქვენი </a:t>
              </a:r>
              <a:br>
                <a:rPr lang="cs-CZ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ფოტოსურათი</a:t>
              </a:r>
              <a:endParaRPr lang="en-GB" sz="2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Rectangle 61">
              <a:extLst>
                <a:ext uri="{FF2B5EF4-FFF2-40B4-BE49-F238E27FC236}">
                  <a16:creationId xmlns:a16="http://schemas.microsoft.com/office/drawing/2014/main" id="{56DF76F8-58A2-99E5-D478-D9C56D1780A1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5A9994D-81CD-6A8A-5001-305DF356A06B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D98DC8A7-B5EB-6E76-AF8A-5148FE39D766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4E7B6D8A-E091-D6DA-5DBC-6CBDE68BD5DD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33EF7604-2FA5-6C88-BD79-DCE6B8C5E03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0" name="TextBox 14">
                  <a:extLst>
                    <a:ext uri="{FF2B5EF4-FFF2-40B4-BE49-F238E27FC236}">
                      <a16:creationId xmlns:a16="http://schemas.microsoft.com/office/drawing/2014/main" id="{61239AEE-46DE-29BF-D3C5-5E1E845DB6C9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6DF12D39-9914-C0D4-4A0F-064F3CDCAAF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48C151B7-9FFF-14C1-0BF1-721D103E499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7" name="Picture 36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F248A29-6D34-8DA5-0572-F3A03DB9DE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B1C47E69-6B78-3C17-2314-E435A7FC6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54E7612-D4C1-724C-AF7D-4C3AF04F342E}"/>
              </a:ext>
            </a:extLst>
          </p:cNvPr>
          <p:cNvGrpSpPr/>
          <p:nvPr/>
        </p:nvGrpSpPr>
        <p:grpSpPr>
          <a:xfrm>
            <a:off x="-193223" y="-3"/>
            <a:ext cx="7069048" cy="9941361"/>
            <a:chOff x="-193223" y="-3"/>
            <a:chExt cx="7069048" cy="9941361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C5B26F88-C186-8D2D-2A74-1513B27A4BAB}"/>
                </a:ext>
              </a:extLst>
            </p:cNvPr>
            <p:cNvSpPr txBox="1"/>
            <p:nvPr/>
          </p:nvSpPr>
          <p:spPr>
            <a:xfrm>
              <a:off x="2350862" y="5526720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შეცვალე </a:t>
              </a:r>
              <a:br>
                <a:rPr lang="cs-CZ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ka-GE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ტექსტი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E68CAD05-354E-0D0B-23FD-AA764812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3223" y="3010172"/>
              <a:ext cx="3483773" cy="235205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ჩასვით </a:t>
              </a:r>
              <a:br>
                <a:rPr lang="cs-CZ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თქვენი </a:t>
              </a:r>
              <a:br>
                <a:rPr lang="cs-CZ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ფოტოსურათი</a:t>
              </a:r>
              <a:endParaRPr lang="en-GB" sz="24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Rectangle 61">
              <a:extLst>
                <a:ext uri="{FF2B5EF4-FFF2-40B4-BE49-F238E27FC236}">
                  <a16:creationId xmlns:a16="http://schemas.microsoft.com/office/drawing/2014/main" id="{B6098592-5AD3-AE4A-34F1-45B88E5310A1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2786DE25-C0ED-0EEE-2B1B-4E22790C09B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ქალებისთვის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თუ შეგიძლიათ, რეკომენდირებულია ძუძუთი კვებოთ თქვენი პატარა 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შეზღუდეთ ჰორმონის ჩანაცვლებითი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თერაპიის მიღება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499DD4A8-1EA7-84C6-12F9-117EB4110905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9" name="Group 10">
                <a:extLst>
                  <a:ext uri="{FF2B5EF4-FFF2-40B4-BE49-F238E27FC236}">
                    <a16:creationId xmlns:a16="http://schemas.microsoft.com/office/drawing/2014/main" id="{3DF529A4-D8C8-35EB-21C1-664D17FCDDE7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33" name="Rectangle 13">
                  <a:extLst>
                    <a:ext uri="{FF2B5EF4-FFF2-40B4-BE49-F238E27FC236}">
                      <a16:creationId xmlns:a16="http://schemas.microsoft.com/office/drawing/2014/main" id="{700B7BA9-24D2-ABD7-7BCF-F59F2DCA231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68B73FAC-C64B-0796-2D0D-570E382B08EB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8C4F91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8C4F91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8C4F91"/>
                      </a:solidFill>
                    </a:rPr>
                  </a:br>
                  <a:r>
                    <a:rPr lang="ka-GE" sz="1200" b="1" dirty="0">
                      <a:solidFill>
                        <a:srgbClr val="8C4F91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8C4F91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37" name="Group 15">
                  <a:extLst>
                    <a:ext uri="{FF2B5EF4-FFF2-40B4-BE49-F238E27FC236}">
                      <a16:creationId xmlns:a16="http://schemas.microsoft.com/office/drawing/2014/main" id="{A9433133-732A-7A77-D916-9455860C2E3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8" name="Ovaal 2">
                    <a:extLst>
                      <a:ext uri="{FF2B5EF4-FFF2-40B4-BE49-F238E27FC236}">
                        <a16:creationId xmlns:a16="http://schemas.microsoft.com/office/drawing/2014/main" id="{46EC5EEF-FFAA-B8A2-9F9F-71D716939043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9" name="Picture 38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D05322E-D5D4-54CA-616F-3C92DF9367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0" name="Graphic 12">
                <a:extLst>
                  <a:ext uri="{FF2B5EF4-FFF2-40B4-BE49-F238E27FC236}">
                    <a16:creationId xmlns:a16="http://schemas.microsoft.com/office/drawing/2014/main" id="{7D8AB26C-F29E-DB4C-6CBF-560332C2F3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548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2023-07-06T08:01:38Z</dcterms:modified>
</cp:coreProperties>
</file>