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1" r:id="rId3"/>
    <p:sldId id="288" r:id="rId4"/>
    <p:sldId id="262" r:id="rId5"/>
    <p:sldId id="279" r:id="rId6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68A9"/>
    <a:srgbClr val="D0C8BE"/>
    <a:srgbClr val="BBAFA1"/>
    <a:srgbClr val="C5C6C8"/>
    <a:srgbClr val="CBCACD"/>
    <a:srgbClr val="FF9922"/>
    <a:srgbClr val="DEDEDE"/>
    <a:srgbClr val="877C63"/>
    <a:srgbClr val="D9A7A7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8A1BD9-C53D-429B-AC66-5116936FF890}" v="15" dt="2023-07-24T19:14:14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7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3F7CA1FC-47A9-FA9B-278F-6439D72E52EC}"/>
              </a:ext>
            </a:extLst>
          </p:cNvPr>
          <p:cNvGrpSpPr/>
          <p:nvPr/>
        </p:nvGrpSpPr>
        <p:grpSpPr>
          <a:xfrm>
            <a:off x="-10968" y="153870"/>
            <a:ext cx="6868968" cy="9866691"/>
            <a:chOff x="-10968" y="153870"/>
            <a:chExt cx="6868968" cy="9866691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66B2F667-7938-CA34-9AC7-756C56198F30}"/>
                </a:ext>
              </a:extLst>
            </p:cNvPr>
            <p:cNvSpPr txBox="1"/>
            <p:nvPr/>
          </p:nvSpPr>
          <p:spPr>
            <a:xfrm>
              <a:off x="1939416" y="946457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VARMISTA, ETT</a:t>
              </a: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Ä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LAPSESI OSALLISTUU RUKOTUSOHJELMIIN</a:t>
              </a: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EPATIITTI B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  <a:endPara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4C6AAE6A-24A1-35B3-8DD1-3E0BADC42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grpSp>
          <p:nvGrpSpPr>
            <p:cNvPr id="25" name="Group 8">
              <a:extLst>
                <a:ext uri="{FF2B5EF4-FFF2-40B4-BE49-F238E27FC236}">
                  <a16:creationId xmlns:a16="http://schemas.microsoft.com/office/drawing/2014/main" id="{CB191867-D692-8B44-32FE-B915643AB200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26" name="Group 9">
                <a:extLst>
                  <a:ext uri="{FF2B5EF4-FFF2-40B4-BE49-F238E27FC236}">
                    <a16:creationId xmlns:a16="http://schemas.microsoft.com/office/drawing/2014/main" id="{73BBB6CE-3527-7AE3-4BC9-0D2861608C42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28" name="Rectangle 11">
                  <a:extLst>
                    <a:ext uri="{FF2B5EF4-FFF2-40B4-BE49-F238E27FC236}">
                      <a16:creationId xmlns:a16="http://schemas.microsoft.com/office/drawing/2014/main" id="{C5DBC94D-4F51-22D5-8DED-44C97A196B26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2668A9"/>
                    </a:solidFill>
                  </a:endParaRP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1296979-CCED-F8E9-6E4E-39E139A16232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2668A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fi-FI" sz="1200" b="1" dirty="0">
                      <a:solidFill>
                        <a:srgbClr val="2668A9"/>
                      </a:solidFill>
                      <a:effectLst/>
                    </a:rPr>
                    <a:t>EONS käynnisti PrEvCan©-kampanjan, joka on toteutettu yhteistyössätärkeimmän </a:t>
                  </a:r>
                  <a:br>
                    <a:rPr lang="fi-FI" sz="1200" b="1" dirty="0">
                      <a:solidFill>
                        <a:srgbClr val="2668A9"/>
                      </a:solidFill>
                      <a:effectLst/>
                    </a:rPr>
                  </a:br>
                  <a:r>
                    <a:rPr lang="fi-FI" sz="1200" b="1" dirty="0">
                      <a:solidFill>
                        <a:srgbClr val="2668A9"/>
                      </a:solidFill>
                      <a:effectLst/>
                    </a:rPr>
                    <a:t>kampanjakumppanin ESMOn kanssa. Lisätietoja</a:t>
                  </a:r>
                  <a:r>
                    <a:rPr lang="nl-BE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2668A9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30" name="Group 13">
                  <a:extLst>
                    <a:ext uri="{FF2B5EF4-FFF2-40B4-BE49-F238E27FC236}">
                      <a16:creationId xmlns:a16="http://schemas.microsoft.com/office/drawing/2014/main" id="{DF633D65-979C-068F-7F71-89EC8F9866F5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31" name="Ovaal 2">
                    <a:extLst>
                      <a:ext uri="{FF2B5EF4-FFF2-40B4-BE49-F238E27FC236}">
                        <a16:creationId xmlns:a16="http://schemas.microsoft.com/office/drawing/2014/main" id="{793041AA-3BF9-5074-AD9E-513C19F7A5E4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2668A9"/>
                      </a:solidFill>
                    </a:endParaRPr>
                  </a:p>
                </p:txBody>
              </p:sp>
              <p:pic>
                <p:nvPicPr>
                  <p:cNvPr id="32" name="Picture 15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919466EA-C4D8-FC6B-7CEB-56E49BFB31C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27" name="Graphic 10">
                <a:extLst>
                  <a:ext uri="{FF2B5EF4-FFF2-40B4-BE49-F238E27FC236}">
                    <a16:creationId xmlns:a16="http://schemas.microsoft.com/office/drawing/2014/main" id="{EC68A0DA-7FA2-0119-BE96-2348B12B18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33" name="TextBox 24">
              <a:extLst>
                <a:ext uri="{FF2B5EF4-FFF2-40B4-BE49-F238E27FC236}">
                  <a16:creationId xmlns:a16="http://schemas.microsoft.com/office/drawing/2014/main" id="{AC3EEA3A-65FE-0277-43D3-EDF21845C192}"/>
                </a:ext>
              </a:extLst>
            </p:cNvPr>
            <p:cNvSpPr txBox="1"/>
            <p:nvPr/>
          </p:nvSpPr>
          <p:spPr>
            <a:xfrm>
              <a:off x="782258" y="4843083"/>
              <a:ext cx="53693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2668A9"/>
                </a:solidFill>
              </a:endParaRPr>
            </a:p>
            <a:p>
              <a:pPr algn="ctr"/>
              <a:r>
                <a:rPr lang="en-US" sz="32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Viestit</a:t>
              </a:r>
              <a:r>
                <a:rPr lang="en-US" sz="32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suurelle</a:t>
              </a:r>
              <a:r>
                <a:rPr lang="en-US" sz="32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yleisölle</a:t>
              </a:r>
              <a:endParaRPr lang="en-GB" sz="3200" b="1" dirty="0">
                <a:solidFill>
                  <a:srgbClr val="2668A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2791787-8840-2CDF-1417-047B85BD7374}"/>
              </a:ext>
            </a:extLst>
          </p:cNvPr>
          <p:cNvGrpSpPr/>
          <p:nvPr/>
        </p:nvGrpSpPr>
        <p:grpSpPr>
          <a:xfrm>
            <a:off x="-10968" y="-5756"/>
            <a:ext cx="6886793" cy="10026317"/>
            <a:chOff x="-10968" y="-5756"/>
            <a:chExt cx="6886793" cy="10026317"/>
          </a:xfrm>
        </p:grpSpPr>
        <p:pic>
          <p:nvPicPr>
            <p:cNvPr id="3" name="Picture 2" descr="A picture containing person&#10;&#10;Description automatically generated">
              <a:extLst>
                <a:ext uri="{FF2B5EF4-FFF2-40B4-BE49-F238E27FC236}">
                  <a16:creationId xmlns:a16="http://schemas.microsoft.com/office/drawing/2014/main" id="{144870B0-FE52-8557-2543-6770140E33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66" t="7211" r="14475" b="28532"/>
            <a:stretch/>
          </p:blipFill>
          <p:spPr>
            <a:xfrm>
              <a:off x="0" y="-5756"/>
              <a:ext cx="6875825" cy="991175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519270" y="3839259"/>
              <a:ext cx="5830625" cy="4779838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918" y="4010698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2668A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i-FI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Hepatiitti B- ja HPV-rokotteet auttavat ehkäisemään </a:t>
              </a:r>
              <a:br>
                <a:rPr lang="fi-FI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fi-FI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tiettyjä syöpää. </a:t>
              </a:r>
              <a:br>
                <a:rPr lang="fi-FI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fi-FI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Varmista, että lapsesi </a:t>
              </a:r>
              <a:br>
                <a:rPr lang="fi-FI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fi-FI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saavat rokotukset. </a:t>
              </a:r>
              <a:br>
                <a:rPr lang="fi-FI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fi-FI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Jos sinulla on kysyttävää, keskustele niistä terveydenhuollon tarjoajan kanssa</a:t>
              </a:r>
              <a:endParaRPr lang="en-GB" sz="3000" b="1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4" name="Ovaal 41">
              <a:extLst>
                <a:ext uri="{FF2B5EF4-FFF2-40B4-BE49-F238E27FC236}">
                  <a16:creationId xmlns:a16="http://schemas.microsoft.com/office/drawing/2014/main" id="{7DD4B3F1-99D1-A3AB-BA4D-7AC9532FE4C5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ED2CD145-9C54-A67F-91A1-9AE0A7AA0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7" name="Rectangle 38">
              <a:extLst>
                <a:ext uri="{FF2B5EF4-FFF2-40B4-BE49-F238E27FC236}">
                  <a16:creationId xmlns:a16="http://schemas.microsoft.com/office/drawing/2014/main" id="{F742EBB8-7FD6-8270-7E1E-B43991C35952}"/>
                </a:ext>
              </a:extLst>
            </p:cNvPr>
            <p:cNvSpPr/>
            <p:nvPr/>
          </p:nvSpPr>
          <p:spPr>
            <a:xfrm>
              <a:off x="593743" y="899283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Lisää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tähän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organisaatiosi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logo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AAB875-D1DD-2A1C-2577-C3452DFB9AC2}"/>
                </a:ext>
              </a:extLst>
            </p:cNvPr>
            <p:cNvSpPr txBox="1"/>
            <p:nvPr/>
          </p:nvSpPr>
          <p:spPr>
            <a:xfrm>
              <a:off x="1939416" y="946457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VARMISTA, ETT</a:t>
              </a: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Ä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LAPSESI OSALLISTUU RUKOTUSOHJELMIIN</a:t>
              </a: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EPATIITTI B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  <a:endPara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ED8FF26-B0A3-6FC6-5E16-5C64DBF46530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BBF1C89-549C-5D55-7FBE-369810AEA7A9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713EE90-2BA4-2CE6-C916-A3BF5F737804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2668A9"/>
                    </a:solidFill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5C548C5-12A6-F18C-1547-526F26169FA1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2668A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fi-FI" sz="1200" b="1" dirty="0">
                      <a:solidFill>
                        <a:srgbClr val="2668A9"/>
                      </a:solidFill>
                      <a:effectLst/>
                    </a:rPr>
                    <a:t>EONS käynnisti PrEvCan©-kampanjan, joka on toteutettu yhteistyössätärkeimmän </a:t>
                  </a:r>
                  <a:br>
                    <a:rPr lang="fi-FI" sz="1200" b="1" dirty="0">
                      <a:solidFill>
                        <a:srgbClr val="2668A9"/>
                      </a:solidFill>
                      <a:effectLst/>
                    </a:rPr>
                  </a:br>
                  <a:r>
                    <a:rPr lang="fi-FI" sz="1200" b="1" dirty="0">
                      <a:solidFill>
                        <a:srgbClr val="2668A9"/>
                      </a:solidFill>
                      <a:effectLst/>
                    </a:rPr>
                    <a:t>kampanjakumppanin ESMOn kanssa. Lisätietoja</a:t>
                  </a:r>
                  <a:r>
                    <a:rPr lang="nl-BE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2668A9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11C932D6-6C44-23BB-EDD1-3D41A61B33FA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5" name="Ovaal 2">
                    <a:extLst>
                      <a:ext uri="{FF2B5EF4-FFF2-40B4-BE49-F238E27FC236}">
                        <a16:creationId xmlns:a16="http://schemas.microsoft.com/office/drawing/2014/main" id="{18EC59BC-0405-03BF-B6DF-F78FB9CC9ED3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2668A9"/>
                      </a:solidFill>
                    </a:endParaRPr>
                  </a:p>
                </p:txBody>
              </p:sp>
              <p:pic>
                <p:nvPicPr>
                  <p:cNvPr id="16" name="Picture 15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9D594A43-5329-4C73-FC72-575A1E58E33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1E376670-B4FD-0471-60CB-C5A3A38470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661E4B4-6A1D-5EFF-C381-F4CDEBB8B30C}"/>
              </a:ext>
            </a:extLst>
          </p:cNvPr>
          <p:cNvGrpSpPr/>
          <p:nvPr/>
        </p:nvGrpSpPr>
        <p:grpSpPr>
          <a:xfrm>
            <a:off x="-10968" y="153870"/>
            <a:ext cx="6868968" cy="9866691"/>
            <a:chOff x="-10968" y="153870"/>
            <a:chExt cx="6868968" cy="9866691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4C6AAE6A-24A1-35B3-8DD1-3E0BADC42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2" name="TextBox 57">
              <a:extLst>
                <a:ext uri="{FF2B5EF4-FFF2-40B4-BE49-F238E27FC236}">
                  <a16:creationId xmlns:a16="http://schemas.microsoft.com/office/drawing/2014/main" id="{71BDED87-BFD1-5510-2BDE-6A5BF2FD2C72}"/>
                </a:ext>
              </a:extLst>
            </p:cNvPr>
            <p:cNvSpPr txBox="1"/>
            <p:nvPr/>
          </p:nvSpPr>
          <p:spPr>
            <a:xfrm>
              <a:off x="114277" y="4593706"/>
              <a:ext cx="6586415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2668A9"/>
                </a:solidFill>
              </a:endParaRPr>
            </a:p>
            <a:p>
              <a:pPr algn="ctr"/>
              <a:r>
                <a:rPr lang="en-GB" sz="3200" b="1" dirty="0" err="1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Viestit</a:t>
              </a:r>
              <a:r>
                <a:rPr lang="en-GB" sz="32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en-GB" sz="32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3200" b="1" dirty="0" err="1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terveydenhuollon</a:t>
              </a:r>
              <a:r>
                <a:rPr lang="en-GB" sz="32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200" b="1" dirty="0" err="1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ammattilaisille</a:t>
              </a:r>
              <a:endParaRPr lang="en-GB" sz="3200" b="1" dirty="0">
                <a:solidFill>
                  <a:srgbClr val="2668A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3200" b="1" dirty="0">
                <a:solidFill>
                  <a:srgbClr val="2668A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4E207D-58A5-3DF5-19AA-86D41915B553}"/>
                </a:ext>
              </a:extLst>
            </p:cNvPr>
            <p:cNvSpPr txBox="1"/>
            <p:nvPr/>
          </p:nvSpPr>
          <p:spPr>
            <a:xfrm>
              <a:off x="1939416" y="946457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VARMISTA, ETT</a:t>
              </a: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Ä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LAPSESI OSALLISTUU RUKOTUSOHJELMIIN</a:t>
              </a: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EPATIITTI B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  <a:endPara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C5CDD2A-C637-C974-C2CD-6051BCF9AED5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63CABD6F-A768-F3EF-ADB3-8E3E2DE81F64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D326D2C2-FD5E-0347-AE5D-A2E0B494F98B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2668A9"/>
                    </a:solidFill>
                  </a:endParaRP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BF866E1-7BB0-08B2-BC9A-297B9499EB7C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2668A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fi-FI" sz="1200" b="1" dirty="0">
                      <a:solidFill>
                        <a:srgbClr val="2668A9"/>
                      </a:solidFill>
                      <a:effectLst/>
                    </a:rPr>
                    <a:t>EONS käynnisti PrEvCan©-kampanjan, joka on toteutettu yhteistyössätärkeimmän </a:t>
                  </a:r>
                  <a:br>
                    <a:rPr lang="fi-FI" sz="1200" b="1" dirty="0">
                      <a:solidFill>
                        <a:srgbClr val="2668A9"/>
                      </a:solidFill>
                      <a:effectLst/>
                    </a:rPr>
                  </a:br>
                  <a:r>
                    <a:rPr lang="fi-FI" sz="1200" b="1" dirty="0">
                      <a:solidFill>
                        <a:srgbClr val="2668A9"/>
                      </a:solidFill>
                      <a:effectLst/>
                    </a:rPr>
                    <a:t>kampanjakumppanin ESMOn kanssa. Lisätietoja</a:t>
                  </a:r>
                  <a:r>
                    <a:rPr lang="nl-BE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2668A9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0904BB83-848F-8257-4425-3B54002FED76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4" name="Ovaal 2">
                    <a:extLst>
                      <a:ext uri="{FF2B5EF4-FFF2-40B4-BE49-F238E27FC236}">
                        <a16:creationId xmlns:a16="http://schemas.microsoft.com/office/drawing/2014/main" id="{EC466E21-1CA9-BD2F-6D5F-A4BF7B2A5DD5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2668A9"/>
                      </a:solidFill>
                    </a:endParaRPr>
                  </a:p>
                </p:txBody>
              </p:sp>
              <p:pic>
                <p:nvPicPr>
                  <p:cNvPr id="15" name="Picture 14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7B9FE360-A16B-39CA-231A-CEF8F525F2F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6927B15D-B44E-FFB0-5BDB-3EAB2AF5B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40803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79AE7FF-97E5-85CF-7C8E-5D2AE008E05D}"/>
              </a:ext>
            </a:extLst>
          </p:cNvPr>
          <p:cNvGrpSpPr/>
          <p:nvPr/>
        </p:nvGrpSpPr>
        <p:grpSpPr>
          <a:xfrm>
            <a:off x="-10968" y="0"/>
            <a:ext cx="6886792" cy="10020561"/>
            <a:chOff x="-10968" y="0"/>
            <a:chExt cx="6886792" cy="10020561"/>
          </a:xfrm>
        </p:grpSpPr>
        <p:pic>
          <p:nvPicPr>
            <p:cNvPr id="7" name="Picture 6" descr="A hand holding a few syringes&#10;&#10;Description automatically generated">
              <a:extLst>
                <a:ext uri="{FF2B5EF4-FFF2-40B4-BE49-F238E27FC236}">
                  <a16:creationId xmlns:a16="http://schemas.microsoft.com/office/drawing/2014/main" id="{D4E77FB0-98DF-E89B-F0B7-65FF8D06ED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70" t="16329" r="567" b="17455"/>
            <a:stretch/>
          </p:blipFill>
          <p:spPr>
            <a:xfrm>
              <a:off x="-4101" y="0"/>
              <a:ext cx="6879925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520123" y="3298383"/>
              <a:ext cx="5847485" cy="4631070"/>
            </a:xfrm>
            <a:prstGeom prst="roundRect">
              <a:avLst>
                <a:gd name="adj" fmla="val 10032"/>
              </a:avLst>
            </a:prstGeom>
            <a:solidFill>
              <a:schemeClr val="bg1">
                <a:alpha val="72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318" y="3907700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77C63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77C6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fi-FI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Arvioi aina potilaiden rokotustila hepatiitti B:n ja HPV:n varalta. Suosittele ja tue rokotuksia </a:t>
              </a:r>
              <a:br>
                <a:rPr lang="fi-FI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fi-FI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potilaille ja heidän perheilleen tarvittaessa syöpäriskin vähentämiseksi</a:t>
              </a:r>
              <a:endParaRPr lang="en-GB" sz="3000" b="1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72">
              <a:extLst>
                <a:ext uri="{FF2B5EF4-FFF2-40B4-BE49-F238E27FC236}">
                  <a16:creationId xmlns:a16="http://schemas.microsoft.com/office/drawing/2014/main" id="{0127B1A5-7018-8D4F-5F23-46F8DB410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EBEF4186-B951-3364-C23A-D034F4A02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128535-4C21-0D08-4A92-F9071A36C58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87B6B0-5170-3F74-6340-B4115F21A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A012B337-E82D-0741-6247-F40A96A5382F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3DFC01F6-2FA7-F9B3-80CB-C3553599C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3" name="Rectangle 38">
              <a:extLst>
                <a:ext uri="{FF2B5EF4-FFF2-40B4-BE49-F238E27FC236}">
                  <a16:creationId xmlns:a16="http://schemas.microsoft.com/office/drawing/2014/main" id="{13728ED7-B5E3-4A32-391C-BE1D12A15D80}"/>
                </a:ext>
              </a:extLst>
            </p:cNvPr>
            <p:cNvSpPr/>
            <p:nvPr/>
          </p:nvSpPr>
          <p:spPr>
            <a:xfrm>
              <a:off x="593743" y="899283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Lisää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tähän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organisaatiosi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logo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F7D754-B34F-66AA-92AD-B220DFE47442}"/>
                </a:ext>
              </a:extLst>
            </p:cNvPr>
            <p:cNvSpPr txBox="1"/>
            <p:nvPr/>
          </p:nvSpPr>
          <p:spPr>
            <a:xfrm>
              <a:off x="1939416" y="946457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VARMISTA, ETT</a:t>
              </a: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Ä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LAPSESI OSALLISTUU RUKOTUSOHJELMIIN</a:t>
              </a: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EPATIITTI B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  <a:endPara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ADD208E-A853-EB02-2033-0BDDB4C6A096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53B6725B-480C-0496-1229-9C32D4A55E22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8F6DD51F-5B13-0619-7C5A-B5689D86DBFC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2668A9"/>
                    </a:solidFill>
                  </a:endParaRP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C45662A-1411-ED2B-1F35-2F32BEFA95F5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2668A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fi-FI" sz="1200" b="1" dirty="0">
                      <a:solidFill>
                        <a:srgbClr val="2668A9"/>
                      </a:solidFill>
                      <a:effectLst/>
                    </a:rPr>
                    <a:t>EONS käynnisti PrEvCan©-kampanjan, joka on toteutettu yhteistyössätärkeimmän </a:t>
                  </a:r>
                  <a:br>
                    <a:rPr lang="fi-FI" sz="1200" b="1" dirty="0">
                      <a:solidFill>
                        <a:srgbClr val="2668A9"/>
                      </a:solidFill>
                      <a:effectLst/>
                    </a:rPr>
                  </a:br>
                  <a:r>
                    <a:rPr lang="fi-FI" sz="1200" b="1" dirty="0">
                      <a:solidFill>
                        <a:srgbClr val="2668A9"/>
                      </a:solidFill>
                      <a:effectLst/>
                    </a:rPr>
                    <a:t>kampanjakumppanin ESMOn kanssa. Lisätietoja</a:t>
                  </a:r>
                  <a:r>
                    <a:rPr lang="nl-BE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2668A9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6E16A01D-6C02-6A6F-E88D-B4A094DF0DB4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4" name="Ovaal 2">
                    <a:extLst>
                      <a:ext uri="{FF2B5EF4-FFF2-40B4-BE49-F238E27FC236}">
                        <a16:creationId xmlns:a16="http://schemas.microsoft.com/office/drawing/2014/main" id="{CA34339B-B35A-B5B5-385F-A3209287C3A1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2668A9"/>
                      </a:solidFill>
                    </a:endParaRPr>
                  </a:p>
                </p:txBody>
              </p:sp>
              <p:pic>
                <p:nvPicPr>
                  <p:cNvPr id="15" name="Picture 14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CA6D4961-2E30-6B82-E402-CDF3F86F465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B3F6E86A-FD0A-0E85-CC39-E64C6A099A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D833CC92-0F79-2F47-B3CA-23FD4B96D4D1}"/>
              </a:ext>
            </a:extLst>
          </p:cNvPr>
          <p:cNvGrpSpPr/>
          <p:nvPr/>
        </p:nvGrpSpPr>
        <p:grpSpPr>
          <a:xfrm>
            <a:off x="-10968" y="0"/>
            <a:ext cx="6868968" cy="10020561"/>
            <a:chOff x="-10968" y="0"/>
            <a:chExt cx="6868968" cy="10020561"/>
          </a:xfrm>
        </p:grpSpPr>
        <p:pic>
          <p:nvPicPr>
            <p:cNvPr id="8" name="Picture 7" descr="A person getting an injection&#10;&#10;Description automatically generated">
              <a:extLst>
                <a:ext uri="{FF2B5EF4-FFF2-40B4-BE49-F238E27FC236}">
                  <a16:creationId xmlns:a16="http://schemas.microsoft.com/office/drawing/2014/main" id="{1C51BDF9-2E90-AA57-DD50-071BE0DF58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" t="20323" r="25567" b="8494"/>
            <a:stretch/>
          </p:blipFill>
          <p:spPr>
            <a:xfrm>
              <a:off x="-4101" y="0"/>
              <a:ext cx="6862101" cy="99060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srgbClr val="2668A9"/>
                </a:solidFill>
              </a:endParaRPr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>
                <a:solidFill>
                  <a:srgbClr val="2668A9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668A9"/>
                </a:solidFill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E845CCF5-080A-86CD-B336-BC3D1D98169C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C5CF4887-18EC-8E0E-5A9C-A9D81C6B0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FE012DF2-2407-5BDC-FB8F-430662F34C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6260" y="5630202"/>
              <a:ext cx="4167155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700" dirty="0">
                  <a:solidFill>
                    <a:srgbClr val="2668A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050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3200" b="1" dirty="0" err="1">
                  <a:solidFill>
                    <a:srgbClr val="2668A9"/>
                  </a:solidFill>
                  <a:latin typeface="Calibri" panose="020F0502020204030204" pitchFamily="34" charset="0"/>
                </a:rPr>
                <a:t>Mukautettu</a:t>
              </a:r>
              <a:r>
                <a:rPr lang="en-GB" sz="3200" b="1" dirty="0">
                  <a:solidFill>
                    <a:srgbClr val="2668A9"/>
                  </a:solidFill>
                  <a:latin typeface="Calibri" panose="020F0502020204030204" pitchFamily="34" charset="0"/>
                </a:rPr>
                <a:t> </a:t>
              </a:r>
              <a:br>
                <a:rPr lang="en-GB" sz="3200" b="1" dirty="0">
                  <a:solidFill>
                    <a:srgbClr val="2668A9"/>
                  </a:solidFill>
                  <a:latin typeface="Calibri" panose="020F0502020204030204" pitchFamily="34" charset="0"/>
                </a:rPr>
              </a:br>
              <a:r>
                <a:rPr lang="en-GB" sz="3200" b="1" dirty="0" err="1">
                  <a:solidFill>
                    <a:srgbClr val="2668A9"/>
                  </a:solidFill>
                  <a:latin typeface="Calibri" panose="020F0502020204030204" pitchFamily="34" charset="0"/>
                </a:rPr>
                <a:t>teksti</a:t>
              </a:r>
              <a:endParaRPr lang="en-GB" sz="3200" b="1" dirty="0">
                <a:solidFill>
                  <a:srgbClr val="2668A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GB" sz="3200" b="1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8C4392D-CADD-2561-425D-7CECDA8763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359" y="3391280"/>
              <a:ext cx="207610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700" dirty="0">
                  <a:solidFill>
                    <a:srgbClr val="2668A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r>
                <a:rPr lang="en-US" sz="3200" b="1" dirty="0" err="1">
                  <a:solidFill>
                    <a:srgbClr val="2668A9"/>
                  </a:solidFill>
                  <a:latin typeface="Calibri" panose="020F0502020204030204" pitchFamily="34" charset="0"/>
                </a:rPr>
                <a:t>Lisää</a:t>
              </a:r>
              <a:r>
                <a:rPr lang="en-US" sz="3200" b="1" dirty="0">
                  <a:solidFill>
                    <a:srgbClr val="2668A9"/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2668A9"/>
                  </a:solidFill>
                  <a:latin typeface="Calibri" panose="020F0502020204030204" pitchFamily="34" charset="0"/>
                </a:rPr>
                <a:t>valokuvasi</a:t>
              </a:r>
              <a:endParaRPr lang="en-GB" sz="3200" b="1" dirty="0">
                <a:solidFill>
                  <a:srgbClr val="2668A9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GB" sz="3200" b="1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Rectangle 38">
              <a:extLst>
                <a:ext uri="{FF2B5EF4-FFF2-40B4-BE49-F238E27FC236}">
                  <a16:creationId xmlns:a16="http://schemas.microsoft.com/office/drawing/2014/main" id="{41294EE6-6E68-C392-A9C0-AE61C555AA7F}"/>
                </a:ext>
              </a:extLst>
            </p:cNvPr>
            <p:cNvSpPr/>
            <p:nvPr/>
          </p:nvSpPr>
          <p:spPr>
            <a:xfrm>
              <a:off x="593743" y="899283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Lisää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tähän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organisaatiosi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logo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C8F6F0-1482-5D1D-7883-9D13D1B50297}"/>
                </a:ext>
              </a:extLst>
            </p:cNvPr>
            <p:cNvSpPr txBox="1"/>
            <p:nvPr/>
          </p:nvSpPr>
          <p:spPr>
            <a:xfrm>
              <a:off x="1939416" y="946457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VARMISTA, ETT</a:t>
              </a: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Ä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LAPSESI OSALLISTUU RUKOTUSOHJELMIIN</a:t>
              </a: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EPATIITTI B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  <a:endPara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FCA3C2B-378B-5D7B-B81F-60C932092A65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F40B838-445A-C690-B02B-4F360229505C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9B53BAB-25A6-8B5E-EC22-6764B4CB00A8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2668A9"/>
                    </a:solidFill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E55FFF4-4B66-D0A5-2E01-4A30B4EA6805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2668A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fi-FI" sz="1200" b="1" dirty="0">
                      <a:solidFill>
                        <a:srgbClr val="2668A9"/>
                      </a:solidFill>
                      <a:effectLst/>
                    </a:rPr>
                    <a:t>EONS käynnisti PrEvCan©-kampanjan, joka on toteutettu yhteistyössätärkeimmän </a:t>
                  </a:r>
                  <a:br>
                    <a:rPr lang="fi-FI" sz="1200" b="1" dirty="0">
                      <a:solidFill>
                        <a:srgbClr val="2668A9"/>
                      </a:solidFill>
                      <a:effectLst/>
                    </a:rPr>
                  </a:br>
                  <a:r>
                    <a:rPr lang="fi-FI" sz="1200" b="1" dirty="0">
                      <a:solidFill>
                        <a:srgbClr val="2668A9"/>
                      </a:solidFill>
                      <a:effectLst/>
                    </a:rPr>
                    <a:t>kampanjakumppanin ESMOn kanssa. Lisätietoja</a:t>
                  </a:r>
                  <a:r>
                    <a:rPr lang="nl-BE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2668A9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2668A9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0362FCBF-1CDA-3932-03DF-1E2A3076C941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20" name="Ovaal 2">
                    <a:extLst>
                      <a:ext uri="{FF2B5EF4-FFF2-40B4-BE49-F238E27FC236}">
                        <a16:creationId xmlns:a16="http://schemas.microsoft.com/office/drawing/2014/main" id="{F5EAA644-F0F9-532D-E2A3-38E83D413442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2668A9"/>
                      </a:solidFill>
                    </a:endParaRPr>
                  </a:p>
                </p:txBody>
              </p:sp>
              <p:pic>
                <p:nvPicPr>
                  <p:cNvPr id="33" name="Picture 32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06333C72-B620-98EE-9317-F912A1B995F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E150C2DB-56CC-4647-74C8-C3419823D2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309</Words>
  <Application>Microsoft Office PowerPoint</Application>
  <PresentationFormat>A4 Paper (210x297 mm)</PresentationFormat>
  <Paragraphs>39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2023-07-25T12:16:22Z</dcterms:modified>
</cp:coreProperties>
</file>