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E71A85-6991-49B5-851A-92E5392A4771}" v="22" dt="2023-07-24T19:05:02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6782855-D673-66D4-D470-8FF8ECEFEF02}"/>
              </a:ext>
            </a:extLst>
          </p:cNvPr>
          <p:cNvGrpSpPr/>
          <p:nvPr/>
        </p:nvGrpSpPr>
        <p:grpSpPr>
          <a:xfrm>
            <a:off x="-84045" y="153870"/>
            <a:ext cx="6942045" cy="9919068"/>
            <a:chOff x="-84045" y="153870"/>
            <a:chExt cx="6942045" cy="991906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1946283" y="93066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TAGAGE OMA LASTE VAKTSINEERIMINE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ÄRGMISTE HAIGUSTE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VASTU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HEPATIIT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6ECD64B-9C50-B3D4-758A-073D8F42D11D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4" name="Rectangle 7">
                <a:extLst>
                  <a:ext uri="{FF2B5EF4-FFF2-40B4-BE49-F238E27FC236}">
                    <a16:creationId xmlns:a16="http://schemas.microsoft.com/office/drawing/2014/main" id="{3EE718D3-0E0F-201D-A4AF-438E64EC1FA9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E13E5677-BA20-7A89-D627-84B261EEA1CD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6" name="Group 21">
                <a:extLst>
                  <a:ext uri="{FF2B5EF4-FFF2-40B4-BE49-F238E27FC236}">
                    <a16:creationId xmlns:a16="http://schemas.microsoft.com/office/drawing/2014/main" id="{962C5A98-28BA-4E7C-DF07-DE33A8388742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0" name="Ovaal 2">
                  <a:extLst>
                    <a:ext uri="{FF2B5EF4-FFF2-40B4-BE49-F238E27FC236}">
                      <a16:creationId xmlns:a16="http://schemas.microsoft.com/office/drawing/2014/main" id="{BD897C0E-ACCF-3EB3-26E5-4C8DB1A519C4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1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5D0FC38F-4268-011E-CC21-CB28F29A85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7" name="Graphic 22">
                <a:extLst>
                  <a:ext uri="{FF2B5EF4-FFF2-40B4-BE49-F238E27FC236}">
                    <a16:creationId xmlns:a16="http://schemas.microsoft.com/office/drawing/2014/main" id="{C7427EE7-C2B3-8504-B298-3693B05B29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DBE745BF-8137-630B-16E4-EE8E5CD9175D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Sõnumid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elanikkonnale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A031D7F-092B-CFE3-ECF8-B54B1070490D}"/>
              </a:ext>
            </a:extLst>
          </p:cNvPr>
          <p:cNvGrpSpPr/>
          <p:nvPr/>
        </p:nvGrpSpPr>
        <p:grpSpPr>
          <a:xfrm>
            <a:off x="-84045" y="-5756"/>
            <a:ext cx="6959870" cy="10078694"/>
            <a:chOff x="-84045" y="-5756"/>
            <a:chExt cx="6959870" cy="10078694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816978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8" y="4010698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B-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hepatiidi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ja HPV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vaktsiinid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aitavad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ära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hoida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teatud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tüüpi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vähktõppe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haigestumist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Veenduge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, et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teie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lapsed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saaksid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vaktsineeritud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Kui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teil on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küsimusi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rääkige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oma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tervishoiuteenuse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osutajaga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5A357C-FC78-1DB8-D62C-791B0BF32DDC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16" name="Rectangle 7">
                <a:extLst>
                  <a:ext uri="{FF2B5EF4-FFF2-40B4-BE49-F238E27FC236}">
                    <a16:creationId xmlns:a16="http://schemas.microsoft.com/office/drawing/2014/main" id="{7003F55F-869B-6691-9229-D7449731827C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7" name="TextBox 20">
                <a:extLst>
                  <a:ext uri="{FF2B5EF4-FFF2-40B4-BE49-F238E27FC236}">
                    <a16:creationId xmlns:a16="http://schemas.microsoft.com/office/drawing/2014/main" id="{89F12C72-F070-38F3-59EE-D62DE84CB8EF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8" name="Group 21">
                <a:extLst>
                  <a:ext uri="{FF2B5EF4-FFF2-40B4-BE49-F238E27FC236}">
                    <a16:creationId xmlns:a16="http://schemas.microsoft.com/office/drawing/2014/main" id="{BAA19A11-5CD5-FEDE-75AA-787D3702E571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0" name="Ovaal 2">
                  <a:extLst>
                    <a:ext uri="{FF2B5EF4-FFF2-40B4-BE49-F238E27FC236}">
                      <a16:creationId xmlns:a16="http://schemas.microsoft.com/office/drawing/2014/main" id="{119D0C6A-8C84-171D-73ED-075708A531F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21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8861AFE-2FF5-B91D-825F-189E3DEC70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9" name="Graphic 22">
                <a:extLst>
                  <a:ext uri="{FF2B5EF4-FFF2-40B4-BE49-F238E27FC236}">
                    <a16:creationId xmlns:a16="http://schemas.microsoft.com/office/drawing/2014/main" id="{AE2653E6-75EF-20B2-084F-5977910FF6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268E184F-8899-4961-DDBB-53F5EB75AC85}"/>
                </a:ext>
              </a:extLst>
            </p:cNvPr>
            <p:cNvSpPr/>
            <p:nvPr/>
          </p:nvSpPr>
          <p:spPr>
            <a:xfrm>
              <a:off x="390034" y="892978"/>
              <a:ext cx="186430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Sisesta siia </a:t>
              </a:r>
              <a:b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oma organisatsiooni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6E505B98-2F8F-258E-67DF-AB2A213D62B3}"/>
                </a:ext>
              </a:extLst>
            </p:cNvPr>
            <p:cNvSpPr txBox="1"/>
            <p:nvPr/>
          </p:nvSpPr>
          <p:spPr>
            <a:xfrm>
              <a:off x="1946283" y="93066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TAGAGE OMA LASTE VAKTSINEERIMINE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ÄRGMISTE HAIGUSTE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VASTU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HEPATIIT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587837A-170C-C0FC-115B-79A7369BC9DF}"/>
              </a:ext>
            </a:extLst>
          </p:cNvPr>
          <p:cNvGrpSpPr/>
          <p:nvPr/>
        </p:nvGrpSpPr>
        <p:grpSpPr>
          <a:xfrm>
            <a:off x="-84045" y="153870"/>
            <a:ext cx="6942045" cy="9919068"/>
            <a:chOff x="-84045" y="153870"/>
            <a:chExt cx="6942045" cy="991906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7B8977AD-7632-95C7-BE0F-E8464F7043AA}"/>
                </a:ext>
              </a:extLst>
            </p:cNvPr>
            <p:cNvSpPr txBox="1"/>
            <p:nvPr/>
          </p:nvSpPr>
          <p:spPr>
            <a:xfrm>
              <a:off x="131691" y="4828497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Sõnumid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tervishoiutöötajatele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53F506-0E37-0C94-29AD-AEFE30E200C1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5" name="Rectangle 7">
                <a:extLst>
                  <a:ext uri="{FF2B5EF4-FFF2-40B4-BE49-F238E27FC236}">
                    <a16:creationId xmlns:a16="http://schemas.microsoft.com/office/drawing/2014/main" id="{43F7B417-288C-0F98-BDAF-E92344D961A4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6" name="TextBox 20">
                <a:extLst>
                  <a:ext uri="{FF2B5EF4-FFF2-40B4-BE49-F238E27FC236}">
                    <a16:creationId xmlns:a16="http://schemas.microsoft.com/office/drawing/2014/main" id="{69A40BED-1AF1-7B43-F28C-A978F58D3655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7" name="Group 21">
                <a:extLst>
                  <a:ext uri="{FF2B5EF4-FFF2-40B4-BE49-F238E27FC236}">
                    <a16:creationId xmlns:a16="http://schemas.microsoft.com/office/drawing/2014/main" id="{A8E4E82B-3D68-7525-B1F6-89BB5C644026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B2A2481D-1160-34CA-7BE3-7DF3BD904619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2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D390D507-6E14-17C4-206A-640A56DC88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22">
                <a:extLst>
                  <a:ext uri="{FF2B5EF4-FFF2-40B4-BE49-F238E27FC236}">
                    <a16:creationId xmlns:a16="http://schemas.microsoft.com/office/drawing/2014/main" id="{399BF1DF-E993-335C-BB91-A60412BAA4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B7A0B1B7-CDE7-F32A-AABE-4B5FD0566ED7}"/>
                </a:ext>
              </a:extLst>
            </p:cNvPr>
            <p:cNvSpPr txBox="1"/>
            <p:nvPr/>
          </p:nvSpPr>
          <p:spPr>
            <a:xfrm>
              <a:off x="1946283" y="93066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TAGAGE OMA LASTE VAKTSINEERIMINE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ÄRGMISTE HAIGUSTE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VASTU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HEPATIIT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980DABB-7323-DA41-9FB2-566E65612EAA}"/>
              </a:ext>
            </a:extLst>
          </p:cNvPr>
          <p:cNvGrpSpPr/>
          <p:nvPr/>
        </p:nvGrpSpPr>
        <p:grpSpPr>
          <a:xfrm>
            <a:off x="-84045" y="0"/>
            <a:ext cx="6959869" cy="10072938"/>
            <a:chOff x="-84045" y="0"/>
            <a:chExt cx="6959869" cy="10072938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83" y="340854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Uurige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alati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kas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teie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patsientid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on B-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hepatiidi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ja HPV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vastu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vaktsineeritud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Vajadusel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soovita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ja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toeta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patsientide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ja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nende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pere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vaktsineerimist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,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et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vähendada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vähktõppe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haigestumise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0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riski</a:t>
              </a:r>
              <a:r>
                <a:rPr lang="en-US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43388F-3A18-9A06-076E-49C4396E8C6C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4" name="Rectangle 7">
                <a:extLst>
                  <a:ext uri="{FF2B5EF4-FFF2-40B4-BE49-F238E27FC236}">
                    <a16:creationId xmlns:a16="http://schemas.microsoft.com/office/drawing/2014/main" id="{7B8A2017-F4CA-4377-6B45-3FCA3A0A608C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5" name="TextBox 20">
                <a:extLst>
                  <a:ext uri="{FF2B5EF4-FFF2-40B4-BE49-F238E27FC236}">
                    <a16:creationId xmlns:a16="http://schemas.microsoft.com/office/drawing/2014/main" id="{84E17E21-398B-829C-D567-08A21579AD58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6" name="Group 21">
                <a:extLst>
                  <a:ext uri="{FF2B5EF4-FFF2-40B4-BE49-F238E27FC236}">
                    <a16:creationId xmlns:a16="http://schemas.microsoft.com/office/drawing/2014/main" id="{FFEA636F-933C-787D-68F0-52430A93BECE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7F99A1B1-0872-272F-01E5-BDD85EF6F684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2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17D5FA76-9F65-274F-533F-FDFAE7EE8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9" name="Graphic 22">
                <a:extLst>
                  <a:ext uri="{FF2B5EF4-FFF2-40B4-BE49-F238E27FC236}">
                    <a16:creationId xmlns:a16="http://schemas.microsoft.com/office/drawing/2014/main" id="{E0CB6D01-6840-1E5A-A2F7-639304F9EA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8D019690-07E0-B5D6-3A80-117DCC9CE376}"/>
                </a:ext>
              </a:extLst>
            </p:cNvPr>
            <p:cNvSpPr/>
            <p:nvPr/>
          </p:nvSpPr>
          <p:spPr>
            <a:xfrm>
              <a:off x="390034" y="892978"/>
              <a:ext cx="186430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Sisesta siia </a:t>
              </a:r>
              <a:b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oma organisatsiooni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4A4D62B5-AF57-5622-8046-53C586B6498D}"/>
                </a:ext>
              </a:extLst>
            </p:cNvPr>
            <p:cNvSpPr txBox="1"/>
            <p:nvPr/>
          </p:nvSpPr>
          <p:spPr>
            <a:xfrm>
              <a:off x="1946283" y="93066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TAGAGE OMA LASTE VAKTSINEERIMINE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ÄRGMISTE HAIGUSTE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VASTU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HEPATIIT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E07CE507-69F8-1FF4-15D3-8E57E833A9BE}"/>
              </a:ext>
            </a:extLst>
          </p:cNvPr>
          <p:cNvGrpSpPr/>
          <p:nvPr/>
        </p:nvGrpSpPr>
        <p:grpSpPr>
          <a:xfrm>
            <a:off x="-84045" y="0"/>
            <a:ext cx="6942045" cy="10072938"/>
            <a:chOff x="-84045" y="0"/>
            <a:chExt cx="6942045" cy="10072938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7669A4C5-F931-D227-E761-127E28F3D889}"/>
                </a:ext>
              </a:extLst>
            </p:cNvPr>
            <p:cNvSpPr txBox="1"/>
            <p:nvPr/>
          </p:nvSpPr>
          <p:spPr>
            <a:xfrm>
              <a:off x="2439903" y="5423825"/>
              <a:ext cx="417795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2668A9"/>
                </a:solidFill>
              </a:endParaRPr>
            </a:p>
            <a:p>
              <a:pPr algn="ctr"/>
              <a:r>
                <a:rPr lang="en-GB" sz="36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Kohandatud</a:t>
              </a:r>
              <a:r>
                <a:rPr lang="en-GB" sz="36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6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tekst</a:t>
              </a:r>
              <a:endParaRPr lang="en-GB" sz="54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2878B4C9-6AA8-819A-6F33-BD9548FCE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264142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Lisa </a:t>
              </a:r>
              <a:b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pilt</a:t>
              </a:r>
              <a:endParaRPr lang="en-GB" sz="32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F8CBAC-3FFE-4D81-CBC9-243062F533EC}"/>
                </a:ext>
              </a:extLst>
            </p:cNvPr>
            <p:cNvGrpSpPr/>
            <p:nvPr/>
          </p:nvGrpSpPr>
          <p:grpSpPr>
            <a:xfrm>
              <a:off x="-84045" y="9135299"/>
              <a:ext cx="6942045" cy="937639"/>
              <a:chOff x="-84045" y="9113699"/>
              <a:chExt cx="6942045" cy="937639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A61D700F-CF88-3785-C0DF-5125DB838025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2" name="TextBox 20">
                <a:extLst>
                  <a:ext uri="{FF2B5EF4-FFF2-40B4-BE49-F238E27FC236}">
                    <a16:creationId xmlns:a16="http://schemas.microsoft.com/office/drawing/2014/main" id="{F540B2BA-F2F6-B476-3002-D96AB945BDB7}"/>
                  </a:ext>
                </a:extLst>
              </p:cNvPr>
              <p:cNvSpPr txBox="1"/>
              <p:nvPr/>
            </p:nvSpPr>
            <p:spPr>
              <a:xfrm>
                <a:off x="-84045" y="9174175"/>
                <a:ext cx="6847076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PrEvCan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©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algatas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EONS ja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seda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viiakse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läbi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koostöös</a:t>
                </a:r>
                <a:r>
                  <a:rPr lang="en-US" sz="1200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 </a:t>
                </a:r>
                <a:br>
                  <a:rPr lang="en-US" sz="1200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kampaania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peamise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partneri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ESMOga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.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Rohkem</a:t>
                </a:r>
                <a:r>
                  <a:rPr lang="en-US" sz="1200" b="1" i="0" dirty="0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 </a:t>
                </a:r>
                <a:r>
                  <a:rPr lang="en-US" sz="1200" b="1" i="0" dirty="0" err="1">
                    <a:solidFill>
                      <a:srgbClr val="2668A9"/>
                    </a:solidFill>
                    <a:effectLst/>
                    <a:cs typeface="Aharoni" panose="02010803020104030203" pitchFamily="2" charset="-79"/>
                  </a:rPr>
                  <a:t>infot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3" name="Group 21">
                <a:extLst>
                  <a:ext uri="{FF2B5EF4-FFF2-40B4-BE49-F238E27FC236}">
                    <a16:creationId xmlns:a16="http://schemas.microsoft.com/office/drawing/2014/main" id="{41212CA8-8D8D-880A-2995-037AE8524D41}"/>
                  </a:ext>
                </a:extLst>
              </p:cNvPr>
              <p:cNvGrpSpPr/>
              <p:nvPr/>
            </p:nvGrpSpPr>
            <p:grpSpPr>
              <a:xfrm>
                <a:off x="110090" y="9267778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F14D9E87-8B45-F9F9-6106-96FC9FBB4A23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9" name="Picture 24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265FF4B-20F0-7CE7-C0F9-B45F262782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22">
                <a:extLst>
                  <a:ext uri="{FF2B5EF4-FFF2-40B4-BE49-F238E27FC236}">
                    <a16:creationId xmlns:a16="http://schemas.microsoft.com/office/drawing/2014/main" id="{D8E555B2-A658-AD55-6E42-D3D48BAC0F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142760" y="9397509"/>
                <a:ext cx="605571" cy="285538"/>
              </a:xfrm>
              <a:prstGeom prst="rect">
                <a:avLst/>
              </a:prstGeom>
            </p:spPr>
          </p:pic>
        </p:grp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A1FA9EB3-8F78-2CD9-710F-BCC7A7C21AD9}"/>
                </a:ext>
              </a:extLst>
            </p:cNvPr>
            <p:cNvSpPr/>
            <p:nvPr/>
          </p:nvSpPr>
          <p:spPr>
            <a:xfrm>
              <a:off x="390034" y="892978"/>
              <a:ext cx="186430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Sisesta siia </a:t>
              </a:r>
              <a:b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fi-FI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oma organisatsiooni logo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FA564800-A037-9129-3D20-24F13D4E5E7E}"/>
                </a:ext>
              </a:extLst>
            </p:cNvPr>
            <p:cNvSpPr txBox="1"/>
            <p:nvPr/>
          </p:nvSpPr>
          <p:spPr>
            <a:xfrm>
              <a:off x="1946283" y="93066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TAGAGE OMA LASTE VAKTSINEERIMINE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ÄRGMISTE HAIGUSTE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VASTU</a:t>
              </a:r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B</a:t>
              </a:r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-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HEPATIIT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350</Words>
  <Application>Microsoft Office PowerPoint</Application>
  <PresentationFormat>A4 Paper (210x297 mm)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2023-07-25T12:15:56Z</dcterms:modified>
</cp:coreProperties>
</file>