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88" r:id="rId4"/>
    <p:sldId id="262" r:id="rId5"/>
    <p:sldId id="279" r:id="rId6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8A9"/>
    <a:srgbClr val="D0C8BE"/>
    <a:srgbClr val="BBAFA1"/>
    <a:srgbClr val="C5C6C8"/>
    <a:srgbClr val="CBCACD"/>
    <a:srgbClr val="FF9922"/>
    <a:srgbClr val="DEDEDE"/>
    <a:srgbClr val="877C63"/>
    <a:srgbClr val="D9A7A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646AB-A261-45BF-BB3A-32AC6A3A6044}" v="15" dt="2023-07-24T21:29:45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1C79189-07CE-3A03-1DA1-54DBB16E6BF6}"/>
              </a:ext>
            </a:extLst>
          </p:cNvPr>
          <p:cNvGrpSpPr/>
          <p:nvPr/>
        </p:nvGrpSpPr>
        <p:grpSpPr>
          <a:xfrm>
            <a:off x="-5489" y="153870"/>
            <a:ext cx="6868968" cy="9881426"/>
            <a:chOff x="-5489" y="153870"/>
            <a:chExt cx="6868968" cy="988142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6B7D5C7-B655-0857-10A9-D6BF9DF1FEBB}"/>
                </a:ext>
              </a:extLst>
            </p:cNvPr>
            <p:cNvSpPr txBox="1"/>
            <p:nvPr/>
          </p:nvSpPr>
          <p:spPr>
            <a:xfrm>
              <a:off x="132258" y="4861397"/>
              <a:ext cx="658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n-U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Sd</a:t>
              </a:r>
              <a:r>
                <a:rPr lang="cs-CZ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ělení</a:t>
              </a:r>
              <a:r>
                <a:rPr lang="cs-CZ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pro širokou veřejnost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3459A5C-3916-0A8E-2815-E747F98F240A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5" name="Rectangle 30">
                <a:extLst>
                  <a:ext uri="{FF2B5EF4-FFF2-40B4-BE49-F238E27FC236}">
                    <a16:creationId xmlns:a16="http://schemas.microsoft.com/office/drawing/2014/main" id="{724B3B52-E6EB-D57E-1F4F-3C0941DC4B1B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6" name="TextBox 31">
                <a:extLst>
                  <a:ext uri="{FF2B5EF4-FFF2-40B4-BE49-F238E27FC236}">
                    <a16:creationId xmlns:a16="http://schemas.microsoft.com/office/drawing/2014/main" id="{71A7FD8F-4C24-894C-F5CF-683963C695A6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2668A9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2668A9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2668A9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7" name="Group 32">
                <a:extLst>
                  <a:ext uri="{FF2B5EF4-FFF2-40B4-BE49-F238E27FC236}">
                    <a16:creationId xmlns:a16="http://schemas.microsoft.com/office/drawing/2014/main" id="{56682D6F-1F0B-D856-5F28-7231DBC579A2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1" name="Ovaal 2">
                  <a:extLst>
                    <a:ext uri="{FF2B5EF4-FFF2-40B4-BE49-F238E27FC236}">
                      <a16:creationId xmlns:a16="http://schemas.microsoft.com/office/drawing/2014/main" id="{6F483C9A-522C-8523-9DAC-DEA0D9E3928A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2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09406319-7AB9-F7CE-9C09-6EA0AC8AA7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0" name="Graphic 33">
                <a:extLst>
                  <a:ext uri="{FF2B5EF4-FFF2-40B4-BE49-F238E27FC236}">
                    <a16:creationId xmlns:a16="http://schemas.microsoft.com/office/drawing/2014/main" id="{A4A00991-1DE5-8425-EBD4-D67A8BD296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857FBD8C-B8D2-C906-32E1-8679909FBCC7}"/>
                </a:ext>
              </a:extLst>
            </p:cNvPr>
            <p:cNvSpPr txBox="1"/>
            <p:nvPr/>
          </p:nvSpPr>
          <p:spPr>
            <a:xfrm>
              <a:off x="1946283" y="804631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ZAJIST</a:t>
              </a: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ĚTE,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ABY SE VAŠE DĚTI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ÚČASTNILY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OČKOVACÍCH PROGRAMŮ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PROTI:</a:t>
              </a:r>
              <a:b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HEPATITI</a:t>
              </a:r>
              <a:r>
                <a:rPr lang="cs-CZ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DĚ</a:t>
              </a: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B</a:t>
              </a:r>
              <a:b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DBF8F99-0E67-E8AC-321B-8FE197A21BE3}"/>
              </a:ext>
            </a:extLst>
          </p:cNvPr>
          <p:cNvGrpSpPr/>
          <p:nvPr/>
        </p:nvGrpSpPr>
        <p:grpSpPr>
          <a:xfrm>
            <a:off x="-5489" y="-5756"/>
            <a:ext cx="6881314" cy="10041052"/>
            <a:chOff x="-5489" y="-5756"/>
            <a:chExt cx="6881314" cy="10041052"/>
          </a:xfrm>
        </p:grpSpPr>
        <p:pic>
          <p:nvPicPr>
            <p:cNvPr id="3" name="Picture 2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144870B0-FE52-8557-2543-6770140E3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6" t="7211" r="14475" b="28532"/>
            <a:stretch/>
          </p:blipFill>
          <p:spPr>
            <a:xfrm>
              <a:off x="0" y="-5756"/>
              <a:ext cx="6875825" cy="991175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816978"/>
              <a:ext cx="5655833" cy="4779838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089" y="4216704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0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Vakcíny proti hepatitidě B a HPV pomohou předcházet </a:t>
              </a:r>
              <a:br>
                <a:rPr lang="cs-CZ" sz="3000" b="1" dirty="0">
                  <a:solidFill>
                    <a:srgbClr val="2668A9"/>
                  </a:solidFill>
                  <a:latin typeface="Calibri" panose="020F0502020204030204" pitchFamily="34" charset="0"/>
                </a:rPr>
              </a:br>
              <a:r>
                <a:rPr lang="cs-CZ" sz="30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některým typům rakoviny.</a:t>
              </a:r>
              <a:br>
                <a:rPr lang="cs-CZ" sz="3000" b="1" dirty="0">
                  <a:solidFill>
                    <a:srgbClr val="2668A9"/>
                  </a:solidFill>
                  <a:latin typeface="Calibri" panose="020F0502020204030204" pitchFamily="34" charset="0"/>
                </a:rPr>
              </a:br>
              <a:r>
                <a:rPr lang="cs-CZ" sz="30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Zajistěte, aby vaše děti </a:t>
              </a:r>
              <a:br>
                <a:rPr lang="cs-CZ" sz="3000" b="1" dirty="0">
                  <a:solidFill>
                    <a:srgbClr val="2668A9"/>
                  </a:solidFill>
                  <a:latin typeface="Calibri" panose="020F0502020204030204" pitchFamily="34" charset="0"/>
                </a:rPr>
              </a:br>
              <a:r>
                <a:rPr lang="cs-CZ" sz="30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byly očkovány. </a:t>
              </a:r>
              <a:br>
                <a:rPr lang="cs-CZ" sz="3000" b="1" dirty="0">
                  <a:solidFill>
                    <a:srgbClr val="2668A9"/>
                  </a:solidFill>
                  <a:latin typeface="Calibri" panose="020F0502020204030204" pitchFamily="34" charset="0"/>
                </a:rPr>
              </a:br>
              <a:r>
                <a:rPr lang="cs-CZ" sz="30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Máte-li dotazy, prodiskujtujte je </a:t>
              </a:r>
              <a:br>
                <a:rPr lang="cs-CZ" sz="3000" b="1" dirty="0">
                  <a:solidFill>
                    <a:srgbClr val="2668A9"/>
                  </a:solidFill>
                  <a:latin typeface="Calibri" panose="020F0502020204030204" pitchFamily="34" charset="0"/>
                </a:rPr>
              </a:br>
              <a:r>
                <a:rPr lang="cs-CZ" sz="30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se svým lékařem či sestrou. 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DD4B3F1-99D1-A3AB-BA4D-7AC9532FE4C5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ED2CD145-9C54-A67F-91A1-9AE0A7AA0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E33E08-96B8-5429-B4D4-7F1970B9936E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5FF9A17-6A5A-846E-E41D-9AB13C4B8FD8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9" name="Rectangle 30">
                <a:extLst>
                  <a:ext uri="{FF2B5EF4-FFF2-40B4-BE49-F238E27FC236}">
                    <a16:creationId xmlns:a16="http://schemas.microsoft.com/office/drawing/2014/main" id="{C5046551-540C-BE21-9613-B9370F801C83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10" name="TextBox 31">
                <a:extLst>
                  <a:ext uri="{FF2B5EF4-FFF2-40B4-BE49-F238E27FC236}">
                    <a16:creationId xmlns:a16="http://schemas.microsoft.com/office/drawing/2014/main" id="{EC18D07D-1FF1-6B04-42A4-6D9114B1EBE7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2668A9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2668A9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2668A9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32">
                <a:extLst>
                  <a:ext uri="{FF2B5EF4-FFF2-40B4-BE49-F238E27FC236}">
                    <a16:creationId xmlns:a16="http://schemas.microsoft.com/office/drawing/2014/main" id="{FD5CC3CC-8B39-1A0B-6E7E-F1AFC63C4EFF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D85DB639-4F23-DBA5-DB4C-0312E8EA82B4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4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15C1344F-2F69-3670-11EA-08E19E9457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33">
                <a:extLst>
                  <a:ext uri="{FF2B5EF4-FFF2-40B4-BE49-F238E27FC236}">
                    <a16:creationId xmlns:a16="http://schemas.microsoft.com/office/drawing/2014/main" id="{044CA486-497E-9A54-7230-E460ABD51A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1F33CB40-4376-E2D5-84B5-5C0FF2C6121C}"/>
                </a:ext>
              </a:extLst>
            </p:cNvPr>
            <p:cNvSpPr txBox="1"/>
            <p:nvPr/>
          </p:nvSpPr>
          <p:spPr>
            <a:xfrm>
              <a:off x="1946283" y="804631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ZAJIST</a:t>
              </a: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ĚTE,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ABY SE VAŠE DĚTI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ÚČASTNILY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OČKOVACÍCH PROGRAMŮ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PROTI:</a:t>
              </a:r>
              <a:b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HEPATITI</a:t>
              </a:r>
              <a:r>
                <a:rPr lang="cs-CZ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DĚ</a:t>
              </a: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B</a:t>
              </a:r>
              <a:b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038223F-BFB8-3426-F278-9B7968C6CF34}"/>
              </a:ext>
            </a:extLst>
          </p:cNvPr>
          <p:cNvGrpSpPr/>
          <p:nvPr/>
        </p:nvGrpSpPr>
        <p:grpSpPr>
          <a:xfrm>
            <a:off x="-5489" y="153870"/>
            <a:ext cx="6868968" cy="9881426"/>
            <a:chOff x="-5489" y="153870"/>
            <a:chExt cx="6868968" cy="988142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2097DC-A733-D0C7-D4E5-6CC329452060}"/>
                </a:ext>
              </a:extLst>
            </p:cNvPr>
            <p:cNvSpPr txBox="1"/>
            <p:nvPr/>
          </p:nvSpPr>
          <p:spPr>
            <a:xfrm>
              <a:off x="150659" y="4648308"/>
              <a:ext cx="658641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n-U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Sd</a:t>
              </a:r>
              <a:r>
                <a:rPr lang="cs-CZ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ělení </a:t>
              </a:r>
              <a:br>
                <a:rPr lang="cs-CZ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cs-CZ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</a:t>
              </a:r>
              <a:r>
                <a:rPr lang="en-U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 </a:t>
              </a:r>
              <a:r>
                <a:rPr lang="en-US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zdravotnick</a:t>
              </a:r>
              <a:r>
                <a:rPr lang="cs-CZ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é pracovníky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E97F6F-93DD-797F-232A-62FF44836A1E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6" name="Rectangle 30">
                <a:extLst>
                  <a:ext uri="{FF2B5EF4-FFF2-40B4-BE49-F238E27FC236}">
                    <a16:creationId xmlns:a16="http://schemas.microsoft.com/office/drawing/2014/main" id="{C5CC260A-2762-94E2-D4A3-55AF8361EB4A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7" name="TextBox 31">
                <a:extLst>
                  <a:ext uri="{FF2B5EF4-FFF2-40B4-BE49-F238E27FC236}">
                    <a16:creationId xmlns:a16="http://schemas.microsoft.com/office/drawing/2014/main" id="{71FBB531-EE74-376C-7C50-8087FFCFA2BF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2668A9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2668A9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2668A9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9" name="Group 32">
                <a:extLst>
                  <a:ext uri="{FF2B5EF4-FFF2-40B4-BE49-F238E27FC236}">
                    <a16:creationId xmlns:a16="http://schemas.microsoft.com/office/drawing/2014/main" id="{8688EC79-363E-3A57-9273-5FF4888A96A1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1" name="Ovaal 2">
                  <a:extLst>
                    <a:ext uri="{FF2B5EF4-FFF2-40B4-BE49-F238E27FC236}">
                      <a16:creationId xmlns:a16="http://schemas.microsoft.com/office/drawing/2014/main" id="{E70D36BB-AB50-ABE1-0BBE-A509478EDF8D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2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83FFA160-0650-AB5E-A6F8-96C97158C8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0" name="Graphic 33">
                <a:extLst>
                  <a:ext uri="{FF2B5EF4-FFF2-40B4-BE49-F238E27FC236}">
                    <a16:creationId xmlns:a16="http://schemas.microsoft.com/office/drawing/2014/main" id="{6985B846-9854-B89C-8E59-0DA2070921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4CF64B6B-17C0-B34E-0180-FCB12482FEB5}"/>
                </a:ext>
              </a:extLst>
            </p:cNvPr>
            <p:cNvSpPr txBox="1"/>
            <p:nvPr/>
          </p:nvSpPr>
          <p:spPr>
            <a:xfrm>
              <a:off x="1946283" y="804631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ZAJIST</a:t>
              </a: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ĚTE,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ABY SE VAŠE DĚTI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ÚČASTNILY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OČKOVACÍCH PROGRAMŮ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PROTI:</a:t>
              </a:r>
              <a:b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HEPATITI</a:t>
              </a:r>
              <a:r>
                <a:rPr lang="cs-CZ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DĚ</a:t>
              </a: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B</a:t>
              </a:r>
              <a:b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80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EF05363-A2DF-C501-EC2D-4A4079296CD9}"/>
              </a:ext>
            </a:extLst>
          </p:cNvPr>
          <p:cNvGrpSpPr/>
          <p:nvPr/>
        </p:nvGrpSpPr>
        <p:grpSpPr>
          <a:xfrm>
            <a:off x="-5489" y="0"/>
            <a:ext cx="6881313" cy="10035296"/>
            <a:chOff x="-5489" y="0"/>
            <a:chExt cx="6881313" cy="10035296"/>
          </a:xfrm>
        </p:grpSpPr>
        <p:pic>
          <p:nvPicPr>
            <p:cNvPr id="7" name="Picture 6" descr="A hand holding a few syringes&#10;&#10;Description automatically generated">
              <a:extLst>
                <a:ext uri="{FF2B5EF4-FFF2-40B4-BE49-F238E27FC236}">
                  <a16:creationId xmlns:a16="http://schemas.microsoft.com/office/drawing/2014/main" id="{D4E77FB0-98DF-E89B-F0B7-65FF8D06E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0" t="16329" r="567" b="17455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20123" y="3298382"/>
              <a:ext cx="5847485" cy="5176017"/>
            </a:xfrm>
            <a:prstGeom prst="roundRect">
              <a:avLst>
                <a:gd name="adj" fmla="val 10032"/>
              </a:avLst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583" y="3408541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Vždy u svých pacientů zjistěte, </a:t>
              </a:r>
              <a:br>
                <a:rPr lang="cs-CZ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zda byli očkováni </a:t>
              </a:r>
              <a:br>
                <a:rPr lang="cs-CZ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proti hepatitidě B a HPV. </a:t>
              </a:r>
              <a:br>
                <a:rPr lang="cs-CZ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Není-li kontraindikováno, </a:t>
              </a:r>
              <a:br>
                <a:rPr lang="cs-CZ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doporučujte a podporujte </a:t>
              </a:r>
              <a:br>
                <a:rPr lang="cs-CZ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očkování pacientů </a:t>
              </a:r>
              <a:br>
                <a:rPr lang="cs-CZ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i jejich </a:t>
              </a:r>
              <a:r>
                <a:rPr lang="cs-CZ" sz="3000" b="1" i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rodinných příslušníků</a:t>
              </a:r>
              <a:br>
                <a:rPr lang="cs-CZ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ke snížení rizika vzniku </a:t>
              </a:r>
              <a:br>
                <a:rPr lang="cs-CZ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nádorového onemocnění.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A012B337-E82D-0741-6247-F40A96A5382F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3DFC01F6-2FA7-F9B3-80CB-C3553599C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76E8D3-C64B-0232-8196-C34B2B4E199B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F2DC2D-9C67-B85A-F8F7-1A4D13FCE124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6" name="Rectangle 30">
                <a:extLst>
                  <a:ext uri="{FF2B5EF4-FFF2-40B4-BE49-F238E27FC236}">
                    <a16:creationId xmlns:a16="http://schemas.microsoft.com/office/drawing/2014/main" id="{6AC66FB7-61DF-9630-4531-C633E8148506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9" name="TextBox 31">
                <a:extLst>
                  <a:ext uri="{FF2B5EF4-FFF2-40B4-BE49-F238E27FC236}">
                    <a16:creationId xmlns:a16="http://schemas.microsoft.com/office/drawing/2014/main" id="{0159C930-2E46-DDDF-BF5F-18094F411E22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2668A9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2668A9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2668A9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32">
                <a:extLst>
                  <a:ext uri="{FF2B5EF4-FFF2-40B4-BE49-F238E27FC236}">
                    <a16:creationId xmlns:a16="http://schemas.microsoft.com/office/drawing/2014/main" id="{40BC5584-5194-2929-83D8-88BE3BF4382D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49BAE2D3-A6F6-AE33-4968-2CDEE37DBBA7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3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DBDE2B1-0634-7C1E-5F24-7249A87FE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33">
                <a:extLst>
                  <a:ext uri="{FF2B5EF4-FFF2-40B4-BE49-F238E27FC236}">
                    <a16:creationId xmlns:a16="http://schemas.microsoft.com/office/drawing/2014/main" id="{11761D58-F097-3ACF-A86B-B4B73C7E96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BCD8D68B-49AF-654B-B598-0DAE62AD575B}"/>
                </a:ext>
              </a:extLst>
            </p:cNvPr>
            <p:cNvSpPr txBox="1"/>
            <p:nvPr/>
          </p:nvSpPr>
          <p:spPr>
            <a:xfrm>
              <a:off x="1946283" y="804631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ZAJIST</a:t>
              </a: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ĚTE,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ABY SE VAŠE DĚTI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ÚČASTNILY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OČKOVACÍCH PROGRAMŮ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PROTI:</a:t>
              </a:r>
              <a:b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HEPATITI</a:t>
              </a:r>
              <a:r>
                <a:rPr lang="cs-CZ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DĚ</a:t>
              </a: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B</a:t>
              </a:r>
              <a:b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8A7F1025-BA80-58E2-03BC-DD09CEA6A577}"/>
              </a:ext>
            </a:extLst>
          </p:cNvPr>
          <p:cNvGrpSpPr/>
          <p:nvPr/>
        </p:nvGrpSpPr>
        <p:grpSpPr>
          <a:xfrm>
            <a:off x="-5489" y="0"/>
            <a:ext cx="6868968" cy="10035296"/>
            <a:chOff x="-5489" y="0"/>
            <a:chExt cx="6868968" cy="10035296"/>
          </a:xfrm>
        </p:grpSpPr>
        <p:pic>
          <p:nvPicPr>
            <p:cNvPr id="8" name="Picture 7" descr="A person getting an injection&#10;&#10;Description automatically generated">
              <a:extLst>
                <a:ext uri="{FF2B5EF4-FFF2-40B4-BE49-F238E27FC236}">
                  <a16:creationId xmlns:a16="http://schemas.microsoft.com/office/drawing/2014/main" id="{1C51BDF9-2E90-AA57-DD50-071BE0DF5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" t="20323" r="25567" b="8494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E845CCF5-080A-86CD-B336-BC3D1D98169C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5CF4887-18EC-8E0E-5A9C-A9D81C6B0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A5F33718-F597-2A48-0B1F-F591C1EAB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611" y="5622142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4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Vaše sdělení</a:t>
              </a:r>
              <a:endParaRPr lang="en-GB" sz="34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7E1D1EE2-A93C-6C4F-A76E-96A06D6C0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853" y="3004121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4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Vložte své </a:t>
              </a:r>
              <a:br>
                <a:rPr lang="cs-CZ" sz="34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4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foto</a:t>
              </a:r>
              <a:endParaRPr lang="en-GB" sz="34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1F8DE6-B60A-B35F-52C8-E413121F2D40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C5BCAF-F7CC-2DCD-0B4E-741BCF303171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11" name="Rectangle 30">
                <a:extLst>
                  <a:ext uri="{FF2B5EF4-FFF2-40B4-BE49-F238E27FC236}">
                    <a16:creationId xmlns:a16="http://schemas.microsoft.com/office/drawing/2014/main" id="{514B4E26-0922-48B2-1E14-DBBE856DBAED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12" name="TextBox 31">
                <a:extLst>
                  <a:ext uri="{FF2B5EF4-FFF2-40B4-BE49-F238E27FC236}">
                    <a16:creationId xmlns:a16="http://schemas.microsoft.com/office/drawing/2014/main" id="{2F760CFC-BC9C-DF56-D2D1-2A6557417EF5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2668A9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2668A9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2668A9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3" name="Group 32">
                <a:extLst>
                  <a:ext uri="{FF2B5EF4-FFF2-40B4-BE49-F238E27FC236}">
                    <a16:creationId xmlns:a16="http://schemas.microsoft.com/office/drawing/2014/main" id="{79A5587F-32FC-74FB-1B6F-5EC4E56FD8E3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5" name="Ovaal 2">
                  <a:extLst>
                    <a:ext uri="{FF2B5EF4-FFF2-40B4-BE49-F238E27FC236}">
                      <a16:creationId xmlns:a16="http://schemas.microsoft.com/office/drawing/2014/main" id="{612043FC-0A88-C4CF-D17B-3411BEE863B7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9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03982E2B-9113-2D3D-36B4-5EDC6CCFCF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4" name="Graphic 33">
                <a:extLst>
                  <a:ext uri="{FF2B5EF4-FFF2-40B4-BE49-F238E27FC236}">
                    <a16:creationId xmlns:a16="http://schemas.microsoft.com/office/drawing/2014/main" id="{6E4EF3F0-C739-E5E1-0E2B-EA3526E755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2D828BEA-4761-0545-9265-24EAF479709D}"/>
                </a:ext>
              </a:extLst>
            </p:cNvPr>
            <p:cNvSpPr txBox="1"/>
            <p:nvPr/>
          </p:nvSpPr>
          <p:spPr>
            <a:xfrm>
              <a:off x="1946283" y="804631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ZAJIST</a:t>
              </a: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ĚTE,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ABY SE VAŠE DĚTI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ÚČASTNILY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OČKOVACÍCH PROGRAMŮ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PROTI:</a:t>
              </a:r>
              <a:b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HEPATITI</a:t>
              </a:r>
              <a:r>
                <a:rPr lang="cs-CZ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DĚ</a:t>
              </a: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B</a:t>
              </a:r>
              <a:b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5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407</Words>
  <Application>Microsoft Office PowerPoint</Application>
  <PresentationFormat>A4 Paper (210x297 mm)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2023-07-25T12:14:43Z</dcterms:modified>
</cp:coreProperties>
</file>