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61" r:id="rId3"/>
    <p:sldId id="288" r:id="rId4"/>
    <p:sldId id="262" r:id="rId5"/>
    <p:sldId id="279" r:id="rId6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68A9"/>
    <a:srgbClr val="D0C8BE"/>
    <a:srgbClr val="BBAFA1"/>
    <a:srgbClr val="C5C6C8"/>
    <a:srgbClr val="CBCACD"/>
    <a:srgbClr val="FF9922"/>
    <a:srgbClr val="DEDEDE"/>
    <a:srgbClr val="877C63"/>
    <a:srgbClr val="D9A7A7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145D36-FBC8-4B40-9D52-F32B862E38C8}" v="18" dt="2023-07-24T18:41:30.2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7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93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26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94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64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84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66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06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21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31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01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9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59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8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3FA7F445-D169-9C6B-7EED-51BE1D41662A}"/>
              </a:ext>
            </a:extLst>
          </p:cNvPr>
          <p:cNvGrpSpPr/>
          <p:nvPr/>
        </p:nvGrpSpPr>
        <p:grpSpPr>
          <a:xfrm>
            <a:off x="-10968" y="153870"/>
            <a:ext cx="6919066" cy="9917185"/>
            <a:chOff x="-10968" y="153870"/>
            <a:chExt cx="6919066" cy="9917185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2482" y="370203"/>
              <a:ext cx="1799302" cy="1805224"/>
            </a:xfrm>
            <a:prstGeom prst="ellipse">
              <a:avLst/>
            </a:prstGeom>
            <a:solidFill>
              <a:srgbClr val="266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4C6AAE6A-24A1-35B3-8DD1-3E0BADC42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814" y="403404"/>
              <a:ext cx="546638" cy="548640"/>
            </a:xfrm>
            <a:prstGeom prst="rect">
              <a:avLst/>
            </a:prstGeom>
          </p:spPr>
        </p:pic>
        <p:sp>
          <p:nvSpPr>
            <p:cNvPr id="2" name="TextBox 57">
              <a:extLst>
                <a:ext uri="{FF2B5EF4-FFF2-40B4-BE49-F238E27FC236}">
                  <a16:creationId xmlns:a16="http://schemas.microsoft.com/office/drawing/2014/main" id="{69EEBB4B-C735-046E-81D4-5BE091C7E856}"/>
                </a:ext>
              </a:extLst>
            </p:cNvPr>
            <p:cNvSpPr txBox="1"/>
            <p:nvPr/>
          </p:nvSpPr>
          <p:spPr>
            <a:xfrm>
              <a:off x="135792" y="4808036"/>
              <a:ext cx="6586415" cy="2339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2668A9"/>
                </a:solidFill>
              </a:endParaRPr>
            </a:p>
            <a:p>
              <a:pPr algn="ctr"/>
              <a:r>
                <a:rPr lang="es-ES" sz="3200" b="1" dirty="0" err="1">
                  <a:solidFill>
                    <a:srgbClr val="2668A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Poruke</a:t>
              </a:r>
              <a:r>
                <a:rPr lang="es-ES" sz="3200" b="1" dirty="0">
                  <a:solidFill>
                    <a:srgbClr val="2668A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ES" sz="3200" b="1" dirty="0" err="1">
                  <a:solidFill>
                    <a:srgbClr val="2668A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za</a:t>
              </a:r>
              <a:r>
                <a:rPr lang="es-ES" sz="3200" b="1" dirty="0">
                  <a:solidFill>
                    <a:srgbClr val="2668A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ES" sz="3200" b="1" dirty="0" err="1">
                  <a:solidFill>
                    <a:srgbClr val="2668A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opću</a:t>
              </a:r>
              <a:r>
                <a:rPr lang="es-ES" sz="3200" b="1" dirty="0">
                  <a:solidFill>
                    <a:srgbClr val="2668A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ES" sz="3200" b="1" dirty="0" err="1">
                  <a:solidFill>
                    <a:srgbClr val="2668A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populaciju</a:t>
              </a:r>
              <a:endParaRPr lang="es-ES" sz="3200" b="1" dirty="0">
                <a:solidFill>
                  <a:srgbClr val="2668A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s-ES" sz="3200" b="1" dirty="0">
                <a:solidFill>
                  <a:srgbClr val="2668A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s-ES" sz="3200" b="1" dirty="0">
                <a:solidFill>
                  <a:srgbClr val="2668A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3200" b="1" dirty="0">
                <a:solidFill>
                  <a:srgbClr val="2668A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BAF201B-3B14-58CA-4976-2CA52BEA894D}"/>
                </a:ext>
              </a:extLst>
            </p:cNvPr>
            <p:cNvGrpSpPr/>
            <p:nvPr/>
          </p:nvGrpSpPr>
          <p:grpSpPr>
            <a:xfrm>
              <a:off x="-10968" y="9127875"/>
              <a:ext cx="6919066" cy="943180"/>
              <a:chOff x="-10968" y="9127875"/>
              <a:chExt cx="6919066" cy="94318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943ACC2-046D-8FD6-A6B3-4E69D773BF8B}"/>
                  </a:ext>
                </a:extLst>
              </p:cNvPr>
              <p:cNvSpPr/>
              <p:nvPr/>
            </p:nvSpPr>
            <p:spPr>
              <a:xfrm>
                <a:off x="-10968" y="9127875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2668A9"/>
                  </a:solidFill>
                </a:endParaRPr>
              </a:p>
            </p:txBody>
          </p:sp>
          <p:sp>
            <p:nvSpPr>
              <p:cNvPr id="6" name="TextBox 23">
                <a:extLst>
                  <a:ext uri="{FF2B5EF4-FFF2-40B4-BE49-F238E27FC236}">
                    <a16:creationId xmlns:a16="http://schemas.microsoft.com/office/drawing/2014/main" id="{B016B560-5846-BC47-8AFD-72D4B999CBFB}"/>
                  </a:ext>
                </a:extLst>
              </p:cNvPr>
              <p:cNvSpPr txBox="1"/>
              <p:nvPr/>
            </p:nvSpPr>
            <p:spPr>
              <a:xfrm>
                <a:off x="61022" y="9224669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2668A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n-GB" sz="1200" b="1" dirty="0" err="1">
                    <a:solidFill>
                      <a:srgbClr val="2668A9"/>
                    </a:solidFill>
                    <a:effectLst/>
                  </a:rPr>
                  <a:t>PrEvCan</a:t>
                </a:r>
                <a:r>
                  <a:rPr lang="en-GB" sz="1200" b="1" dirty="0">
                    <a:solidFill>
                      <a:srgbClr val="2668A9"/>
                    </a:solidFill>
                    <a:effectLst/>
                  </a:rPr>
                  <a:t>© </a:t>
                </a:r>
                <a:r>
                  <a:rPr lang="en-GB" sz="1200" b="1" dirty="0" err="1">
                    <a:solidFill>
                      <a:srgbClr val="2668A9"/>
                    </a:solidFill>
                    <a:effectLst/>
                  </a:rPr>
                  <a:t>kampanja</a:t>
                </a:r>
                <a:r>
                  <a:rPr lang="en-GB" sz="1200" b="1" dirty="0">
                    <a:solidFill>
                      <a:srgbClr val="2668A9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2668A9"/>
                    </a:solidFill>
                    <a:effectLst/>
                  </a:rPr>
                  <a:t>inicirana</a:t>
                </a:r>
                <a:r>
                  <a:rPr lang="en-GB" sz="1200" b="1" dirty="0">
                    <a:solidFill>
                      <a:srgbClr val="2668A9"/>
                    </a:solidFill>
                    <a:effectLst/>
                  </a:rPr>
                  <a:t> je od </a:t>
                </a:r>
                <a:r>
                  <a:rPr lang="en-GB" sz="1200" b="1" dirty="0" err="1">
                    <a:solidFill>
                      <a:srgbClr val="2668A9"/>
                    </a:solidFill>
                    <a:effectLst/>
                  </a:rPr>
                  <a:t>strane</a:t>
                </a:r>
                <a:r>
                  <a:rPr lang="en-GB" sz="1200" b="1" dirty="0">
                    <a:solidFill>
                      <a:srgbClr val="2668A9"/>
                    </a:solidFill>
                    <a:effectLst/>
                  </a:rPr>
                  <a:t> EONS-a </a:t>
                </a:r>
                <a:r>
                  <a:rPr lang="en-GB" sz="1200" b="1" dirty="0" err="1">
                    <a:solidFill>
                      <a:srgbClr val="2668A9"/>
                    </a:solidFill>
                    <a:effectLst/>
                  </a:rPr>
                  <a:t>te</a:t>
                </a:r>
                <a:r>
                  <a:rPr lang="en-GB" sz="1200" b="1" dirty="0">
                    <a:solidFill>
                      <a:srgbClr val="2668A9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2668A9"/>
                    </a:solidFill>
                    <a:effectLst/>
                  </a:rPr>
                  <a:t>djeluje</a:t>
                </a:r>
                <a:r>
                  <a:rPr lang="en-GB" sz="1200" b="1" dirty="0">
                    <a:solidFill>
                      <a:srgbClr val="2668A9"/>
                    </a:solidFill>
                    <a:effectLst/>
                  </a:rPr>
                  <a:t> u </a:t>
                </a:r>
                <a:r>
                  <a:rPr lang="en-GB" sz="1200" b="1" dirty="0" err="1">
                    <a:solidFill>
                      <a:srgbClr val="2668A9"/>
                    </a:solidFill>
                    <a:effectLst/>
                  </a:rPr>
                  <a:t>suradnji</a:t>
                </a:r>
                <a:r>
                  <a:rPr lang="en-GB" sz="1200" b="1" dirty="0">
                    <a:solidFill>
                      <a:srgbClr val="2668A9"/>
                    </a:solidFill>
                    <a:effectLst/>
                  </a:rPr>
                  <a:t> </a:t>
                </a:r>
                <a:br>
                  <a:rPr lang="en-GB" sz="1200" b="1" dirty="0">
                    <a:solidFill>
                      <a:srgbClr val="2668A9"/>
                    </a:solidFill>
                    <a:effectLst/>
                  </a:rPr>
                </a:br>
                <a:r>
                  <a:rPr lang="en-GB" sz="1200" b="1" dirty="0" err="1">
                    <a:solidFill>
                      <a:srgbClr val="2668A9"/>
                    </a:solidFill>
                    <a:effectLst/>
                  </a:rPr>
                  <a:t>sa</a:t>
                </a:r>
                <a:r>
                  <a:rPr lang="en-GB" sz="1200" b="1" dirty="0">
                    <a:solidFill>
                      <a:srgbClr val="2668A9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2668A9"/>
                    </a:solidFill>
                    <a:effectLst/>
                  </a:rPr>
                  <a:t>ključnim</a:t>
                </a:r>
                <a:r>
                  <a:rPr lang="en-GB" sz="1200" b="1" dirty="0">
                    <a:solidFill>
                      <a:srgbClr val="2668A9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2668A9"/>
                    </a:solidFill>
                    <a:effectLst/>
                  </a:rPr>
                  <a:t>partnerom</a:t>
                </a:r>
                <a:r>
                  <a:rPr lang="en-GB" sz="1200" b="1" dirty="0">
                    <a:solidFill>
                      <a:srgbClr val="2668A9"/>
                    </a:solidFill>
                    <a:effectLst/>
                  </a:rPr>
                  <a:t>, ESMO-</a:t>
                </a:r>
                <a:r>
                  <a:rPr lang="en-GB" sz="1200" b="1" dirty="0" err="1">
                    <a:solidFill>
                      <a:srgbClr val="2668A9"/>
                    </a:solidFill>
                    <a:effectLst/>
                  </a:rPr>
                  <a:t>m.Više</a:t>
                </a:r>
                <a:r>
                  <a:rPr lang="en-GB" sz="1200" b="1" dirty="0">
                    <a:solidFill>
                      <a:srgbClr val="2668A9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2668A9"/>
                    </a:solidFill>
                    <a:effectLst/>
                  </a:rPr>
                  <a:t>informacija</a:t>
                </a:r>
                <a:r>
                  <a:rPr lang="en-GB" sz="1200" b="1" dirty="0">
                    <a:solidFill>
                      <a:srgbClr val="2668A9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2668A9"/>
                    </a:solidFill>
                    <a:effectLst/>
                  </a:rPr>
                  <a:t>možete</a:t>
                </a:r>
                <a:r>
                  <a:rPr lang="en-GB" sz="1200" b="1" dirty="0">
                    <a:solidFill>
                      <a:srgbClr val="2668A9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2668A9"/>
                    </a:solidFill>
                    <a:effectLst/>
                  </a:rPr>
                  <a:t>pronaći</a:t>
                </a:r>
                <a:r>
                  <a:rPr lang="en-GB" sz="1200" b="1" dirty="0">
                    <a:solidFill>
                      <a:srgbClr val="2668A9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2668A9"/>
                    </a:solidFill>
                    <a:effectLst/>
                  </a:rPr>
                  <a:t>na</a:t>
                </a:r>
                <a:r>
                  <a:rPr lang="nl-BE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2668A9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7" name="Group 24">
                <a:extLst>
                  <a:ext uri="{FF2B5EF4-FFF2-40B4-BE49-F238E27FC236}">
                    <a16:creationId xmlns:a16="http://schemas.microsoft.com/office/drawing/2014/main" id="{87293375-904A-AFCA-2668-99A0C81212D3}"/>
                  </a:ext>
                </a:extLst>
              </p:cNvPr>
              <p:cNvGrpSpPr/>
              <p:nvPr/>
            </p:nvGrpSpPr>
            <p:grpSpPr>
              <a:xfrm>
                <a:off x="61022" y="9186162"/>
                <a:ext cx="474731" cy="475488"/>
                <a:chOff x="-302004" y="1916250"/>
                <a:chExt cx="2823923" cy="2823924"/>
              </a:xfrm>
            </p:grpSpPr>
            <p:sp>
              <p:nvSpPr>
                <p:cNvPr id="11" name="Ovaal 2">
                  <a:extLst>
                    <a:ext uri="{FF2B5EF4-FFF2-40B4-BE49-F238E27FC236}">
                      <a16:creationId xmlns:a16="http://schemas.microsoft.com/office/drawing/2014/main" id="{5534EB9D-232A-246C-9D50-1C3A3188138B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2668A9"/>
                    </a:solidFill>
                  </a:endParaRPr>
                </a:p>
              </p:txBody>
            </p:sp>
            <p:pic>
              <p:nvPicPr>
                <p:cNvPr id="12" name="Picture 27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AB796924-0D14-18D8-659B-594D08FD62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6" y="2002330"/>
                  <a:ext cx="2669714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0" name="Graphic 25">
                <a:extLst>
                  <a:ext uri="{FF2B5EF4-FFF2-40B4-BE49-F238E27FC236}">
                    <a16:creationId xmlns:a16="http://schemas.microsoft.com/office/drawing/2014/main" id="{FFF8C0DE-D31A-3CE0-2306-E81E20D125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082151" y="9258198"/>
                <a:ext cx="702865" cy="331414"/>
              </a:xfrm>
              <a:prstGeom prst="rect">
                <a:avLst/>
              </a:prstGeom>
            </p:spPr>
          </p:pic>
        </p:grp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F6B4F9C2-8706-6E42-4CFE-AA89EC6F58C6}"/>
                </a:ext>
              </a:extLst>
            </p:cNvPr>
            <p:cNvSpPr txBox="1"/>
            <p:nvPr/>
          </p:nvSpPr>
          <p:spPr>
            <a:xfrm>
              <a:off x="1946283" y="850333"/>
              <a:ext cx="296543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UKLJUČITE </a:t>
              </a:r>
              <a:b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SVOJU DJECU </a:t>
              </a:r>
              <a:b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 PROGRAM </a:t>
              </a:r>
              <a:b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CIJEPLJENJA PROTIV</a:t>
              </a:r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:</a:t>
              </a:r>
              <a:b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</a:t>
              </a:r>
              <a: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EPATITISA</a:t>
              </a: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 B </a:t>
              </a:r>
              <a:b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 HPV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564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580D487-0B44-589D-E4F3-AC7E4EC76C26}"/>
              </a:ext>
            </a:extLst>
          </p:cNvPr>
          <p:cNvGrpSpPr/>
          <p:nvPr/>
        </p:nvGrpSpPr>
        <p:grpSpPr>
          <a:xfrm>
            <a:off x="-10968" y="-5756"/>
            <a:ext cx="6919066" cy="10076811"/>
            <a:chOff x="-10968" y="-5756"/>
            <a:chExt cx="6919066" cy="10076811"/>
          </a:xfrm>
        </p:grpSpPr>
        <p:pic>
          <p:nvPicPr>
            <p:cNvPr id="3" name="Picture 2" descr="A picture containing person&#10;&#10;Description automatically generated">
              <a:extLst>
                <a:ext uri="{FF2B5EF4-FFF2-40B4-BE49-F238E27FC236}">
                  <a16:creationId xmlns:a16="http://schemas.microsoft.com/office/drawing/2014/main" id="{144870B0-FE52-8557-2543-6770140E33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66" t="7211" r="14475" b="28532"/>
            <a:stretch/>
          </p:blipFill>
          <p:spPr>
            <a:xfrm>
              <a:off x="0" y="-5756"/>
              <a:ext cx="6875825" cy="991175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618908" y="3816978"/>
              <a:ext cx="5655833" cy="4779838"/>
            </a:xfrm>
            <a:prstGeom prst="roundRect">
              <a:avLst/>
            </a:prstGeom>
            <a:solidFill>
              <a:schemeClr val="bg1">
                <a:alpha val="7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093" y="3735425"/>
              <a:ext cx="5783812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2668A9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2668A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Jepiva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protiv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hepatitisa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B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i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HPV-a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pomoći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će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u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sprječavanju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nekih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vrsta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karcinoma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. </a:t>
              </a:r>
              <a:b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Pobrinite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se da </a:t>
              </a:r>
              <a:b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se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vaša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djeca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cijepe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. </a:t>
              </a:r>
              <a:b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Ako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imate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pitanja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, </a:t>
              </a:r>
              <a:b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porazgovarajte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o tome </a:t>
              </a:r>
              <a:b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sa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svojim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liječnikom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lang="en-GB" sz="3000" b="1" dirty="0">
                <a:solidFill>
                  <a:srgbClr val="2668A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72">
              <a:extLst>
                <a:ext uri="{FF2B5EF4-FFF2-40B4-BE49-F238E27FC236}">
                  <a16:creationId xmlns:a16="http://schemas.microsoft.com/office/drawing/2014/main" id="{D57D5010-3B0C-1690-D314-9996552EA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41" name="Freeform 74">
              <a:extLst>
                <a:ext uri="{FF2B5EF4-FFF2-40B4-BE49-F238E27FC236}">
                  <a16:creationId xmlns:a16="http://schemas.microsoft.com/office/drawing/2014/main" id="{EB7005F8-7C75-3B5C-4E1D-264B97CAF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2E63F74-1382-FC41-52C4-B41049C06439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686E5AE-BEB6-30F5-6739-B02098C992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4" name="Ovaal 41">
              <a:extLst>
                <a:ext uri="{FF2B5EF4-FFF2-40B4-BE49-F238E27FC236}">
                  <a16:creationId xmlns:a16="http://schemas.microsoft.com/office/drawing/2014/main" id="{7DD4B3F1-99D1-A3AB-BA4D-7AC9532FE4C5}"/>
                </a:ext>
              </a:extLst>
            </p:cNvPr>
            <p:cNvSpPr/>
            <p:nvPr/>
          </p:nvSpPr>
          <p:spPr>
            <a:xfrm>
              <a:off x="2522482" y="370203"/>
              <a:ext cx="1799302" cy="1805224"/>
            </a:xfrm>
            <a:prstGeom prst="ellipse">
              <a:avLst/>
            </a:prstGeom>
            <a:solidFill>
              <a:srgbClr val="266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ED2CD145-9C54-A67F-91A1-9AE0A7AA0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814" y="403404"/>
              <a:ext cx="546638" cy="54864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95A7A33-2DB4-0B58-7C87-69F95A4B31D9}"/>
                </a:ext>
              </a:extLst>
            </p:cNvPr>
            <p:cNvSpPr/>
            <p:nvPr/>
          </p:nvSpPr>
          <p:spPr>
            <a:xfrm>
              <a:off x="572587" y="779493"/>
              <a:ext cx="1482691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Ovdje</a:t>
              </a:r>
              <a:r>
                <a:rPr lang="cs-CZ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umetnite</a:t>
              </a:r>
              <a:r>
                <a:rPr lang="cs-CZ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logo </a:t>
              </a:r>
              <a:br>
                <a:rPr lang="en-US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cs-CZ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vaše </a:t>
              </a:r>
              <a:r>
                <a:rPr lang="cs-CZ" sz="1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organizacije</a:t>
              </a:r>
              <a:endParaRPr lang="en-U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  <a:p>
              <a:pPr algn="ctr"/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F598226-E5DD-958B-91DF-5C9B5CA53384}"/>
                </a:ext>
              </a:extLst>
            </p:cNvPr>
            <p:cNvGrpSpPr/>
            <p:nvPr/>
          </p:nvGrpSpPr>
          <p:grpSpPr>
            <a:xfrm>
              <a:off x="-10968" y="9127875"/>
              <a:ext cx="6919066" cy="943180"/>
              <a:chOff x="-10968" y="9127875"/>
              <a:chExt cx="6919066" cy="94318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13F1D26-E030-C285-B472-7C33FD1DB77A}"/>
                  </a:ext>
                </a:extLst>
              </p:cNvPr>
              <p:cNvSpPr/>
              <p:nvPr/>
            </p:nvSpPr>
            <p:spPr>
              <a:xfrm>
                <a:off x="-10968" y="9127875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2668A9"/>
                  </a:solidFill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23114266-4FB3-E9B1-F404-F95E908608B3}"/>
                  </a:ext>
                </a:extLst>
              </p:cNvPr>
              <p:cNvSpPr txBox="1"/>
              <p:nvPr/>
            </p:nvSpPr>
            <p:spPr>
              <a:xfrm>
                <a:off x="61022" y="9224669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2668A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n-GB" sz="1200" b="1" dirty="0" err="1">
                    <a:solidFill>
                      <a:srgbClr val="2668A9"/>
                    </a:solidFill>
                    <a:effectLst/>
                  </a:rPr>
                  <a:t>PrEvCan</a:t>
                </a:r>
                <a:r>
                  <a:rPr lang="en-GB" sz="1200" b="1" dirty="0">
                    <a:solidFill>
                      <a:srgbClr val="2668A9"/>
                    </a:solidFill>
                    <a:effectLst/>
                  </a:rPr>
                  <a:t>© </a:t>
                </a:r>
                <a:r>
                  <a:rPr lang="en-GB" sz="1200" b="1" dirty="0" err="1">
                    <a:solidFill>
                      <a:srgbClr val="2668A9"/>
                    </a:solidFill>
                    <a:effectLst/>
                  </a:rPr>
                  <a:t>kampanja</a:t>
                </a:r>
                <a:r>
                  <a:rPr lang="en-GB" sz="1200" b="1" dirty="0">
                    <a:solidFill>
                      <a:srgbClr val="2668A9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2668A9"/>
                    </a:solidFill>
                    <a:effectLst/>
                  </a:rPr>
                  <a:t>inicirana</a:t>
                </a:r>
                <a:r>
                  <a:rPr lang="en-GB" sz="1200" b="1" dirty="0">
                    <a:solidFill>
                      <a:srgbClr val="2668A9"/>
                    </a:solidFill>
                    <a:effectLst/>
                  </a:rPr>
                  <a:t> je od </a:t>
                </a:r>
                <a:r>
                  <a:rPr lang="en-GB" sz="1200" b="1" dirty="0" err="1">
                    <a:solidFill>
                      <a:srgbClr val="2668A9"/>
                    </a:solidFill>
                    <a:effectLst/>
                  </a:rPr>
                  <a:t>strane</a:t>
                </a:r>
                <a:r>
                  <a:rPr lang="en-GB" sz="1200" b="1" dirty="0">
                    <a:solidFill>
                      <a:srgbClr val="2668A9"/>
                    </a:solidFill>
                    <a:effectLst/>
                  </a:rPr>
                  <a:t> EONS-a </a:t>
                </a:r>
                <a:r>
                  <a:rPr lang="en-GB" sz="1200" b="1" dirty="0" err="1">
                    <a:solidFill>
                      <a:srgbClr val="2668A9"/>
                    </a:solidFill>
                    <a:effectLst/>
                  </a:rPr>
                  <a:t>te</a:t>
                </a:r>
                <a:r>
                  <a:rPr lang="en-GB" sz="1200" b="1" dirty="0">
                    <a:solidFill>
                      <a:srgbClr val="2668A9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2668A9"/>
                    </a:solidFill>
                    <a:effectLst/>
                  </a:rPr>
                  <a:t>djeluje</a:t>
                </a:r>
                <a:r>
                  <a:rPr lang="en-GB" sz="1200" b="1" dirty="0">
                    <a:solidFill>
                      <a:srgbClr val="2668A9"/>
                    </a:solidFill>
                    <a:effectLst/>
                  </a:rPr>
                  <a:t> u </a:t>
                </a:r>
                <a:r>
                  <a:rPr lang="en-GB" sz="1200" b="1" dirty="0" err="1">
                    <a:solidFill>
                      <a:srgbClr val="2668A9"/>
                    </a:solidFill>
                    <a:effectLst/>
                  </a:rPr>
                  <a:t>suradnji</a:t>
                </a:r>
                <a:r>
                  <a:rPr lang="en-GB" sz="1200" b="1" dirty="0">
                    <a:solidFill>
                      <a:srgbClr val="2668A9"/>
                    </a:solidFill>
                    <a:effectLst/>
                  </a:rPr>
                  <a:t> </a:t>
                </a:r>
                <a:br>
                  <a:rPr lang="en-GB" sz="1200" b="1" dirty="0">
                    <a:solidFill>
                      <a:srgbClr val="2668A9"/>
                    </a:solidFill>
                    <a:effectLst/>
                  </a:rPr>
                </a:br>
                <a:r>
                  <a:rPr lang="en-GB" sz="1200" b="1" dirty="0" err="1">
                    <a:solidFill>
                      <a:srgbClr val="2668A9"/>
                    </a:solidFill>
                    <a:effectLst/>
                  </a:rPr>
                  <a:t>sa</a:t>
                </a:r>
                <a:r>
                  <a:rPr lang="en-GB" sz="1200" b="1" dirty="0">
                    <a:solidFill>
                      <a:srgbClr val="2668A9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2668A9"/>
                    </a:solidFill>
                    <a:effectLst/>
                  </a:rPr>
                  <a:t>ključnim</a:t>
                </a:r>
                <a:r>
                  <a:rPr lang="en-GB" sz="1200" b="1" dirty="0">
                    <a:solidFill>
                      <a:srgbClr val="2668A9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2668A9"/>
                    </a:solidFill>
                    <a:effectLst/>
                  </a:rPr>
                  <a:t>partnerom</a:t>
                </a:r>
                <a:r>
                  <a:rPr lang="en-GB" sz="1200" b="1" dirty="0">
                    <a:solidFill>
                      <a:srgbClr val="2668A9"/>
                    </a:solidFill>
                    <a:effectLst/>
                  </a:rPr>
                  <a:t>, ESMO-</a:t>
                </a:r>
                <a:r>
                  <a:rPr lang="en-GB" sz="1200" b="1" dirty="0" err="1">
                    <a:solidFill>
                      <a:srgbClr val="2668A9"/>
                    </a:solidFill>
                    <a:effectLst/>
                  </a:rPr>
                  <a:t>m.Više</a:t>
                </a:r>
                <a:r>
                  <a:rPr lang="en-GB" sz="1200" b="1" dirty="0">
                    <a:solidFill>
                      <a:srgbClr val="2668A9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2668A9"/>
                    </a:solidFill>
                    <a:effectLst/>
                  </a:rPr>
                  <a:t>informacija</a:t>
                </a:r>
                <a:r>
                  <a:rPr lang="en-GB" sz="1200" b="1" dirty="0">
                    <a:solidFill>
                      <a:srgbClr val="2668A9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2668A9"/>
                    </a:solidFill>
                    <a:effectLst/>
                  </a:rPr>
                  <a:t>možete</a:t>
                </a:r>
                <a:r>
                  <a:rPr lang="en-GB" sz="1200" b="1" dirty="0">
                    <a:solidFill>
                      <a:srgbClr val="2668A9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2668A9"/>
                    </a:solidFill>
                    <a:effectLst/>
                  </a:rPr>
                  <a:t>pronaći</a:t>
                </a:r>
                <a:r>
                  <a:rPr lang="en-GB" sz="1200" b="1" dirty="0">
                    <a:solidFill>
                      <a:srgbClr val="2668A9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2668A9"/>
                    </a:solidFill>
                    <a:effectLst/>
                  </a:rPr>
                  <a:t>na</a:t>
                </a:r>
                <a:r>
                  <a:rPr lang="nl-BE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2668A9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1" name="Group 24">
                <a:extLst>
                  <a:ext uri="{FF2B5EF4-FFF2-40B4-BE49-F238E27FC236}">
                    <a16:creationId xmlns:a16="http://schemas.microsoft.com/office/drawing/2014/main" id="{D63F61E3-0BF2-20E9-1C92-BD1D099DE93F}"/>
                  </a:ext>
                </a:extLst>
              </p:cNvPr>
              <p:cNvGrpSpPr/>
              <p:nvPr/>
            </p:nvGrpSpPr>
            <p:grpSpPr>
              <a:xfrm>
                <a:off x="61022" y="9186162"/>
                <a:ext cx="474731" cy="475488"/>
                <a:chOff x="-302004" y="1916250"/>
                <a:chExt cx="2823923" cy="2823924"/>
              </a:xfrm>
            </p:grpSpPr>
            <p:sp>
              <p:nvSpPr>
                <p:cNvPr id="13" name="Ovaal 2">
                  <a:extLst>
                    <a:ext uri="{FF2B5EF4-FFF2-40B4-BE49-F238E27FC236}">
                      <a16:creationId xmlns:a16="http://schemas.microsoft.com/office/drawing/2014/main" id="{E3422AE0-E6A5-44C6-15B7-554E6A524C70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2668A9"/>
                    </a:solidFill>
                  </a:endParaRPr>
                </a:p>
              </p:txBody>
            </p:sp>
            <p:pic>
              <p:nvPicPr>
                <p:cNvPr id="14" name="Picture 27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BD544717-E19E-8838-90A9-33D24DD524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6" y="2002330"/>
                  <a:ext cx="2669714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2" name="Graphic 25">
                <a:extLst>
                  <a:ext uri="{FF2B5EF4-FFF2-40B4-BE49-F238E27FC236}">
                    <a16:creationId xmlns:a16="http://schemas.microsoft.com/office/drawing/2014/main" id="{333BCF96-3F50-D26F-D6B6-6FE560FA33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82151" y="9258198"/>
                <a:ext cx="702865" cy="331414"/>
              </a:xfrm>
              <a:prstGeom prst="rect">
                <a:avLst/>
              </a:prstGeom>
            </p:spPr>
          </p:pic>
        </p:grp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2E6E2292-301A-5438-9E4A-06E70849CF2F}"/>
                </a:ext>
              </a:extLst>
            </p:cNvPr>
            <p:cNvSpPr txBox="1"/>
            <p:nvPr/>
          </p:nvSpPr>
          <p:spPr>
            <a:xfrm>
              <a:off x="1946283" y="850333"/>
              <a:ext cx="296543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UKLJUČITE </a:t>
              </a:r>
              <a:b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SVOJU DJECU </a:t>
              </a:r>
              <a:b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 PROGRAM </a:t>
              </a:r>
              <a:b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CIJEPLJENJA PROTIV</a:t>
              </a:r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:</a:t>
              </a:r>
              <a:b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</a:t>
              </a:r>
              <a: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EPATITISA</a:t>
              </a: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 B </a:t>
              </a:r>
              <a:b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 HPV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71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8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72">
            <a:extLst>
              <a:ext uri="{FF2B5EF4-FFF2-40B4-BE49-F238E27FC236}">
                <a16:creationId xmlns:a16="http://schemas.microsoft.com/office/drawing/2014/main" id="{BF8E8331-1907-4253-9301-20ED11447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466" y="153870"/>
            <a:ext cx="4213623" cy="2258568"/>
          </a:xfrm>
          <a:custGeom>
            <a:avLst/>
            <a:gdLst>
              <a:gd name="T0" fmla="*/ 7607 w 7645"/>
              <a:gd name="T1" fmla="*/ 977 h 4080"/>
              <a:gd name="T2" fmla="*/ 7607 w 7645"/>
              <a:gd name="T3" fmla="*/ 977 h 4080"/>
              <a:gd name="T4" fmla="*/ 6878 w 7645"/>
              <a:gd name="T5" fmla="*/ 269 h 4080"/>
              <a:gd name="T6" fmla="*/ 6878 w 7645"/>
              <a:gd name="T7" fmla="*/ 269 h 4080"/>
              <a:gd name="T8" fmla="*/ 5865 w 7645"/>
              <a:gd name="T9" fmla="*/ 0 h 4080"/>
              <a:gd name="T10" fmla="*/ 5865 w 7645"/>
              <a:gd name="T11" fmla="*/ 0 h 4080"/>
              <a:gd name="T12" fmla="*/ 3825 w 7645"/>
              <a:gd name="T13" fmla="*/ 2039 h 4080"/>
              <a:gd name="T14" fmla="*/ 3825 w 7645"/>
              <a:gd name="T15" fmla="*/ 2039 h 4080"/>
              <a:gd name="T16" fmla="*/ 2040 w 7645"/>
              <a:gd name="T17" fmla="*/ 3825 h 4080"/>
              <a:gd name="T18" fmla="*/ 2040 w 7645"/>
              <a:gd name="T19" fmla="*/ 3825 h 4080"/>
              <a:gd name="T20" fmla="*/ 255 w 7645"/>
              <a:gd name="T21" fmla="*/ 2039 h 4080"/>
              <a:gd name="T22" fmla="*/ 255 w 7645"/>
              <a:gd name="T23" fmla="*/ 2039 h 4080"/>
              <a:gd name="T24" fmla="*/ 2040 w 7645"/>
              <a:gd name="T25" fmla="*/ 255 h 4080"/>
              <a:gd name="T26" fmla="*/ 2040 w 7645"/>
              <a:gd name="T27" fmla="*/ 255 h 4080"/>
              <a:gd name="T28" fmla="*/ 2927 w 7645"/>
              <a:gd name="T29" fmla="*/ 490 h 4080"/>
              <a:gd name="T30" fmla="*/ 2927 w 7645"/>
              <a:gd name="T31" fmla="*/ 490 h 4080"/>
              <a:gd name="T32" fmla="*/ 3564 w 7645"/>
              <a:gd name="T33" fmla="*/ 1109 h 4080"/>
              <a:gd name="T34" fmla="*/ 3564 w 7645"/>
              <a:gd name="T35" fmla="*/ 1109 h 4080"/>
              <a:gd name="T36" fmla="*/ 3739 w 7645"/>
              <a:gd name="T37" fmla="*/ 1152 h 4080"/>
              <a:gd name="T38" fmla="*/ 3739 w 7645"/>
              <a:gd name="T39" fmla="*/ 1152 h 4080"/>
              <a:gd name="T40" fmla="*/ 3782 w 7645"/>
              <a:gd name="T41" fmla="*/ 977 h 4080"/>
              <a:gd name="T42" fmla="*/ 3782 w 7645"/>
              <a:gd name="T43" fmla="*/ 977 h 4080"/>
              <a:gd name="T44" fmla="*/ 3053 w 7645"/>
              <a:gd name="T45" fmla="*/ 269 h 4080"/>
              <a:gd name="T46" fmla="*/ 3053 w 7645"/>
              <a:gd name="T47" fmla="*/ 269 h 4080"/>
              <a:gd name="T48" fmla="*/ 2040 w 7645"/>
              <a:gd name="T49" fmla="*/ 0 h 4080"/>
              <a:gd name="T50" fmla="*/ 2040 w 7645"/>
              <a:gd name="T51" fmla="*/ 0 h 4080"/>
              <a:gd name="T52" fmla="*/ 0 w 7645"/>
              <a:gd name="T53" fmla="*/ 2039 h 4080"/>
              <a:gd name="T54" fmla="*/ 0 w 7645"/>
              <a:gd name="T55" fmla="*/ 2039 h 4080"/>
              <a:gd name="T56" fmla="*/ 2040 w 7645"/>
              <a:gd name="T57" fmla="*/ 4079 h 4080"/>
              <a:gd name="T58" fmla="*/ 2040 w 7645"/>
              <a:gd name="T59" fmla="*/ 4079 h 4080"/>
              <a:gd name="T60" fmla="*/ 4080 w 7645"/>
              <a:gd name="T61" fmla="*/ 2039 h 4080"/>
              <a:gd name="T62" fmla="*/ 4080 w 7645"/>
              <a:gd name="T63" fmla="*/ 2039 h 4080"/>
              <a:gd name="T64" fmla="*/ 5865 w 7645"/>
              <a:gd name="T65" fmla="*/ 255 h 4080"/>
              <a:gd name="T66" fmla="*/ 5865 w 7645"/>
              <a:gd name="T67" fmla="*/ 255 h 4080"/>
              <a:gd name="T68" fmla="*/ 6751 w 7645"/>
              <a:gd name="T69" fmla="*/ 490 h 4080"/>
              <a:gd name="T70" fmla="*/ 6751 w 7645"/>
              <a:gd name="T71" fmla="*/ 490 h 4080"/>
              <a:gd name="T72" fmla="*/ 7389 w 7645"/>
              <a:gd name="T73" fmla="*/ 1109 h 4080"/>
              <a:gd name="T74" fmla="*/ 7389 w 7645"/>
              <a:gd name="T75" fmla="*/ 1109 h 4080"/>
              <a:gd name="T76" fmla="*/ 7565 w 7645"/>
              <a:gd name="T77" fmla="*/ 1152 h 4080"/>
              <a:gd name="T78" fmla="*/ 7565 w 7645"/>
              <a:gd name="T79" fmla="*/ 1152 h 4080"/>
              <a:gd name="T80" fmla="*/ 7607 w 7645"/>
              <a:gd name="T81" fmla="*/ 977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5" h="4080">
                <a:moveTo>
                  <a:pt x="7607" y="977"/>
                </a:moveTo>
                <a:lnTo>
                  <a:pt x="7607" y="977"/>
                </a:lnTo>
                <a:cubicBezTo>
                  <a:pt x="7428" y="685"/>
                  <a:pt x="7176" y="440"/>
                  <a:pt x="6878" y="269"/>
                </a:cubicBezTo>
                <a:lnTo>
                  <a:pt x="6878" y="269"/>
                </a:lnTo>
                <a:cubicBezTo>
                  <a:pt x="6572" y="93"/>
                  <a:pt x="6221" y="0"/>
                  <a:pt x="5865" y="0"/>
                </a:cubicBezTo>
                <a:lnTo>
                  <a:pt x="5865" y="0"/>
                </a:lnTo>
                <a:cubicBezTo>
                  <a:pt x="4741" y="0"/>
                  <a:pt x="3825" y="915"/>
                  <a:pt x="3825" y="2039"/>
                </a:cubicBezTo>
                <a:lnTo>
                  <a:pt x="3825" y="2039"/>
                </a:lnTo>
                <a:cubicBezTo>
                  <a:pt x="3825" y="3024"/>
                  <a:pt x="3025" y="3825"/>
                  <a:pt x="2040" y="3825"/>
                </a:cubicBezTo>
                <a:lnTo>
                  <a:pt x="2040" y="3825"/>
                </a:lnTo>
                <a:cubicBezTo>
                  <a:pt x="1056" y="3825"/>
                  <a:pt x="255" y="3024"/>
                  <a:pt x="255" y="2039"/>
                </a:cubicBezTo>
                <a:lnTo>
                  <a:pt x="255" y="2039"/>
                </a:lnTo>
                <a:cubicBezTo>
                  <a:pt x="255" y="1055"/>
                  <a:pt x="1056" y="255"/>
                  <a:pt x="2040" y="255"/>
                </a:cubicBezTo>
                <a:lnTo>
                  <a:pt x="2040" y="255"/>
                </a:lnTo>
                <a:cubicBezTo>
                  <a:pt x="2352" y="255"/>
                  <a:pt x="2658" y="336"/>
                  <a:pt x="2927" y="490"/>
                </a:cubicBezTo>
                <a:lnTo>
                  <a:pt x="2927" y="490"/>
                </a:lnTo>
                <a:cubicBezTo>
                  <a:pt x="3187" y="639"/>
                  <a:pt x="3407" y="854"/>
                  <a:pt x="3564" y="1109"/>
                </a:cubicBezTo>
                <a:lnTo>
                  <a:pt x="3564" y="1109"/>
                </a:lnTo>
                <a:cubicBezTo>
                  <a:pt x="3601" y="1169"/>
                  <a:pt x="3679" y="1188"/>
                  <a:pt x="3739" y="1152"/>
                </a:cubicBezTo>
                <a:lnTo>
                  <a:pt x="3739" y="1152"/>
                </a:lnTo>
                <a:cubicBezTo>
                  <a:pt x="3799" y="1115"/>
                  <a:pt x="3818" y="1037"/>
                  <a:pt x="3782" y="977"/>
                </a:cubicBezTo>
                <a:lnTo>
                  <a:pt x="3782" y="977"/>
                </a:lnTo>
                <a:cubicBezTo>
                  <a:pt x="3603" y="685"/>
                  <a:pt x="3351" y="440"/>
                  <a:pt x="3053" y="269"/>
                </a:cubicBezTo>
                <a:lnTo>
                  <a:pt x="3053" y="269"/>
                </a:lnTo>
                <a:cubicBezTo>
                  <a:pt x="2746" y="93"/>
                  <a:pt x="2396" y="0"/>
                  <a:pt x="2040" y="0"/>
                </a:cubicBezTo>
                <a:lnTo>
                  <a:pt x="2040" y="0"/>
                </a:lnTo>
                <a:cubicBezTo>
                  <a:pt x="915" y="0"/>
                  <a:pt x="0" y="915"/>
                  <a:pt x="0" y="2039"/>
                </a:cubicBezTo>
                <a:lnTo>
                  <a:pt x="0" y="2039"/>
                </a:lnTo>
                <a:cubicBezTo>
                  <a:pt x="0" y="3164"/>
                  <a:pt x="915" y="4079"/>
                  <a:pt x="2040" y="4079"/>
                </a:cubicBezTo>
                <a:lnTo>
                  <a:pt x="2040" y="4079"/>
                </a:lnTo>
                <a:cubicBezTo>
                  <a:pt x="3165" y="4079"/>
                  <a:pt x="4080" y="3164"/>
                  <a:pt x="4080" y="2039"/>
                </a:cubicBezTo>
                <a:lnTo>
                  <a:pt x="4080" y="2039"/>
                </a:lnTo>
                <a:cubicBezTo>
                  <a:pt x="4080" y="1055"/>
                  <a:pt x="4881" y="255"/>
                  <a:pt x="5865" y="255"/>
                </a:cubicBezTo>
                <a:lnTo>
                  <a:pt x="5865" y="255"/>
                </a:lnTo>
                <a:cubicBezTo>
                  <a:pt x="6177" y="255"/>
                  <a:pt x="6483" y="336"/>
                  <a:pt x="6751" y="490"/>
                </a:cubicBezTo>
                <a:lnTo>
                  <a:pt x="6751" y="490"/>
                </a:lnTo>
                <a:cubicBezTo>
                  <a:pt x="7012" y="639"/>
                  <a:pt x="7233" y="854"/>
                  <a:pt x="7389" y="1109"/>
                </a:cubicBezTo>
                <a:lnTo>
                  <a:pt x="7389" y="1109"/>
                </a:lnTo>
                <a:cubicBezTo>
                  <a:pt x="7426" y="1169"/>
                  <a:pt x="7505" y="1188"/>
                  <a:pt x="7565" y="1152"/>
                </a:cubicBezTo>
                <a:lnTo>
                  <a:pt x="7565" y="1152"/>
                </a:lnTo>
                <a:cubicBezTo>
                  <a:pt x="7625" y="1115"/>
                  <a:pt x="7644" y="1037"/>
                  <a:pt x="7607" y="977"/>
                </a:cubicBezTo>
              </a:path>
            </a:pathLst>
          </a:custGeom>
          <a:solidFill>
            <a:srgbClr val="258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20" name="Freeform 74">
            <a:extLst>
              <a:ext uri="{FF2B5EF4-FFF2-40B4-BE49-F238E27FC236}">
                <a16:creationId xmlns:a16="http://schemas.microsoft.com/office/drawing/2014/main" id="{37D52375-E0D3-47D4-B1A5-F8E64AD30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9903" y="153871"/>
            <a:ext cx="4213623" cy="2261464"/>
          </a:xfrm>
          <a:custGeom>
            <a:avLst/>
            <a:gdLst>
              <a:gd name="T0" fmla="*/ 5603 w 7644"/>
              <a:gd name="T1" fmla="*/ 4079 h 4080"/>
              <a:gd name="T2" fmla="*/ 5603 w 7644"/>
              <a:gd name="T3" fmla="*/ 4079 h 4080"/>
              <a:gd name="T4" fmla="*/ 4590 w 7644"/>
              <a:gd name="T5" fmla="*/ 3810 h 4080"/>
              <a:gd name="T6" fmla="*/ 4590 w 7644"/>
              <a:gd name="T7" fmla="*/ 3810 h 4080"/>
              <a:gd name="T8" fmla="*/ 3861 w 7644"/>
              <a:gd name="T9" fmla="*/ 3102 h 4080"/>
              <a:gd name="T10" fmla="*/ 3861 w 7644"/>
              <a:gd name="T11" fmla="*/ 3102 h 4080"/>
              <a:gd name="T12" fmla="*/ 3904 w 7644"/>
              <a:gd name="T13" fmla="*/ 2927 h 4080"/>
              <a:gd name="T14" fmla="*/ 3904 w 7644"/>
              <a:gd name="T15" fmla="*/ 2927 h 4080"/>
              <a:gd name="T16" fmla="*/ 4079 w 7644"/>
              <a:gd name="T17" fmla="*/ 2969 h 4080"/>
              <a:gd name="T18" fmla="*/ 4079 w 7644"/>
              <a:gd name="T19" fmla="*/ 2969 h 4080"/>
              <a:gd name="T20" fmla="*/ 4717 w 7644"/>
              <a:gd name="T21" fmla="*/ 3589 h 4080"/>
              <a:gd name="T22" fmla="*/ 4717 w 7644"/>
              <a:gd name="T23" fmla="*/ 3589 h 4080"/>
              <a:gd name="T24" fmla="*/ 5603 w 7644"/>
              <a:gd name="T25" fmla="*/ 3825 h 4080"/>
              <a:gd name="T26" fmla="*/ 5603 w 7644"/>
              <a:gd name="T27" fmla="*/ 3825 h 4080"/>
              <a:gd name="T28" fmla="*/ 7388 w 7644"/>
              <a:gd name="T29" fmla="*/ 2039 h 4080"/>
              <a:gd name="T30" fmla="*/ 7388 w 7644"/>
              <a:gd name="T31" fmla="*/ 2039 h 4080"/>
              <a:gd name="T32" fmla="*/ 5603 w 7644"/>
              <a:gd name="T33" fmla="*/ 255 h 4080"/>
              <a:gd name="T34" fmla="*/ 5603 w 7644"/>
              <a:gd name="T35" fmla="*/ 255 h 4080"/>
              <a:gd name="T36" fmla="*/ 3818 w 7644"/>
              <a:gd name="T37" fmla="*/ 2039 h 4080"/>
              <a:gd name="T38" fmla="*/ 3818 w 7644"/>
              <a:gd name="T39" fmla="*/ 2039 h 4080"/>
              <a:gd name="T40" fmla="*/ 1778 w 7644"/>
              <a:gd name="T41" fmla="*/ 4079 h 4080"/>
              <a:gd name="T42" fmla="*/ 1778 w 7644"/>
              <a:gd name="T43" fmla="*/ 4079 h 4080"/>
              <a:gd name="T44" fmla="*/ 765 w 7644"/>
              <a:gd name="T45" fmla="*/ 3810 h 4080"/>
              <a:gd name="T46" fmla="*/ 765 w 7644"/>
              <a:gd name="T47" fmla="*/ 3810 h 4080"/>
              <a:gd name="T48" fmla="*/ 37 w 7644"/>
              <a:gd name="T49" fmla="*/ 3102 h 4080"/>
              <a:gd name="T50" fmla="*/ 37 w 7644"/>
              <a:gd name="T51" fmla="*/ 3102 h 4080"/>
              <a:gd name="T52" fmla="*/ 79 w 7644"/>
              <a:gd name="T53" fmla="*/ 2927 h 4080"/>
              <a:gd name="T54" fmla="*/ 79 w 7644"/>
              <a:gd name="T55" fmla="*/ 2927 h 4080"/>
              <a:gd name="T56" fmla="*/ 254 w 7644"/>
              <a:gd name="T57" fmla="*/ 2969 h 4080"/>
              <a:gd name="T58" fmla="*/ 254 w 7644"/>
              <a:gd name="T59" fmla="*/ 2969 h 4080"/>
              <a:gd name="T60" fmla="*/ 892 w 7644"/>
              <a:gd name="T61" fmla="*/ 3589 h 4080"/>
              <a:gd name="T62" fmla="*/ 892 w 7644"/>
              <a:gd name="T63" fmla="*/ 3589 h 4080"/>
              <a:gd name="T64" fmla="*/ 1778 w 7644"/>
              <a:gd name="T65" fmla="*/ 3825 h 4080"/>
              <a:gd name="T66" fmla="*/ 1778 w 7644"/>
              <a:gd name="T67" fmla="*/ 3825 h 4080"/>
              <a:gd name="T68" fmla="*/ 3564 w 7644"/>
              <a:gd name="T69" fmla="*/ 2039 h 4080"/>
              <a:gd name="T70" fmla="*/ 3564 w 7644"/>
              <a:gd name="T71" fmla="*/ 2039 h 4080"/>
              <a:gd name="T72" fmla="*/ 5603 w 7644"/>
              <a:gd name="T73" fmla="*/ 0 h 4080"/>
              <a:gd name="T74" fmla="*/ 5603 w 7644"/>
              <a:gd name="T75" fmla="*/ 0 h 4080"/>
              <a:gd name="T76" fmla="*/ 7643 w 7644"/>
              <a:gd name="T77" fmla="*/ 2039 h 4080"/>
              <a:gd name="T78" fmla="*/ 7643 w 7644"/>
              <a:gd name="T79" fmla="*/ 2039 h 4080"/>
              <a:gd name="T80" fmla="*/ 5603 w 7644"/>
              <a:gd name="T81" fmla="*/ 4079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4" h="4080">
                <a:moveTo>
                  <a:pt x="5603" y="4079"/>
                </a:moveTo>
                <a:lnTo>
                  <a:pt x="5603" y="4079"/>
                </a:lnTo>
                <a:cubicBezTo>
                  <a:pt x="5248" y="4079"/>
                  <a:pt x="4897" y="3986"/>
                  <a:pt x="4590" y="3810"/>
                </a:cubicBezTo>
                <a:lnTo>
                  <a:pt x="4590" y="3810"/>
                </a:lnTo>
                <a:cubicBezTo>
                  <a:pt x="4293" y="3639"/>
                  <a:pt x="4041" y="3395"/>
                  <a:pt x="3861" y="3102"/>
                </a:cubicBezTo>
                <a:lnTo>
                  <a:pt x="3861" y="3102"/>
                </a:lnTo>
                <a:cubicBezTo>
                  <a:pt x="3825" y="3042"/>
                  <a:pt x="3844" y="2963"/>
                  <a:pt x="3904" y="2927"/>
                </a:cubicBezTo>
                <a:lnTo>
                  <a:pt x="3904" y="2927"/>
                </a:lnTo>
                <a:cubicBezTo>
                  <a:pt x="3964" y="2890"/>
                  <a:pt x="4042" y="2909"/>
                  <a:pt x="4079" y="2969"/>
                </a:cubicBezTo>
                <a:lnTo>
                  <a:pt x="4079" y="2969"/>
                </a:lnTo>
                <a:cubicBezTo>
                  <a:pt x="4236" y="3225"/>
                  <a:pt x="4456" y="3440"/>
                  <a:pt x="4717" y="3589"/>
                </a:cubicBezTo>
                <a:lnTo>
                  <a:pt x="4717" y="3589"/>
                </a:lnTo>
                <a:cubicBezTo>
                  <a:pt x="4985" y="3743"/>
                  <a:pt x="5292" y="3825"/>
                  <a:pt x="5603" y="3825"/>
                </a:cubicBezTo>
                <a:lnTo>
                  <a:pt x="5603" y="3825"/>
                </a:lnTo>
                <a:cubicBezTo>
                  <a:pt x="6588" y="3825"/>
                  <a:pt x="7388" y="3024"/>
                  <a:pt x="7388" y="2039"/>
                </a:cubicBezTo>
                <a:lnTo>
                  <a:pt x="7388" y="2039"/>
                </a:lnTo>
                <a:cubicBezTo>
                  <a:pt x="7388" y="1055"/>
                  <a:pt x="6588" y="255"/>
                  <a:pt x="5603" y="255"/>
                </a:cubicBezTo>
                <a:lnTo>
                  <a:pt x="5603" y="255"/>
                </a:lnTo>
                <a:cubicBezTo>
                  <a:pt x="4619" y="255"/>
                  <a:pt x="3818" y="1055"/>
                  <a:pt x="3818" y="2039"/>
                </a:cubicBezTo>
                <a:lnTo>
                  <a:pt x="3818" y="2039"/>
                </a:lnTo>
                <a:cubicBezTo>
                  <a:pt x="3818" y="3164"/>
                  <a:pt x="2903" y="4079"/>
                  <a:pt x="1778" y="4079"/>
                </a:cubicBezTo>
                <a:lnTo>
                  <a:pt x="1778" y="4079"/>
                </a:lnTo>
                <a:cubicBezTo>
                  <a:pt x="1422" y="4079"/>
                  <a:pt x="1072" y="3986"/>
                  <a:pt x="765" y="3810"/>
                </a:cubicBezTo>
                <a:lnTo>
                  <a:pt x="765" y="3810"/>
                </a:lnTo>
                <a:cubicBezTo>
                  <a:pt x="467" y="3639"/>
                  <a:pt x="215" y="3395"/>
                  <a:pt x="37" y="3102"/>
                </a:cubicBezTo>
                <a:lnTo>
                  <a:pt x="37" y="3102"/>
                </a:lnTo>
                <a:cubicBezTo>
                  <a:pt x="0" y="3042"/>
                  <a:pt x="19" y="2963"/>
                  <a:pt x="79" y="2927"/>
                </a:cubicBezTo>
                <a:lnTo>
                  <a:pt x="79" y="2927"/>
                </a:lnTo>
                <a:cubicBezTo>
                  <a:pt x="139" y="2890"/>
                  <a:pt x="217" y="2909"/>
                  <a:pt x="254" y="2969"/>
                </a:cubicBezTo>
                <a:lnTo>
                  <a:pt x="254" y="2969"/>
                </a:lnTo>
                <a:cubicBezTo>
                  <a:pt x="410" y="3225"/>
                  <a:pt x="631" y="3440"/>
                  <a:pt x="892" y="3589"/>
                </a:cubicBezTo>
                <a:lnTo>
                  <a:pt x="892" y="3589"/>
                </a:lnTo>
                <a:cubicBezTo>
                  <a:pt x="1160" y="3743"/>
                  <a:pt x="1467" y="3825"/>
                  <a:pt x="1778" y="3825"/>
                </a:cubicBezTo>
                <a:lnTo>
                  <a:pt x="1778" y="3825"/>
                </a:lnTo>
                <a:cubicBezTo>
                  <a:pt x="2762" y="3825"/>
                  <a:pt x="3564" y="3024"/>
                  <a:pt x="3564" y="2039"/>
                </a:cubicBezTo>
                <a:lnTo>
                  <a:pt x="3564" y="2039"/>
                </a:lnTo>
                <a:cubicBezTo>
                  <a:pt x="3564" y="915"/>
                  <a:pt x="4478" y="0"/>
                  <a:pt x="5603" y="0"/>
                </a:cubicBezTo>
                <a:lnTo>
                  <a:pt x="5603" y="0"/>
                </a:lnTo>
                <a:cubicBezTo>
                  <a:pt x="6728" y="0"/>
                  <a:pt x="7643" y="915"/>
                  <a:pt x="7643" y="2039"/>
                </a:cubicBezTo>
                <a:lnTo>
                  <a:pt x="7643" y="2039"/>
                </a:lnTo>
                <a:cubicBezTo>
                  <a:pt x="7643" y="3164"/>
                  <a:pt x="6728" y="4079"/>
                  <a:pt x="5603" y="4079"/>
                </a:cubicBezTo>
              </a:path>
            </a:pathLst>
          </a:custGeom>
          <a:solidFill>
            <a:srgbClr val="2585C2"/>
          </a:solidFill>
          <a:ln>
            <a:solidFill>
              <a:srgbClr val="2585C2"/>
            </a:solidFill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5FEF6DD-585F-1199-0FC2-AD256E4C8A71}"/>
              </a:ext>
            </a:extLst>
          </p:cNvPr>
          <p:cNvGrpSpPr/>
          <p:nvPr/>
        </p:nvGrpSpPr>
        <p:grpSpPr>
          <a:xfrm>
            <a:off x="431279" y="375565"/>
            <a:ext cx="1792224" cy="1792224"/>
            <a:chOff x="1433852" y="1700836"/>
            <a:chExt cx="2823923" cy="2823924"/>
          </a:xfrm>
        </p:grpSpPr>
        <p:sp>
          <p:nvSpPr>
            <p:cNvPr id="37" name="Ovaal 2">
              <a:extLst>
                <a:ext uri="{FF2B5EF4-FFF2-40B4-BE49-F238E27FC236}">
                  <a16:creationId xmlns:a16="http://schemas.microsoft.com/office/drawing/2014/main" id="{8A2DE224-974B-3F12-8DDB-319001774B99}"/>
                </a:ext>
              </a:extLst>
            </p:cNvPr>
            <p:cNvSpPr/>
            <p:nvPr/>
          </p:nvSpPr>
          <p:spPr>
            <a:xfrm>
              <a:off x="1433852" y="1700836"/>
              <a:ext cx="2823923" cy="2823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801" dirty="0">
                <a:solidFill>
                  <a:schemeClr val="tx1"/>
                </a:solidFill>
              </a:endParaRPr>
            </a:p>
          </p:txBody>
        </p:sp>
        <p:pic>
          <p:nvPicPr>
            <p:cNvPr id="38" name="Picture 3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B506322B-FFFB-E0D9-77DF-A394480AC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791" y="1805365"/>
              <a:ext cx="2669717" cy="2651760"/>
            </a:xfrm>
            <a:prstGeom prst="ellipse">
              <a:avLst/>
            </a:prstGeom>
          </p:spPr>
        </p:pic>
      </p:grp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8E8A3043-603E-6CED-2B04-9EE75E5226DD}"/>
              </a:ext>
            </a:extLst>
          </p:cNvPr>
          <p:cNvSpPr/>
          <p:nvPr/>
        </p:nvSpPr>
        <p:spPr>
          <a:xfrm>
            <a:off x="347456" y="4555419"/>
            <a:ext cx="6238960" cy="1708298"/>
          </a:xfrm>
          <a:prstGeom prst="roundRect">
            <a:avLst/>
          </a:prstGeom>
          <a:solidFill>
            <a:schemeClr val="bg1">
              <a:alpha val="77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94B86EF-B186-4B6B-88ED-83589B6946DC}"/>
              </a:ext>
            </a:extLst>
          </p:cNvPr>
          <p:cNvSpPr/>
          <p:nvPr/>
        </p:nvSpPr>
        <p:spPr>
          <a:xfrm>
            <a:off x="453258" y="4662803"/>
            <a:ext cx="5981219" cy="1489904"/>
          </a:xfrm>
          <a:prstGeom prst="roundRect">
            <a:avLst/>
          </a:prstGeom>
          <a:noFill/>
          <a:ln>
            <a:solidFill>
              <a:srgbClr val="DBD1C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DE73569-89E4-253B-3DB0-71163F4074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84" t="19305" r="14595" b="11463"/>
          <a:stretch/>
        </p:blipFill>
        <p:spPr>
          <a:xfrm>
            <a:off x="4622081" y="370203"/>
            <a:ext cx="1827452" cy="1828800"/>
          </a:xfrm>
          <a:prstGeom prst="ellipse">
            <a:avLst/>
          </a:prstGeom>
        </p:spPr>
      </p:pic>
      <p:sp>
        <p:nvSpPr>
          <p:cNvPr id="8" name="Ovaal 41">
            <a:extLst>
              <a:ext uri="{FF2B5EF4-FFF2-40B4-BE49-F238E27FC236}">
                <a16:creationId xmlns:a16="http://schemas.microsoft.com/office/drawing/2014/main" id="{EADB9184-0371-E0C1-87CC-86E3BDE3B9D3}"/>
              </a:ext>
            </a:extLst>
          </p:cNvPr>
          <p:cNvSpPr/>
          <p:nvPr/>
        </p:nvSpPr>
        <p:spPr>
          <a:xfrm>
            <a:off x="2522482" y="370203"/>
            <a:ext cx="1799302" cy="1805224"/>
          </a:xfrm>
          <a:prstGeom prst="ellipse">
            <a:avLst/>
          </a:prstGeom>
          <a:solidFill>
            <a:srgbClr val="266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endParaRPr lang="en-GB" sz="1100" dirty="0"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66B2F667-7938-CA34-9AC7-756C56198F30}"/>
              </a:ext>
            </a:extLst>
          </p:cNvPr>
          <p:cNvSpPr txBox="1"/>
          <p:nvPr/>
        </p:nvSpPr>
        <p:spPr>
          <a:xfrm>
            <a:off x="1946283" y="850333"/>
            <a:ext cx="2965433" cy="1646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300" b="1" kern="1200" dirty="0">
              <a:solidFill>
                <a:srgbClr val="FFFFFF"/>
              </a:solidFill>
              <a:effectLst/>
              <a:latin typeface="Verdana" panose="020B060403050404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ctr" fontAlgn="base"/>
            <a:r>
              <a:rPr lang="cs-CZ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UKLJUČITE </a:t>
            </a:r>
            <a:br>
              <a:rPr lang="cs-CZ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cs-CZ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SVOJU DJECU </a:t>
            </a:r>
            <a:br>
              <a:rPr lang="cs-CZ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cs-CZ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 PROGRAM </a:t>
            </a:r>
            <a:br>
              <a:rPr lang="cs-CZ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cs-CZ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CIJEPLJENJA PROTIV</a:t>
            </a:r>
            <a:r>
              <a:rPr lang="en-US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br>
              <a: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</a:t>
            </a:r>
            <a:r>
              <a:rPr lang="cs-CZ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EPATITISA</a:t>
            </a:r>
            <a:r>
              <a: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B </a:t>
            </a:r>
            <a:br>
              <a:rPr lang="cs-CZ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HPV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4C6AAE6A-24A1-35B3-8DD1-3E0BADC426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814" y="403404"/>
            <a:ext cx="546638" cy="548640"/>
          </a:xfrm>
          <a:prstGeom prst="rect">
            <a:avLst/>
          </a:prstGeom>
        </p:spPr>
      </p:pic>
      <p:sp>
        <p:nvSpPr>
          <p:cNvPr id="2" name="TextBox 57">
            <a:extLst>
              <a:ext uri="{FF2B5EF4-FFF2-40B4-BE49-F238E27FC236}">
                <a16:creationId xmlns:a16="http://schemas.microsoft.com/office/drawing/2014/main" id="{E9D80742-F438-A9BD-D762-21322F530958}"/>
              </a:ext>
            </a:extLst>
          </p:cNvPr>
          <p:cNvSpPr txBox="1"/>
          <p:nvPr/>
        </p:nvSpPr>
        <p:spPr>
          <a:xfrm>
            <a:off x="150659" y="4825661"/>
            <a:ext cx="65864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>
                <a:solidFill>
                  <a:srgbClr val="2668A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Poruke</a:t>
            </a:r>
            <a:r>
              <a:rPr lang="en-GB" sz="3200" b="1" dirty="0">
                <a:solidFill>
                  <a:srgbClr val="2668A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GB" sz="3200" b="1" dirty="0">
                <a:solidFill>
                  <a:srgbClr val="2668A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200" b="1" dirty="0" err="1">
                <a:solidFill>
                  <a:srgbClr val="2668A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GB" sz="3200" b="1" dirty="0">
                <a:solidFill>
                  <a:srgbClr val="2668A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rgbClr val="2668A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zdravstvene</a:t>
            </a:r>
            <a:r>
              <a:rPr lang="en-GB" sz="3200" b="1" dirty="0">
                <a:solidFill>
                  <a:srgbClr val="2668A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rgbClr val="2668A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stručnjake</a:t>
            </a:r>
            <a:endParaRPr lang="en-GB" sz="3200" b="1" dirty="0">
              <a:solidFill>
                <a:srgbClr val="2668A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200" b="1" dirty="0">
              <a:solidFill>
                <a:srgbClr val="2668A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1C5D739-5105-8251-E762-551EC52DFFDD}"/>
              </a:ext>
            </a:extLst>
          </p:cNvPr>
          <p:cNvGrpSpPr/>
          <p:nvPr/>
        </p:nvGrpSpPr>
        <p:grpSpPr>
          <a:xfrm>
            <a:off x="-10968" y="9127875"/>
            <a:ext cx="6919066" cy="943180"/>
            <a:chOff x="-10968" y="9127875"/>
            <a:chExt cx="6919066" cy="94318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9BE87C3-7921-D4E8-7F6E-9FC5CDBEDE2B}"/>
                </a:ext>
              </a:extLst>
            </p:cNvPr>
            <p:cNvSpPr/>
            <p:nvPr/>
          </p:nvSpPr>
          <p:spPr>
            <a:xfrm>
              <a:off x="-10968" y="9127875"/>
              <a:ext cx="6868968" cy="796982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2668A9"/>
                </a:solidFill>
              </a:endParaRPr>
            </a:p>
          </p:txBody>
        </p:sp>
        <p:sp>
          <p:nvSpPr>
            <p:cNvPr id="16" name="TextBox 23">
              <a:extLst>
                <a:ext uri="{FF2B5EF4-FFF2-40B4-BE49-F238E27FC236}">
                  <a16:creationId xmlns:a16="http://schemas.microsoft.com/office/drawing/2014/main" id="{430944CB-1B63-5B94-1FF6-8C8C97900140}"/>
                </a:ext>
              </a:extLst>
            </p:cNvPr>
            <p:cNvSpPr txBox="1"/>
            <p:nvPr/>
          </p:nvSpPr>
          <p:spPr>
            <a:xfrm>
              <a:off x="61022" y="9224669"/>
              <a:ext cx="6847076" cy="846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300" b="1" dirty="0">
                  <a:solidFill>
                    <a:srgbClr val="2668A9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#PrEvCan #CANCERCODE</a:t>
              </a:r>
            </a:p>
            <a:p>
              <a:pPr algn="ctr"/>
              <a:r>
                <a:rPr lang="en-GB" sz="1200" b="1" dirty="0" err="1">
                  <a:solidFill>
                    <a:srgbClr val="2668A9"/>
                  </a:solidFill>
                  <a:effectLst/>
                </a:rPr>
                <a:t>PrEvCan</a:t>
              </a:r>
              <a:r>
                <a:rPr lang="en-GB" sz="1200" b="1" dirty="0">
                  <a:solidFill>
                    <a:srgbClr val="2668A9"/>
                  </a:solidFill>
                  <a:effectLst/>
                </a:rPr>
                <a:t>© </a:t>
              </a:r>
              <a:r>
                <a:rPr lang="en-GB" sz="1200" b="1" dirty="0" err="1">
                  <a:solidFill>
                    <a:srgbClr val="2668A9"/>
                  </a:solidFill>
                  <a:effectLst/>
                </a:rPr>
                <a:t>kampanja</a:t>
              </a:r>
              <a:r>
                <a:rPr lang="en-GB" sz="1200" b="1" dirty="0">
                  <a:solidFill>
                    <a:srgbClr val="2668A9"/>
                  </a:solidFill>
                  <a:effectLst/>
                </a:rPr>
                <a:t> </a:t>
              </a:r>
              <a:r>
                <a:rPr lang="en-GB" sz="1200" b="1" dirty="0" err="1">
                  <a:solidFill>
                    <a:srgbClr val="2668A9"/>
                  </a:solidFill>
                  <a:effectLst/>
                </a:rPr>
                <a:t>inicirana</a:t>
              </a:r>
              <a:r>
                <a:rPr lang="en-GB" sz="1200" b="1" dirty="0">
                  <a:solidFill>
                    <a:srgbClr val="2668A9"/>
                  </a:solidFill>
                  <a:effectLst/>
                </a:rPr>
                <a:t> je od </a:t>
              </a:r>
              <a:r>
                <a:rPr lang="en-GB" sz="1200" b="1" dirty="0" err="1">
                  <a:solidFill>
                    <a:srgbClr val="2668A9"/>
                  </a:solidFill>
                  <a:effectLst/>
                </a:rPr>
                <a:t>strane</a:t>
              </a:r>
              <a:r>
                <a:rPr lang="en-GB" sz="1200" b="1" dirty="0">
                  <a:solidFill>
                    <a:srgbClr val="2668A9"/>
                  </a:solidFill>
                  <a:effectLst/>
                </a:rPr>
                <a:t> EONS-a </a:t>
              </a:r>
              <a:r>
                <a:rPr lang="en-GB" sz="1200" b="1" dirty="0" err="1">
                  <a:solidFill>
                    <a:srgbClr val="2668A9"/>
                  </a:solidFill>
                  <a:effectLst/>
                </a:rPr>
                <a:t>te</a:t>
              </a:r>
              <a:r>
                <a:rPr lang="en-GB" sz="1200" b="1" dirty="0">
                  <a:solidFill>
                    <a:srgbClr val="2668A9"/>
                  </a:solidFill>
                  <a:effectLst/>
                </a:rPr>
                <a:t> </a:t>
              </a:r>
              <a:r>
                <a:rPr lang="en-GB" sz="1200" b="1" dirty="0" err="1">
                  <a:solidFill>
                    <a:srgbClr val="2668A9"/>
                  </a:solidFill>
                  <a:effectLst/>
                </a:rPr>
                <a:t>djeluje</a:t>
              </a:r>
              <a:r>
                <a:rPr lang="en-GB" sz="1200" b="1" dirty="0">
                  <a:solidFill>
                    <a:srgbClr val="2668A9"/>
                  </a:solidFill>
                  <a:effectLst/>
                </a:rPr>
                <a:t> u </a:t>
              </a:r>
              <a:r>
                <a:rPr lang="en-GB" sz="1200" b="1" dirty="0" err="1">
                  <a:solidFill>
                    <a:srgbClr val="2668A9"/>
                  </a:solidFill>
                  <a:effectLst/>
                </a:rPr>
                <a:t>suradnji</a:t>
              </a:r>
              <a:r>
                <a:rPr lang="en-GB" sz="1200" b="1" dirty="0">
                  <a:solidFill>
                    <a:srgbClr val="2668A9"/>
                  </a:solidFill>
                  <a:effectLst/>
                </a:rPr>
                <a:t> </a:t>
              </a:r>
              <a:br>
                <a:rPr lang="en-GB" sz="1200" b="1" dirty="0">
                  <a:solidFill>
                    <a:srgbClr val="2668A9"/>
                  </a:solidFill>
                  <a:effectLst/>
                </a:rPr>
              </a:br>
              <a:r>
                <a:rPr lang="en-GB" sz="1200" b="1" dirty="0" err="1">
                  <a:solidFill>
                    <a:srgbClr val="2668A9"/>
                  </a:solidFill>
                  <a:effectLst/>
                </a:rPr>
                <a:t>sa</a:t>
              </a:r>
              <a:r>
                <a:rPr lang="en-GB" sz="1200" b="1" dirty="0">
                  <a:solidFill>
                    <a:srgbClr val="2668A9"/>
                  </a:solidFill>
                  <a:effectLst/>
                </a:rPr>
                <a:t> </a:t>
              </a:r>
              <a:r>
                <a:rPr lang="en-GB" sz="1200" b="1" dirty="0" err="1">
                  <a:solidFill>
                    <a:srgbClr val="2668A9"/>
                  </a:solidFill>
                  <a:effectLst/>
                </a:rPr>
                <a:t>ključnim</a:t>
              </a:r>
              <a:r>
                <a:rPr lang="en-GB" sz="1200" b="1" dirty="0">
                  <a:solidFill>
                    <a:srgbClr val="2668A9"/>
                  </a:solidFill>
                  <a:effectLst/>
                </a:rPr>
                <a:t> </a:t>
              </a:r>
              <a:r>
                <a:rPr lang="en-GB" sz="1200" b="1" dirty="0" err="1">
                  <a:solidFill>
                    <a:srgbClr val="2668A9"/>
                  </a:solidFill>
                  <a:effectLst/>
                </a:rPr>
                <a:t>partnerom</a:t>
              </a:r>
              <a:r>
                <a:rPr lang="en-GB" sz="1200" b="1" dirty="0">
                  <a:solidFill>
                    <a:srgbClr val="2668A9"/>
                  </a:solidFill>
                  <a:effectLst/>
                </a:rPr>
                <a:t>, ESMO-</a:t>
              </a:r>
              <a:r>
                <a:rPr lang="en-GB" sz="1200" b="1" dirty="0" err="1">
                  <a:solidFill>
                    <a:srgbClr val="2668A9"/>
                  </a:solidFill>
                  <a:effectLst/>
                </a:rPr>
                <a:t>m.Više</a:t>
              </a:r>
              <a:r>
                <a:rPr lang="en-GB" sz="1200" b="1" dirty="0">
                  <a:solidFill>
                    <a:srgbClr val="2668A9"/>
                  </a:solidFill>
                  <a:effectLst/>
                </a:rPr>
                <a:t> </a:t>
              </a:r>
              <a:r>
                <a:rPr lang="en-GB" sz="1200" b="1" dirty="0" err="1">
                  <a:solidFill>
                    <a:srgbClr val="2668A9"/>
                  </a:solidFill>
                  <a:effectLst/>
                </a:rPr>
                <a:t>informacija</a:t>
              </a:r>
              <a:r>
                <a:rPr lang="en-GB" sz="1200" b="1" dirty="0">
                  <a:solidFill>
                    <a:srgbClr val="2668A9"/>
                  </a:solidFill>
                  <a:effectLst/>
                </a:rPr>
                <a:t> </a:t>
              </a:r>
              <a:r>
                <a:rPr lang="en-GB" sz="1200" b="1" dirty="0" err="1">
                  <a:solidFill>
                    <a:srgbClr val="2668A9"/>
                  </a:solidFill>
                  <a:effectLst/>
                </a:rPr>
                <a:t>možete</a:t>
              </a:r>
              <a:r>
                <a:rPr lang="en-GB" sz="1200" b="1" dirty="0">
                  <a:solidFill>
                    <a:srgbClr val="2668A9"/>
                  </a:solidFill>
                  <a:effectLst/>
                </a:rPr>
                <a:t> </a:t>
              </a:r>
              <a:r>
                <a:rPr lang="en-GB" sz="1200" b="1" dirty="0" err="1">
                  <a:solidFill>
                    <a:srgbClr val="2668A9"/>
                  </a:solidFill>
                  <a:effectLst/>
                </a:rPr>
                <a:t>pronaći</a:t>
              </a:r>
              <a:r>
                <a:rPr lang="en-GB" sz="1200" b="1" dirty="0">
                  <a:solidFill>
                    <a:srgbClr val="2668A9"/>
                  </a:solidFill>
                  <a:effectLst/>
                </a:rPr>
                <a:t> </a:t>
              </a:r>
              <a:r>
                <a:rPr lang="en-GB" sz="1200" b="1" dirty="0" err="1">
                  <a:solidFill>
                    <a:srgbClr val="2668A9"/>
                  </a:solidFill>
                  <a:effectLst/>
                </a:rPr>
                <a:t>na</a:t>
              </a:r>
              <a:r>
                <a:rPr lang="nl-BE" sz="1200" b="1" dirty="0">
                  <a:solidFill>
                    <a:srgbClr val="2668A9"/>
                  </a:solidFill>
                  <a:cs typeface="Aharoni" panose="02010803020104030203" pitchFamily="2" charset="-79"/>
                </a:rPr>
                <a:t>: www.cancernurse.eu/</a:t>
              </a:r>
              <a:r>
                <a:rPr lang="cs-CZ" sz="1200" b="1" dirty="0">
                  <a:solidFill>
                    <a:srgbClr val="2668A9"/>
                  </a:solidFill>
                  <a:cs typeface="Aharoni" panose="02010803020104030203" pitchFamily="2" charset="-79"/>
                </a:rPr>
                <a:t>prev</a:t>
              </a:r>
              <a:r>
                <a:rPr lang="en-US" sz="1200" b="1" dirty="0">
                  <a:solidFill>
                    <a:srgbClr val="2668A9"/>
                  </a:solidFill>
                  <a:cs typeface="Aharoni" panose="02010803020104030203" pitchFamily="2" charset="-79"/>
                </a:rPr>
                <a:t>can</a:t>
              </a:r>
              <a:br>
                <a:rPr lang="nl-BE" sz="1200" b="1" dirty="0">
                  <a:solidFill>
                    <a:srgbClr val="2668A9"/>
                  </a:solidFill>
                  <a:cs typeface="Aharoni" panose="02010803020104030203" pitchFamily="2" charset="-79"/>
                </a:rPr>
              </a:br>
              <a:endParaRPr lang="en-GB" sz="1200" b="1" dirty="0">
                <a:solidFill>
                  <a:srgbClr val="2668A9"/>
                </a:solidFill>
                <a:cs typeface="Aharoni" panose="02010803020104030203" pitchFamily="2" charset="-79"/>
              </a:endParaRPr>
            </a:p>
          </p:txBody>
        </p:sp>
        <p:grpSp>
          <p:nvGrpSpPr>
            <p:cNvPr id="17" name="Group 24">
              <a:extLst>
                <a:ext uri="{FF2B5EF4-FFF2-40B4-BE49-F238E27FC236}">
                  <a16:creationId xmlns:a16="http://schemas.microsoft.com/office/drawing/2014/main" id="{3403F5CA-6719-F0FE-9527-2EDE20D53437}"/>
                </a:ext>
              </a:extLst>
            </p:cNvPr>
            <p:cNvGrpSpPr/>
            <p:nvPr/>
          </p:nvGrpSpPr>
          <p:grpSpPr>
            <a:xfrm>
              <a:off x="61022" y="9186162"/>
              <a:ext cx="474731" cy="475488"/>
              <a:chOff x="-302004" y="1916250"/>
              <a:chExt cx="2823923" cy="2823924"/>
            </a:xfrm>
          </p:grpSpPr>
          <p:sp>
            <p:nvSpPr>
              <p:cNvPr id="21" name="Ovaal 2">
                <a:extLst>
                  <a:ext uri="{FF2B5EF4-FFF2-40B4-BE49-F238E27FC236}">
                    <a16:creationId xmlns:a16="http://schemas.microsoft.com/office/drawing/2014/main" id="{71D91726-21ED-F404-7286-8F8B7191EDB8}"/>
                  </a:ext>
                </a:extLst>
              </p:cNvPr>
              <p:cNvSpPr/>
              <p:nvPr/>
            </p:nvSpPr>
            <p:spPr>
              <a:xfrm>
                <a:off x="-302004" y="1916250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rgbClr val="2668A9"/>
                  </a:solidFill>
                </a:endParaRPr>
              </a:p>
            </p:txBody>
          </p:sp>
          <p:pic>
            <p:nvPicPr>
              <p:cNvPr id="22" name="Picture 2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5CE51597-9BD9-7FA3-3E38-6BFC4879F9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19046" y="2002330"/>
                <a:ext cx="2669714" cy="2651758"/>
              </a:xfrm>
              <a:prstGeom prst="ellipse">
                <a:avLst/>
              </a:prstGeom>
            </p:spPr>
          </p:pic>
        </p:grpSp>
        <p:pic>
          <p:nvPicPr>
            <p:cNvPr id="18" name="Graphic 25">
              <a:extLst>
                <a:ext uri="{FF2B5EF4-FFF2-40B4-BE49-F238E27FC236}">
                  <a16:creationId xmlns:a16="http://schemas.microsoft.com/office/drawing/2014/main" id="{BBCEA4C6-0C03-50CE-9997-D78EC2CA6F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t="1" r="36621" b="-13923"/>
            <a:stretch/>
          </p:blipFill>
          <p:spPr>
            <a:xfrm>
              <a:off x="6082151" y="9258198"/>
              <a:ext cx="702865" cy="3314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0803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43E71C5-EFB6-7B81-62F7-74CC14092886}"/>
              </a:ext>
            </a:extLst>
          </p:cNvPr>
          <p:cNvGrpSpPr/>
          <p:nvPr/>
        </p:nvGrpSpPr>
        <p:grpSpPr>
          <a:xfrm>
            <a:off x="-10968" y="0"/>
            <a:ext cx="6919066" cy="10071055"/>
            <a:chOff x="-10968" y="0"/>
            <a:chExt cx="6919066" cy="10071055"/>
          </a:xfrm>
        </p:grpSpPr>
        <p:pic>
          <p:nvPicPr>
            <p:cNvPr id="7" name="Picture 6" descr="A hand holding a few syringes&#10;&#10;Description automatically generated">
              <a:extLst>
                <a:ext uri="{FF2B5EF4-FFF2-40B4-BE49-F238E27FC236}">
                  <a16:creationId xmlns:a16="http://schemas.microsoft.com/office/drawing/2014/main" id="{D4E77FB0-98DF-E89B-F0B7-65FF8D06ED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70" t="16329" r="567" b="17455"/>
            <a:stretch/>
          </p:blipFill>
          <p:spPr>
            <a:xfrm>
              <a:off x="-4101" y="0"/>
              <a:ext cx="6879925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520123" y="3298383"/>
              <a:ext cx="5847485" cy="4631070"/>
            </a:xfrm>
            <a:prstGeom prst="roundRect">
              <a:avLst>
                <a:gd name="adj" fmla="val 10032"/>
              </a:avLst>
            </a:prstGeom>
            <a:solidFill>
              <a:schemeClr val="bg1">
                <a:alpha val="72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583" y="3408541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877C63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877C63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Uvijek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procijenite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status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cijepljenja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za Hepatitis B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i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HPV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među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svojim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pacijentima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. </a:t>
              </a:r>
              <a:b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Preporučite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i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podržite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cijepljenje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za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pacijente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i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njihove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obitelji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, </a:t>
              </a:r>
              <a:b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kada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je to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prikladno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, </a:t>
              </a:r>
              <a:b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kako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bi se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smanjio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rizik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od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nastanka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karcinoma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. </a:t>
              </a:r>
              <a:endParaRPr lang="en-GB" sz="3000" b="1" dirty="0">
                <a:solidFill>
                  <a:srgbClr val="2668A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Freeform 72">
              <a:extLst>
                <a:ext uri="{FF2B5EF4-FFF2-40B4-BE49-F238E27FC236}">
                  <a16:creationId xmlns:a16="http://schemas.microsoft.com/office/drawing/2014/main" id="{0127B1A5-7018-8D4F-5F23-46F8DB410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1" name="Freeform 74">
              <a:extLst>
                <a:ext uri="{FF2B5EF4-FFF2-40B4-BE49-F238E27FC236}">
                  <a16:creationId xmlns:a16="http://schemas.microsoft.com/office/drawing/2014/main" id="{EBEF4186-B951-3364-C23A-D034F4A02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B128535-4C21-0D08-4A92-F9071A36C58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787B6B0-5170-3F74-6340-B4115F21AF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A012B337-E82D-0741-6247-F40A96A5382F}"/>
                </a:ext>
              </a:extLst>
            </p:cNvPr>
            <p:cNvSpPr/>
            <p:nvPr/>
          </p:nvSpPr>
          <p:spPr>
            <a:xfrm>
              <a:off x="2522482" y="370203"/>
              <a:ext cx="1799302" cy="1805224"/>
            </a:xfrm>
            <a:prstGeom prst="ellipse">
              <a:avLst/>
            </a:prstGeom>
            <a:solidFill>
              <a:srgbClr val="266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9" name="Picture 18" descr="Icon&#10;&#10;Description automatically generated">
              <a:extLst>
                <a:ext uri="{FF2B5EF4-FFF2-40B4-BE49-F238E27FC236}">
                  <a16:creationId xmlns:a16="http://schemas.microsoft.com/office/drawing/2014/main" id="{3DFC01F6-2FA7-F9B3-80CB-C3553599C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814" y="403404"/>
              <a:ext cx="546638" cy="548640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6DF0867-4A78-1227-E6E1-2264E597A8D2}"/>
                </a:ext>
              </a:extLst>
            </p:cNvPr>
            <p:cNvGrpSpPr/>
            <p:nvPr/>
          </p:nvGrpSpPr>
          <p:grpSpPr>
            <a:xfrm>
              <a:off x="-10968" y="9127875"/>
              <a:ext cx="6919066" cy="943180"/>
              <a:chOff x="-10968" y="9127875"/>
              <a:chExt cx="6919066" cy="94318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68C5D33-EAB5-09B0-316F-C9FB58E62E10}"/>
                  </a:ext>
                </a:extLst>
              </p:cNvPr>
              <p:cNvSpPr/>
              <p:nvPr/>
            </p:nvSpPr>
            <p:spPr>
              <a:xfrm>
                <a:off x="-10968" y="9127875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2668A9"/>
                  </a:solidFill>
                </a:endParaRPr>
              </a:p>
            </p:txBody>
          </p:sp>
          <p:sp>
            <p:nvSpPr>
              <p:cNvPr id="5" name="TextBox 23">
                <a:extLst>
                  <a:ext uri="{FF2B5EF4-FFF2-40B4-BE49-F238E27FC236}">
                    <a16:creationId xmlns:a16="http://schemas.microsoft.com/office/drawing/2014/main" id="{B38238DD-365E-3C6A-BC80-74B45D029359}"/>
                  </a:ext>
                </a:extLst>
              </p:cNvPr>
              <p:cNvSpPr txBox="1"/>
              <p:nvPr/>
            </p:nvSpPr>
            <p:spPr>
              <a:xfrm>
                <a:off x="61022" y="9224669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2668A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n-GB" sz="1200" b="1" dirty="0" err="1">
                    <a:solidFill>
                      <a:srgbClr val="2668A9"/>
                    </a:solidFill>
                    <a:effectLst/>
                  </a:rPr>
                  <a:t>PrEvCan</a:t>
                </a:r>
                <a:r>
                  <a:rPr lang="en-GB" sz="1200" b="1" dirty="0">
                    <a:solidFill>
                      <a:srgbClr val="2668A9"/>
                    </a:solidFill>
                    <a:effectLst/>
                  </a:rPr>
                  <a:t>© </a:t>
                </a:r>
                <a:r>
                  <a:rPr lang="en-GB" sz="1200" b="1" dirty="0" err="1">
                    <a:solidFill>
                      <a:srgbClr val="2668A9"/>
                    </a:solidFill>
                    <a:effectLst/>
                  </a:rPr>
                  <a:t>kampanja</a:t>
                </a:r>
                <a:r>
                  <a:rPr lang="en-GB" sz="1200" b="1" dirty="0">
                    <a:solidFill>
                      <a:srgbClr val="2668A9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2668A9"/>
                    </a:solidFill>
                    <a:effectLst/>
                  </a:rPr>
                  <a:t>inicirana</a:t>
                </a:r>
                <a:r>
                  <a:rPr lang="en-GB" sz="1200" b="1" dirty="0">
                    <a:solidFill>
                      <a:srgbClr val="2668A9"/>
                    </a:solidFill>
                    <a:effectLst/>
                  </a:rPr>
                  <a:t> je od </a:t>
                </a:r>
                <a:r>
                  <a:rPr lang="en-GB" sz="1200" b="1" dirty="0" err="1">
                    <a:solidFill>
                      <a:srgbClr val="2668A9"/>
                    </a:solidFill>
                    <a:effectLst/>
                  </a:rPr>
                  <a:t>strane</a:t>
                </a:r>
                <a:r>
                  <a:rPr lang="en-GB" sz="1200" b="1" dirty="0">
                    <a:solidFill>
                      <a:srgbClr val="2668A9"/>
                    </a:solidFill>
                    <a:effectLst/>
                  </a:rPr>
                  <a:t> EONS-a </a:t>
                </a:r>
                <a:r>
                  <a:rPr lang="en-GB" sz="1200" b="1" dirty="0" err="1">
                    <a:solidFill>
                      <a:srgbClr val="2668A9"/>
                    </a:solidFill>
                    <a:effectLst/>
                  </a:rPr>
                  <a:t>te</a:t>
                </a:r>
                <a:r>
                  <a:rPr lang="en-GB" sz="1200" b="1" dirty="0">
                    <a:solidFill>
                      <a:srgbClr val="2668A9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2668A9"/>
                    </a:solidFill>
                    <a:effectLst/>
                  </a:rPr>
                  <a:t>djeluje</a:t>
                </a:r>
                <a:r>
                  <a:rPr lang="en-GB" sz="1200" b="1" dirty="0">
                    <a:solidFill>
                      <a:srgbClr val="2668A9"/>
                    </a:solidFill>
                    <a:effectLst/>
                  </a:rPr>
                  <a:t> u </a:t>
                </a:r>
                <a:r>
                  <a:rPr lang="en-GB" sz="1200" b="1" dirty="0" err="1">
                    <a:solidFill>
                      <a:srgbClr val="2668A9"/>
                    </a:solidFill>
                    <a:effectLst/>
                  </a:rPr>
                  <a:t>suradnji</a:t>
                </a:r>
                <a:r>
                  <a:rPr lang="en-GB" sz="1200" b="1" dirty="0">
                    <a:solidFill>
                      <a:srgbClr val="2668A9"/>
                    </a:solidFill>
                    <a:effectLst/>
                  </a:rPr>
                  <a:t> </a:t>
                </a:r>
                <a:br>
                  <a:rPr lang="en-GB" sz="1200" b="1" dirty="0">
                    <a:solidFill>
                      <a:srgbClr val="2668A9"/>
                    </a:solidFill>
                    <a:effectLst/>
                  </a:rPr>
                </a:br>
                <a:r>
                  <a:rPr lang="en-GB" sz="1200" b="1" dirty="0" err="1">
                    <a:solidFill>
                      <a:srgbClr val="2668A9"/>
                    </a:solidFill>
                    <a:effectLst/>
                  </a:rPr>
                  <a:t>sa</a:t>
                </a:r>
                <a:r>
                  <a:rPr lang="en-GB" sz="1200" b="1" dirty="0">
                    <a:solidFill>
                      <a:srgbClr val="2668A9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2668A9"/>
                    </a:solidFill>
                    <a:effectLst/>
                  </a:rPr>
                  <a:t>ključnim</a:t>
                </a:r>
                <a:r>
                  <a:rPr lang="en-GB" sz="1200" b="1" dirty="0">
                    <a:solidFill>
                      <a:srgbClr val="2668A9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2668A9"/>
                    </a:solidFill>
                    <a:effectLst/>
                  </a:rPr>
                  <a:t>partnerom</a:t>
                </a:r>
                <a:r>
                  <a:rPr lang="en-GB" sz="1200" b="1" dirty="0">
                    <a:solidFill>
                      <a:srgbClr val="2668A9"/>
                    </a:solidFill>
                    <a:effectLst/>
                  </a:rPr>
                  <a:t>, ESMO-</a:t>
                </a:r>
                <a:r>
                  <a:rPr lang="en-GB" sz="1200" b="1" dirty="0" err="1">
                    <a:solidFill>
                      <a:srgbClr val="2668A9"/>
                    </a:solidFill>
                    <a:effectLst/>
                  </a:rPr>
                  <a:t>m.Više</a:t>
                </a:r>
                <a:r>
                  <a:rPr lang="en-GB" sz="1200" b="1" dirty="0">
                    <a:solidFill>
                      <a:srgbClr val="2668A9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2668A9"/>
                    </a:solidFill>
                    <a:effectLst/>
                  </a:rPr>
                  <a:t>informacija</a:t>
                </a:r>
                <a:r>
                  <a:rPr lang="en-GB" sz="1200" b="1" dirty="0">
                    <a:solidFill>
                      <a:srgbClr val="2668A9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2668A9"/>
                    </a:solidFill>
                    <a:effectLst/>
                  </a:rPr>
                  <a:t>možete</a:t>
                </a:r>
                <a:r>
                  <a:rPr lang="en-GB" sz="1200" b="1" dirty="0">
                    <a:solidFill>
                      <a:srgbClr val="2668A9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2668A9"/>
                    </a:solidFill>
                    <a:effectLst/>
                  </a:rPr>
                  <a:t>pronaći</a:t>
                </a:r>
                <a:r>
                  <a:rPr lang="en-GB" sz="1200" b="1" dirty="0">
                    <a:solidFill>
                      <a:srgbClr val="2668A9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2668A9"/>
                    </a:solidFill>
                    <a:effectLst/>
                  </a:rPr>
                  <a:t>na</a:t>
                </a:r>
                <a:r>
                  <a:rPr lang="nl-BE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2668A9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6" name="Group 24">
                <a:extLst>
                  <a:ext uri="{FF2B5EF4-FFF2-40B4-BE49-F238E27FC236}">
                    <a16:creationId xmlns:a16="http://schemas.microsoft.com/office/drawing/2014/main" id="{BA172DB5-2AAF-15C2-103A-B1A29895E7AF}"/>
                  </a:ext>
                </a:extLst>
              </p:cNvPr>
              <p:cNvGrpSpPr/>
              <p:nvPr/>
            </p:nvGrpSpPr>
            <p:grpSpPr>
              <a:xfrm>
                <a:off x="61022" y="9186162"/>
                <a:ext cx="474731" cy="475488"/>
                <a:chOff x="-302004" y="1916250"/>
                <a:chExt cx="2823923" cy="2823924"/>
              </a:xfrm>
            </p:grpSpPr>
            <p:sp>
              <p:nvSpPr>
                <p:cNvPr id="11" name="Ovaal 2">
                  <a:extLst>
                    <a:ext uri="{FF2B5EF4-FFF2-40B4-BE49-F238E27FC236}">
                      <a16:creationId xmlns:a16="http://schemas.microsoft.com/office/drawing/2014/main" id="{ECE2DF9E-3699-50C0-AC41-01F2C4A48DBE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2668A9"/>
                    </a:solidFill>
                  </a:endParaRPr>
                </a:p>
              </p:txBody>
            </p:sp>
            <p:pic>
              <p:nvPicPr>
                <p:cNvPr id="12" name="Picture 27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E9722EBF-CEB5-FBF1-6288-F80AA8DF0F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6" y="2002330"/>
                  <a:ext cx="2669714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9" name="Graphic 25">
                <a:extLst>
                  <a:ext uri="{FF2B5EF4-FFF2-40B4-BE49-F238E27FC236}">
                    <a16:creationId xmlns:a16="http://schemas.microsoft.com/office/drawing/2014/main" id="{3F37656F-C4AB-2B6D-5D53-5FCE2A7756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82151" y="9258198"/>
                <a:ext cx="702865" cy="331414"/>
              </a:xfrm>
              <a:prstGeom prst="rect">
                <a:avLst/>
              </a:prstGeom>
            </p:spPr>
          </p:pic>
        </p:grp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2953DC9F-A038-39C5-BAB8-51FD66C9C85A}"/>
                </a:ext>
              </a:extLst>
            </p:cNvPr>
            <p:cNvSpPr txBox="1"/>
            <p:nvPr/>
          </p:nvSpPr>
          <p:spPr>
            <a:xfrm>
              <a:off x="1946283" y="850333"/>
              <a:ext cx="296543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UKLJUČITE </a:t>
              </a:r>
              <a:b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SVOJU DJECU </a:t>
              </a:r>
              <a:b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 PROGRAM </a:t>
              </a:r>
              <a:b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CIJEPLJENJA PROTIV</a:t>
              </a:r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:</a:t>
              </a:r>
              <a:b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</a:t>
              </a:r>
              <a: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EPATITISA</a:t>
              </a: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 B </a:t>
              </a:r>
              <a:b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 HPV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5FABCA6-514B-E64A-5063-839A16649A33}"/>
                </a:ext>
              </a:extLst>
            </p:cNvPr>
            <p:cNvSpPr/>
            <p:nvPr/>
          </p:nvSpPr>
          <p:spPr>
            <a:xfrm>
              <a:off x="572587" y="779493"/>
              <a:ext cx="1482691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Ovdje</a:t>
              </a:r>
              <a:r>
                <a:rPr lang="cs-CZ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umetnite</a:t>
              </a:r>
              <a:r>
                <a:rPr lang="cs-CZ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logo </a:t>
              </a:r>
              <a:br>
                <a:rPr lang="en-US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cs-CZ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vaše </a:t>
              </a:r>
              <a:r>
                <a:rPr lang="cs-CZ" sz="1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organizacije</a:t>
              </a:r>
              <a:endParaRPr lang="en-U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  <a:p>
              <a:pPr algn="ctr"/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5297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471F61D9-BCF1-CED9-9D0B-58A7CB683725}"/>
              </a:ext>
            </a:extLst>
          </p:cNvPr>
          <p:cNvGrpSpPr/>
          <p:nvPr/>
        </p:nvGrpSpPr>
        <p:grpSpPr>
          <a:xfrm>
            <a:off x="-10968" y="0"/>
            <a:ext cx="6919066" cy="10071055"/>
            <a:chOff x="-10968" y="0"/>
            <a:chExt cx="6919066" cy="10071055"/>
          </a:xfrm>
        </p:grpSpPr>
        <p:pic>
          <p:nvPicPr>
            <p:cNvPr id="8" name="Picture 7" descr="A person getting an injection&#10;&#10;Description automatically generated">
              <a:extLst>
                <a:ext uri="{FF2B5EF4-FFF2-40B4-BE49-F238E27FC236}">
                  <a16:creationId xmlns:a16="http://schemas.microsoft.com/office/drawing/2014/main" id="{1C51BDF9-2E90-AA57-DD50-071BE0DF58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" t="20323" r="25567" b="8494"/>
            <a:stretch/>
          </p:blipFill>
          <p:spPr>
            <a:xfrm>
              <a:off x="-4101" y="0"/>
              <a:ext cx="6862101" cy="9906000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226152" y="3920840"/>
              <a:ext cx="4427373" cy="482688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BF916CE-0624-4EA7-AB9A-6C4C006BCA7D}"/>
                </a:ext>
              </a:extLst>
            </p:cNvPr>
            <p:cNvSpPr/>
            <p:nvPr/>
          </p:nvSpPr>
          <p:spPr>
            <a:xfrm>
              <a:off x="321465" y="2598636"/>
              <a:ext cx="2454399" cy="286470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72">
              <a:extLst>
                <a:ext uri="{FF2B5EF4-FFF2-40B4-BE49-F238E27FC236}">
                  <a16:creationId xmlns:a16="http://schemas.microsoft.com/office/drawing/2014/main" id="{3015B807-1073-D50A-56CD-41610B614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srgbClr val="2668A9"/>
                </a:solidFill>
              </a:endParaRPr>
            </a:p>
          </p:txBody>
        </p:sp>
        <p:sp>
          <p:nvSpPr>
            <p:cNvPr id="17" name="Freeform 74">
              <a:extLst>
                <a:ext uri="{FF2B5EF4-FFF2-40B4-BE49-F238E27FC236}">
                  <a16:creationId xmlns:a16="http://schemas.microsoft.com/office/drawing/2014/main" id="{0C2E6727-DE24-6C78-97F2-6BB0E5E33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>
                <a:solidFill>
                  <a:srgbClr val="2668A9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C84F7ED-F835-9112-4322-72E004540AF2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2668A9"/>
                </a:solidFill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2CD417D-86DC-CCF2-ED59-0DB34884D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3" name="Ovaal 41">
              <a:extLst>
                <a:ext uri="{FF2B5EF4-FFF2-40B4-BE49-F238E27FC236}">
                  <a16:creationId xmlns:a16="http://schemas.microsoft.com/office/drawing/2014/main" id="{E845CCF5-080A-86CD-B336-BC3D1D98169C}"/>
                </a:ext>
              </a:extLst>
            </p:cNvPr>
            <p:cNvSpPr/>
            <p:nvPr/>
          </p:nvSpPr>
          <p:spPr>
            <a:xfrm>
              <a:off x="2522482" y="370203"/>
              <a:ext cx="1799302" cy="1805224"/>
            </a:xfrm>
            <a:prstGeom prst="ellipse">
              <a:avLst/>
            </a:prstGeom>
            <a:solidFill>
              <a:srgbClr val="266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C5CF4887-18EC-8E0E-5A9C-A9D81C6B0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814" y="403404"/>
              <a:ext cx="546638" cy="548640"/>
            </a:xfrm>
            <a:prstGeom prst="rect">
              <a:avLst/>
            </a:prstGeom>
          </p:spPr>
        </p:pic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A215CA4D-5A21-99A8-F860-3805D9DA97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6260" y="5600865"/>
              <a:ext cx="4167155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2668A9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2668A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3400" b="1" dirty="0" err="1">
                  <a:solidFill>
                    <a:srgbClr val="2668A9"/>
                  </a:solidFill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Prilagođena</a:t>
              </a:r>
              <a:r>
                <a:rPr lang="en-GB" sz="3400" b="1" dirty="0">
                  <a:solidFill>
                    <a:srgbClr val="2668A9"/>
                  </a:solidFill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 </a:t>
              </a:r>
              <a:br>
                <a:rPr lang="cs-CZ" sz="3400" b="1" dirty="0">
                  <a:solidFill>
                    <a:srgbClr val="2668A9"/>
                  </a:solidFill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</a:br>
              <a:r>
                <a:rPr lang="en-GB" sz="3400" b="1" dirty="0" err="1">
                  <a:solidFill>
                    <a:srgbClr val="2668A9"/>
                  </a:solidFill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poruka</a:t>
              </a:r>
              <a:endParaRPr lang="en-GB" sz="3400" b="1" dirty="0">
                <a:solidFill>
                  <a:srgbClr val="2668A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55D19779-9D13-A414-FD47-FB7AC9370F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075" y="3184525"/>
              <a:ext cx="1901177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800" dirty="0">
                  <a:solidFill>
                    <a:srgbClr val="2668A9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r>
                <a:rPr lang="cs-CZ" sz="3400" b="1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S</a:t>
              </a:r>
              <a:r>
                <a:rPr lang="cs-CZ" sz="3400" b="1" dirty="0" err="1">
                  <a:solidFill>
                    <a:srgbClr val="2668A9"/>
                  </a:solidFill>
                  <a:latin typeface="Calibri" panose="020F0502020204030204" pitchFamily="34" charset="0"/>
                </a:rPr>
                <a:t>tavi</a:t>
              </a:r>
              <a:r>
                <a:rPr lang="cs-CZ" sz="3400" b="1" dirty="0">
                  <a:solidFill>
                    <a:srgbClr val="2668A9"/>
                  </a:solidFill>
                  <a:latin typeface="Calibri" panose="020F0502020204030204" pitchFamily="34" charset="0"/>
                </a:rPr>
                <a:t> </a:t>
              </a:r>
              <a:r>
                <a:rPr lang="cs-CZ" sz="3400" b="1" dirty="0" err="1">
                  <a:solidFill>
                    <a:srgbClr val="2668A9"/>
                  </a:solidFill>
                  <a:latin typeface="Calibri" panose="020F0502020204030204" pitchFamily="34" charset="0"/>
                </a:rPr>
                <a:t>svoju</a:t>
              </a:r>
              <a:r>
                <a:rPr lang="cs-CZ" sz="3400" b="1" dirty="0">
                  <a:solidFill>
                    <a:srgbClr val="2668A9"/>
                  </a:solidFill>
                  <a:latin typeface="Calibri" panose="020F0502020204030204" pitchFamily="34" charset="0"/>
                </a:rPr>
                <a:t> fotku</a:t>
              </a:r>
              <a:endParaRPr lang="en-GB" sz="3400" b="1" dirty="0">
                <a:solidFill>
                  <a:srgbClr val="2668A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3DF0772-6C6A-AFD9-8F89-9C4824304221}"/>
                </a:ext>
              </a:extLst>
            </p:cNvPr>
            <p:cNvGrpSpPr/>
            <p:nvPr/>
          </p:nvGrpSpPr>
          <p:grpSpPr>
            <a:xfrm>
              <a:off x="-10968" y="9127875"/>
              <a:ext cx="6919066" cy="943180"/>
              <a:chOff x="-10968" y="9127875"/>
              <a:chExt cx="6919066" cy="94318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9964323-F59E-6442-4D6E-3CC5CB042294}"/>
                  </a:ext>
                </a:extLst>
              </p:cNvPr>
              <p:cNvSpPr/>
              <p:nvPr/>
            </p:nvSpPr>
            <p:spPr>
              <a:xfrm>
                <a:off x="-10968" y="9127875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2668A9"/>
                  </a:solidFill>
                </a:endParaRPr>
              </a:p>
            </p:txBody>
          </p:sp>
          <p:sp>
            <p:nvSpPr>
              <p:cNvPr id="12" name="TextBox 23">
                <a:extLst>
                  <a:ext uri="{FF2B5EF4-FFF2-40B4-BE49-F238E27FC236}">
                    <a16:creationId xmlns:a16="http://schemas.microsoft.com/office/drawing/2014/main" id="{6AED3698-D55F-C7F9-531D-3DD85FEE51A6}"/>
                  </a:ext>
                </a:extLst>
              </p:cNvPr>
              <p:cNvSpPr txBox="1"/>
              <p:nvPr/>
            </p:nvSpPr>
            <p:spPr>
              <a:xfrm>
                <a:off x="61022" y="9224669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2668A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n-GB" sz="1200" b="1" dirty="0" err="1">
                    <a:solidFill>
                      <a:srgbClr val="2668A9"/>
                    </a:solidFill>
                    <a:effectLst/>
                  </a:rPr>
                  <a:t>PrEvCan</a:t>
                </a:r>
                <a:r>
                  <a:rPr lang="en-GB" sz="1200" b="1" dirty="0">
                    <a:solidFill>
                      <a:srgbClr val="2668A9"/>
                    </a:solidFill>
                    <a:effectLst/>
                  </a:rPr>
                  <a:t>© </a:t>
                </a:r>
                <a:r>
                  <a:rPr lang="en-GB" sz="1200" b="1" dirty="0" err="1">
                    <a:solidFill>
                      <a:srgbClr val="2668A9"/>
                    </a:solidFill>
                    <a:effectLst/>
                  </a:rPr>
                  <a:t>kampanja</a:t>
                </a:r>
                <a:r>
                  <a:rPr lang="en-GB" sz="1200" b="1" dirty="0">
                    <a:solidFill>
                      <a:srgbClr val="2668A9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2668A9"/>
                    </a:solidFill>
                    <a:effectLst/>
                  </a:rPr>
                  <a:t>inicirana</a:t>
                </a:r>
                <a:r>
                  <a:rPr lang="en-GB" sz="1200" b="1" dirty="0">
                    <a:solidFill>
                      <a:srgbClr val="2668A9"/>
                    </a:solidFill>
                    <a:effectLst/>
                  </a:rPr>
                  <a:t> je od </a:t>
                </a:r>
                <a:r>
                  <a:rPr lang="en-GB" sz="1200" b="1" dirty="0" err="1">
                    <a:solidFill>
                      <a:srgbClr val="2668A9"/>
                    </a:solidFill>
                    <a:effectLst/>
                  </a:rPr>
                  <a:t>strane</a:t>
                </a:r>
                <a:r>
                  <a:rPr lang="en-GB" sz="1200" b="1" dirty="0">
                    <a:solidFill>
                      <a:srgbClr val="2668A9"/>
                    </a:solidFill>
                    <a:effectLst/>
                  </a:rPr>
                  <a:t> EONS-a </a:t>
                </a:r>
                <a:r>
                  <a:rPr lang="en-GB" sz="1200" b="1" dirty="0" err="1">
                    <a:solidFill>
                      <a:srgbClr val="2668A9"/>
                    </a:solidFill>
                    <a:effectLst/>
                  </a:rPr>
                  <a:t>te</a:t>
                </a:r>
                <a:r>
                  <a:rPr lang="en-GB" sz="1200" b="1" dirty="0">
                    <a:solidFill>
                      <a:srgbClr val="2668A9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2668A9"/>
                    </a:solidFill>
                    <a:effectLst/>
                  </a:rPr>
                  <a:t>djeluje</a:t>
                </a:r>
                <a:r>
                  <a:rPr lang="en-GB" sz="1200" b="1" dirty="0">
                    <a:solidFill>
                      <a:srgbClr val="2668A9"/>
                    </a:solidFill>
                    <a:effectLst/>
                  </a:rPr>
                  <a:t> u </a:t>
                </a:r>
                <a:r>
                  <a:rPr lang="en-GB" sz="1200" b="1" dirty="0" err="1">
                    <a:solidFill>
                      <a:srgbClr val="2668A9"/>
                    </a:solidFill>
                    <a:effectLst/>
                  </a:rPr>
                  <a:t>suradnji</a:t>
                </a:r>
                <a:r>
                  <a:rPr lang="en-GB" sz="1200" b="1" dirty="0">
                    <a:solidFill>
                      <a:srgbClr val="2668A9"/>
                    </a:solidFill>
                    <a:effectLst/>
                  </a:rPr>
                  <a:t> </a:t>
                </a:r>
                <a:br>
                  <a:rPr lang="en-GB" sz="1200" b="1" dirty="0">
                    <a:solidFill>
                      <a:srgbClr val="2668A9"/>
                    </a:solidFill>
                    <a:effectLst/>
                  </a:rPr>
                </a:br>
                <a:r>
                  <a:rPr lang="en-GB" sz="1200" b="1" dirty="0" err="1">
                    <a:solidFill>
                      <a:srgbClr val="2668A9"/>
                    </a:solidFill>
                    <a:effectLst/>
                  </a:rPr>
                  <a:t>sa</a:t>
                </a:r>
                <a:r>
                  <a:rPr lang="en-GB" sz="1200" b="1" dirty="0">
                    <a:solidFill>
                      <a:srgbClr val="2668A9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2668A9"/>
                    </a:solidFill>
                    <a:effectLst/>
                  </a:rPr>
                  <a:t>ključnim</a:t>
                </a:r>
                <a:r>
                  <a:rPr lang="en-GB" sz="1200" b="1" dirty="0">
                    <a:solidFill>
                      <a:srgbClr val="2668A9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2668A9"/>
                    </a:solidFill>
                    <a:effectLst/>
                  </a:rPr>
                  <a:t>partnerom</a:t>
                </a:r>
                <a:r>
                  <a:rPr lang="en-GB" sz="1200" b="1" dirty="0">
                    <a:solidFill>
                      <a:srgbClr val="2668A9"/>
                    </a:solidFill>
                    <a:effectLst/>
                  </a:rPr>
                  <a:t>, ESMO-</a:t>
                </a:r>
                <a:r>
                  <a:rPr lang="en-GB" sz="1200" b="1" dirty="0" err="1">
                    <a:solidFill>
                      <a:srgbClr val="2668A9"/>
                    </a:solidFill>
                    <a:effectLst/>
                  </a:rPr>
                  <a:t>m.Više</a:t>
                </a:r>
                <a:r>
                  <a:rPr lang="en-GB" sz="1200" b="1" dirty="0">
                    <a:solidFill>
                      <a:srgbClr val="2668A9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2668A9"/>
                    </a:solidFill>
                    <a:effectLst/>
                  </a:rPr>
                  <a:t>informacija</a:t>
                </a:r>
                <a:r>
                  <a:rPr lang="en-GB" sz="1200" b="1" dirty="0">
                    <a:solidFill>
                      <a:srgbClr val="2668A9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2668A9"/>
                    </a:solidFill>
                    <a:effectLst/>
                  </a:rPr>
                  <a:t>možete</a:t>
                </a:r>
                <a:r>
                  <a:rPr lang="en-GB" sz="1200" b="1" dirty="0">
                    <a:solidFill>
                      <a:srgbClr val="2668A9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2668A9"/>
                    </a:solidFill>
                    <a:effectLst/>
                  </a:rPr>
                  <a:t>pronaći</a:t>
                </a:r>
                <a:r>
                  <a:rPr lang="en-GB" sz="1200" b="1" dirty="0">
                    <a:solidFill>
                      <a:srgbClr val="2668A9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2668A9"/>
                    </a:solidFill>
                    <a:effectLst/>
                  </a:rPr>
                  <a:t>na</a:t>
                </a:r>
                <a:r>
                  <a:rPr lang="nl-BE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2668A9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3" name="Group 24">
                <a:extLst>
                  <a:ext uri="{FF2B5EF4-FFF2-40B4-BE49-F238E27FC236}">
                    <a16:creationId xmlns:a16="http://schemas.microsoft.com/office/drawing/2014/main" id="{85CDCC1C-074D-D32D-A3F4-788B8A464AB2}"/>
                  </a:ext>
                </a:extLst>
              </p:cNvPr>
              <p:cNvGrpSpPr/>
              <p:nvPr/>
            </p:nvGrpSpPr>
            <p:grpSpPr>
              <a:xfrm>
                <a:off x="61022" y="9186162"/>
                <a:ext cx="474731" cy="475488"/>
                <a:chOff x="-302004" y="1916250"/>
                <a:chExt cx="2823923" cy="2823924"/>
              </a:xfrm>
            </p:grpSpPr>
            <p:sp>
              <p:nvSpPr>
                <p:cNvPr id="15" name="Ovaal 2">
                  <a:extLst>
                    <a:ext uri="{FF2B5EF4-FFF2-40B4-BE49-F238E27FC236}">
                      <a16:creationId xmlns:a16="http://schemas.microsoft.com/office/drawing/2014/main" id="{0C90B855-5492-58CD-3A8D-8E93CC0B9491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2668A9"/>
                    </a:solidFill>
                  </a:endParaRPr>
                </a:p>
              </p:txBody>
            </p:sp>
            <p:pic>
              <p:nvPicPr>
                <p:cNvPr id="19" name="Picture 27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B6209FB1-817F-3D70-E5DD-FD2EF0BFB5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6" y="2002330"/>
                  <a:ext cx="2669714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4" name="Graphic 25">
                <a:extLst>
                  <a:ext uri="{FF2B5EF4-FFF2-40B4-BE49-F238E27FC236}">
                    <a16:creationId xmlns:a16="http://schemas.microsoft.com/office/drawing/2014/main" id="{719A56FD-E018-8182-01EB-624944AD06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82151" y="9258198"/>
                <a:ext cx="702865" cy="331414"/>
              </a:xfrm>
              <a:prstGeom prst="rect">
                <a:avLst/>
              </a:prstGeom>
            </p:spPr>
          </p:pic>
        </p:grpSp>
        <p:sp>
          <p:nvSpPr>
            <p:cNvPr id="20" name="TextBox 7">
              <a:extLst>
                <a:ext uri="{FF2B5EF4-FFF2-40B4-BE49-F238E27FC236}">
                  <a16:creationId xmlns:a16="http://schemas.microsoft.com/office/drawing/2014/main" id="{0DAF2810-8EB7-F5B3-B72B-FCA509352B27}"/>
                </a:ext>
              </a:extLst>
            </p:cNvPr>
            <p:cNvSpPr txBox="1"/>
            <p:nvPr/>
          </p:nvSpPr>
          <p:spPr>
            <a:xfrm>
              <a:off x="1946283" y="850333"/>
              <a:ext cx="296543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UKLJUČITE </a:t>
              </a:r>
              <a:b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SVOJU DJECU </a:t>
              </a:r>
              <a:b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 PROGRAM </a:t>
              </a:r>
              <a:b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CIJEPLJENJA PROTIV</a:t>
              </a:r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:</a:t>
              </a:r>
              <a:b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</a:t>
              </a:r>
              <a: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EPATITISA</a:t>
              </a: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 B </a:t>
              </a:r>
              <a:b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 HPV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10E5D96-2B0A-450F-B29B-0A53934E2058}"/>
                </a:ext>
              </a:extLst>
            </p:cNvPr>
            <p:cNvSpPr/>
            <p:nvPr/>
          </p:nvSpPr>
          <p:spPr>
            <a:xfrm>
              <a:off x="572587" y="779493"/>
              <a:ext cx="1482691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Ovdje</a:t>
              </a:r>
              <a:r>
                <a:rPr lang="cs-CZ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umetnite</a:t>
              </a:r>
              <a:r>
                <a:rPr lang="cs-CZ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logo </a:t>
              </a:r>
              <a:br>
                <a:rPr lang="en-US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cs-CZ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vaše </a:t>
              </a:r>
              <a:r>
                <a:rPr lang="cs-CZ" sz="1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organizacije</a:t>
              </a:r>
              <a:endParaRPr lang="en-U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  <a:p>
              <a:pPr algn="ctr"/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3295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407</Words>
  <Application>Microsoft Office PowerPoint</Application>
  <PresentationFormat>A4 Paper (210x297 mm)</PresentationFormat>
  <Paragraphs>39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Popelková</dc:creator>
  <cp:lastModifiedBy>Michaela Popelková</cp:lastModifiedBy>
  <cp:revision>12</cp:revision>
  <cp:lastPrinted>2021-11-01T10:57:37Z</cp:lastPrinted>
  <dcterms:created xsi:type="dcterms:W3CDTF">2021-10-31T06:37:30Z</dcterms:created>
  <dcterms:modified xsi:type="dcterms:W3CDTF">2023-07-25T12:14:06Z</dcterms:modified>
</cp:coreProperties>
</file>