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61" r:id="rId3"/>
    <p:sldId id="295" r:id="rId4"/>
    <p:sldId id="296" r:id="rId5"/>
    <p:sldId id="298" r:id="rId6"/>
    <p:sldId id="297" r:id="rId7"/>
    <p:sldId id="279" r:id="rId8"/>
    <p:sldId id="299" r:id="rId9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4F91"/>
    <a:srgbClr val="B3977F"/>
    <a:srgbClr val="877C63"/>
    <a:srgbClr val="D9A7A7"/>
    <a:srgbClr val="FACD5C"/>
    <a:srgbClr val="F9C749"/>
    <a:srgbClr val="F9C033"/>
    <a:srgbClr val="FCDF96"/>
    <a:srgbClr val="F9C135"/>
    <a:srgbClr val="FF99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920371-D3BA-4CF8-82EF-D79C8BE21A9E}" v="45" dt="2023-05-29T21:02:47.6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0" autoAdjust="0"/>
    <p:restoredTop sz="94660"/>
  </p:normalViewPr>
  <p:slideViewPr>
    <p:cSldViewPr snapToGrid="0">
      <p:cViewPr varScale="1">
        <p:scale>
          <a:sx n="76" d="100"/>
          <a:sy n="76" d="100"/>
        </p:scale>
        <p:origin x="3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93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26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94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64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84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66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06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21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31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01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9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59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97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C205276A-F76B-A93B-93B3-D9CC282BAD4F}"/>
              </a:ext>
            </a:extLst>
          </p:cNvPr>
          <p:cNvGrpSpPr/>
          <p:nvPr/>
        </p:nvGrpSpPr>
        <p:grpSpPr>
          <a:xfrm>
            <a:off x="0" y="153870"/>
            <a:ext cx="6868968" cy="9881268"/>
            <a:chOff x="0" y="153870"/>
            <a:chExt cx="6868968" cy="9881268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7" name="Ovaal 2">
              <a:extLst>
                <a:ext uri="{FF2B5EF4-FFF2-40B4-BE49-F238E27FC236}">
                  <a16:creationId xmlns:a16="http://schemas.microsoft.com/office/drawing/2014/main" id="{8A2DE224-974B-3F12-8DDB-319001774B99}"/>
                </a:ext>
              </a:extLst>
            </p:cNvPr>
            <p:cNvSpPr/>
            <p:nvPr/>
          </p:nvSpPr>
          <p:spPr>
            <a:xfrm>
              <a:off x="431279" y="375565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801" dirty="0">
                <a:solidFill>
                  <a:schemeClr val="tx1"/>
                </a:solidFill>
              </a:endParaRPr>
            </a:p>
          </p:txBody>
        </p:sp>
        <p:pic>
          <p:nvPicPr>
            <p:cNvPr id="38" name="Picture 3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B506322B-FFFB-E0D9-77DF-A394480AC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128" y="441905"/>
              <a:ext cx="1694356" cy="1682959"/>
            </a:xfrm>
            <a:prstGeom prst="ellipse">
              <a:avLst/>
            </a:prstGeom>
          </p:spPr>
        </p:pic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8C4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66B2F667-7938-CA34-9AC7-756C56198F30}"/>
                </a:ext>
              </a:extLst>
            </p:cNvPr>
            <p:cNvSpPr txBox="1"/>
            <p:nvPr/>
          </p:nvSpPr>
          <p:spPr>
            <a:xfrm>
              <a:off x="2396115" y="900698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F</a:t>
              </a:r>
              <a:r>
                <a:rPr lang="cs-CZ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ÖR KVINNOR</a:t>
              </a:r>
              <a: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:</a:t>
              </a:r>
            </a:p>
            <a:p>
              <a:pPr algn="ctr" rtl="0" fontAlgn="base"/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AMMA DITT BARN OM </a:t>
              </a:r>
              <a:b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DU HAR MÖJLIGHET </a:t>
              </a:r>
              <a:b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ATT GÖRA DET</a:t>
              </a:r>
              <a:endParaRPr lang="en-US" sz="9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BEGRÄNSA </a:t>
              </a:r>
              <a:b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ANVÄNDNINGEN </a:t>
              </a:r>
            </a:p>
            <a:p>
              <a:pPr algn="ctr" rtl="0" fontAlgn="base"/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AV HRT</a:t>
              </a:r>
              <a:endParaRPr lang="en-GB" sz="9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2" name="Picture 1" descr="Icon&#10;&#10;Description automatically generated">
              <a:extLst>
                <a:ext uri="{FF2B5EF4-FFF2-40B4-BE49-F238E27FC236}">
                  <a16:creationId xmlns:a16="http://schemas.microsoft.com/office/drawing/2014/main" id="{B6D3DD5E-129A-6812-FAD6-DD4CD6B63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786" y="439703"/>
              <a:ext cx="548640" cy="548640"/>
            </a:xfrm>
            <a:prstGeom prst="rect">
              <a:avLst/>
            </a:prstGeom>
          </p:spPr>
        </p:pic>
        <p:sp>
          <p:nvSpPr>
            <p:cNvPr id="3" name="TextBox 18">
              <a:extLst>
                <a:ext uri="{FF2B5EF4-FFF2-40B4-BE49-F238E27FC236}">
                  <a16:creationId xmlns:a16="http://schemas.microsoft.com/office/drawing/2014/main" id="{7FE729A8-D2A8-EB91-98AE-64860A412C33}"/>
                </a:ext>
              </a:extLst>
            </p:cNvPr>
            <p:cNvSpPr txBox="1"/>
            <p:nvPr/>
          </p:nvSpPr>
          <p:spPr>
            <a:xfrm>
              <a:off x="782258" y="4881032"/>
              <a:ext cx="53693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8C4F91"/>
                </a:solidFill>
              </a:endParaRPr>
            </a:p>
            <a:p>
              <a:pPr algn="ctr"/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Budskap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till </a:t>
              </a: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allmänheten</a:t>
              </a:r>
              <a:endParaRPr lang="en-GB" sz="3200" b="1" dirty="0">
                <a:solidFill>
                  <a:srgbClr val="8C4F9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26FE1CA-69BA-8D7F-C607-652DCBEC70CB}"/>
                </a:ext>
              </a:extLst>
            </p:cNvPr>
            <p:cNvGrpSpPr/>
            <p:nvPr/>
          </p:nvGrpSpPr>
          <p:grpSpPr>
            <a:xfrm>
              <a:off x="0" y="9128276"/>
              <a:ext cx="6868968" cy="906862"/>
              <a:chOff x="0" y="9128276"/>
              <a:chExt cx="6868968" cy="906862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D257B38-05A5-AA53-DC31-9BADA8A14607}"/>
                  </a:ext>
                </a:extLst>
              </p:cNvPr>
              <p:cNvSpPr/>
              <p:nvPr/>
            </p:nvSpPr>
            <p:spPr>
              <a:xfrm>
                <a:off x="0" y="9128276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rgbClr val="2585C2"/>
                  </a:solidFill>
                </a:endParaRPr>
              </a:p>
            </p:txBody>
          </p:sp>
          <p:sp>
            <p:nvSpPr>
              <p:cNvPr id="6" name="TextBox 12">
                <a:extLst>
                  <a:ext uri="{FF2B5EF4-FFF2-40B4-BE49-F238E27FC236}">
                    <a16:creationId xmlns:a16="http://schemas.microsoft.com/office/drawing/2014/main" id="{4AA3BC21-D7FA-708D-8697-6326CEEB7A22}"/>
                  </a:ext>
                </a:extLst>
              </p:cNvPr>
              <p:cNvSpPr txBox="1"/>
              <p:nvPr/>
            </p:nvSpPr>
            <p:spPr>
              <a:xfrm>
                <a:off x="10946" y="9188752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BE" sz="1300" b="1" dirty="0">
                    <a:solidFill>
                      <a:srgbClr val="8C4F9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  <a:br>
                  <a:rPr lang="sv-SE" sz="1200" dirty="0">
                    <a:solidFill>
                      <a:srgbClr val="8C4F91"/>
                    </a:solidFill>
                  </a:rPr>
                </a:br>
                <a:r>
                  <a:rPr lang="sv-SE" sz="1200" b="1" i="0" dirty="0">
                    <a:solidFill>
                      <a:srgbClr val="8C4F91"/>
                    </a:solidFill>
                    <a:effectLst/>
                    <a:latin typeface="Calibri" panose="020F0502020204030204" pitchFamily="34" charset="0"/>
                  </a:rPr>
                  <a:t>PrEvCan© är ett initiativ av EONS och genomförs i samverkan med ESMO </a:t>
                </a:r>
                <a:br>
                  <a:rPr lang="sv-SE" sz="1200" b="1" i="0" dirty="0">
                    <a:solidFill>
                      <a:srgbClr val="8C4F91"/>
                    </a:solidFill>
                    <a:effectLst/>
                    <a:latin typeface="Calibri" panose="020F0502020204030204" pitchFamily="34" charset="0"/>
                  </a:rPr>
                </a:br>
                <a:r>
                  <a:rPr lang="sv-SE" sz="1200" b="1" i="0" dirty="0">
                    <a:solidFill>
                      <a:srgbClr val="8C4F91"/>
                    </a:solidFill>
                    <a:effectLst/>
                    <a:latin typeface="Calibri" panose="020F0502020204030204" pitchFamily="34" charset="0"/>
                  </a:rPr>
                  <a:t>som viktigaste partner. Läs mer på</a:t>
                </a:r>
                <a: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8C4F91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4FBA6836-5457-993E-9B1A-B49A3E8F9776}"/>
                  </a:ext>
                </a:extLst>
              </p:cNvPr>
              <p:cNvGrpSpPr/>
              <p:nvPr/>
            </p:nvGrpSpPr>
            <p:grpSpPr>
              <a:xfrm>
                <a:off x="224358" y="9317112"/>
                <a:ext cx="474731" cy="475488"/>
                <a:chOff x="-302004" y="1916250"/>
                <a:chExt cx="2823923" cy="2823924"/>
              </a:xfrm>
            </p:grpSpPr>
            <p:sp>
              <p:nvSpPr>
                <p:cNvPr id="12" name="Ovaal 2">
                  <a:extLst>
                    <a:ext uri="{FF2B5EF4-FFF2-40B4-BE49-F238E27FC236}">
                      <a16:creationId xmlns:a16="http://schemas.microsoft.com/office/drawing/2014/main" id="{CA543A18-7680-05F8-BA49-2569450346AB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nl-BE" sz="1801" dirty="0">
                    <a:solidFill>
                      <a:srgbClr val="2585C2"/>
                    </a:solidFill>
                  </a:endParaRPr>
                </a:p>
              </p:txBody>
            </p:sp>
            <p:pic>
              <p:nvPicPr>
                <p:cNvPr id="13" name="Picture 11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EB293661-85FC-E9C8-031A-FDD21A9E82B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1" name="Graphic 10">
                <a:extLst>
                  <a:ext uri="{FF2B5EF4-FFF2-40B4-BE49-F238E27FC236}">
                    <a16:creationId xmlns:a16="http://schemas.microsoft.com/office/drawing/2014/main" id="{5A8BCA27-1373-2790-1A52-D683C1F9A44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019265" y="9361060"/>
                <a:ext cx="703986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1564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110CADA-1560-DDFB-D4FA-452474E430EF}"/>
              </a:ext>
            </a:extLst>
          </p:cNvPr>
          <p:cNvGrpSpPr/>
          <p:nvPr/>
        </p:nvGrpSpPr>
        <p:grpSpPr>
          <a:xfrm>
            <a:off x="-4101" y="0"/>
            <a:ext cx="6879926" cy="10035138"/>
            <a:chOff x="-4101" y="0"/>
            <a:chExt cx="6879926" cy="10035138"/>
          </a:xfrm>
        </p:grpSpPr>
        <p:pic>
          <p:nvPicPr>
            <p:cNvPr id="8" name="Picture 7" descr="A person breastfeeding a baby&#10;&#10;Description automatically generated with medium confidence">
              <a:extLst>
                <a:ext uri="{FF2B5EF4-FFF2-40B4-BE49-F238E27FC236}">
                  <a16:creationId xmlns:a16="http://schemas.microsoft.com/office/drawing/2014/main" id="{36A58C0E-7227-1C7F-5428-BA8D79D2F2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60" t="-1" r="24547" b="-1"/>
            <a:stretch/>
          </p:blipFill>
          <p:spPr>
            <a:xfrm>
              <a:off x="-4101" y="0"/>
              <a:ext cx="6879926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618908" y="3941024"/>
              <a:ext cx="5655833" cy="3348759"/>
            </a:xfrm>
            <a:prstGeom prst="roundRect">
              <a:avLst/>
            </a:prstGeom>
            <a:solidFill>
              <a:schemeClr val="bg1">
                <a:alpha val="7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200" y="4219582"/>
              <a:ext cx="5783812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91B512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91B51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sv-SE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Amning minskar moderns risk </a:t>
              </a:r>
              <a:br>
                <a:rPr lang="sv-SE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sv-SE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att utveckla cancer. </a:t>
              </a:r>
              <a:br>
                <a:rPr lang="sv-SE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sv-SE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Amma ditt barn om du har möjlighet att göra det.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GB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lang="en-GB" sz="6000" b="1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72">
              <a:extLst>
                <a:ext uri="{FF2B5EF4-FFF2-40B4-BE49-F238E27FC236}">
                  <a16:creationId xmlns:a16="http://schemas.microsoft.com/office/drawing/2014/main" id="{D57D5010-3B0C-1690-D314-9996552EA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41" name="Freeform 74">
              <a:extLst>
                <a:ext uri="{FF2B5EF4-FFF2-40B4-BE49-F238E27FC236}">
                  <a16:creationId xmlns:a16="http://schemas.microsoft.com/office/drawing/2014/main" id="{EB7005F8-7C75-3B5C-4E1D-264B97CAF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2E63F74-1382-FC41-52C4-B41049C06439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686E5AE-BEB6-30F5-6739-B02098C992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4" name="Ovaal 41">
              <a:extLst>
                <a:ext uri="{FF2B5EF4-FFF2-40B4-BE49-F238E27FC236}">
                  <a16:creationId xmlns:a16="http://schemas.microsoft.com/office/drawing/2014/main" id="{798C3408-7105-7B7A-59F5-2DDFEE479666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8C4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CAB6B1E8-1886-20D2-CC64-DA5379DD7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786" y="439703"/>
              <a:ext cx="548640" cy="54864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D06E719-8377-F952-EB2E-DE6CBF667FE7}"/>
                </a:ext>
              </a:extLst>
            </p:cNvPr>
            <p:cNvSpPr/>
            <p:nvPr/>
          </p:nvSpPr>
          <p:spPr>
            <a:xfrm>
              <a:off x="535743" y="869104"/>
              <a:ext cx="1589138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sv-S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Placera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sv-S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din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sv-S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organisations logga här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456573E-FBF5-BAB9-43CA-38A506066E31}"/>
                </a:ext>
              </a:extLst>
            </p:cNvPr>
            <p:cNvGrpSpPr/>
            <p:nvPr/>
          </p:nvGrpSpPr>
          <p:grpSpPr>
            <a:xfrm>
              <a:off x="0" y="9128276"/>
              <a:ext cx="6868968" cy="906862"/>
              <a:chOff x="0" y="9128276"/>
              <a:chExt cx="6868968" cy="906862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7AF455A-CD2C-506A-918E-ED6560164F76}"/>
                  </a:ext>
                </a:extLst>
              </p:cNvPr>
              <p:cNvSpPr/>
              <p:nvPr/>
            </p:nvSpPr>
            <p:spPr>
              <a:xfrm>
                <a:off x="0" y="9128276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rgbClr val="2585C2"/>
                  </a:solidFill>
                </a:endParaRPr>
              </a:p>
            </p:txBody>
          </p:sp>
          <p:sp>
            <p:nvSpPr>
              <p:cNvPr id="12" name="TextBox 12">
                <a:extLst>
                  <a:ext uri="{FF2B5EF4-FFF2-40B4-BE49-F238E27FC236}">
                    <a16:creationId xmlns:a16="http://schemas.microsoft.com/office/drawing/2014/main" id="{7769A06F-3D54-7AB6-0073-721422F0CBA3}"/>
                  </a:ext>
                </a:extLst>
              </p:cNvPr>
              <p:cNvSpPr txBox="1"/>
              <p:nvPr/>
            </p:nvSpPr>
            <p:spPr>
              <a:xfrm>
                <a:off x="10946" y="9188752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BE" sz="1300" b="1" dirty="0">
                    <a:solidFill>
                      <a:srgbClr val="8C4F9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  <a:br>
                  <a:rPr lang="sv-SE" sz="1200" dirty="0">
                    <a:solidFill>
                      <a:srgbClr val="8C4F91"/>
                    </a:solidFill>
                  </a:rPr>
                </a:br>
                <a:r>
                  <a:rPr lang="sv-SE" sz="1200" b="1" i="0" dirty="0">
                    <a:solidFill>
                      <a:srgbClr val="8C4F91"/>
                    </a:solidFill>
                    <a:effectLst/>
                    <a:latin typeface="Calibri" panose="020F0502020204030204" pitchFamily="34" charset="0"/>
                  </a:rPr>
                  <a:t>PrEvCan© är ett initiativ av EONS och genomförs i samverkan med ESMO </a:t>
                </a:r>
                <a:br>
                  <a:rPr lang="sv-SE" sz="1200" b="1" i="0" dirty="0">
                    <a:solidFill>
                      <a:srgbClr val="8C4F91"/>
                    </a:solidFill>
                    <a:effectLst/>
                    <a:latin typeface="Calibri" panose="020F0502020204030204" pitchFamily="34" charset="0"/>
                  </a:rPr>
                </a:br>
                <a:r>
                  <a:rPr lang="sv-SE" sz="1200" b="1" i="0" dirty="0">
                    <a:solidFill>
                      <a:srgbClr val="8C4F91"/>
                    </a:solidFill>
                    <a:effectLst/>
                    <a:latin typeface="Calibri" panose="020F0502020204030204" pitchFamily="34" charset="0"/>
                  </a:rPr>
                  <a:t>som viktigaste partner. Läs mer på</a:t>
                </a:r>
                <a: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8C4F91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39528F3A-22C3-782C-BA40-8B7463478407}"/>
                  </a:ext>
                </a:extLst>
              </p:cNvPr>
              <p:cNvGrpSpPr/>
              <p:nvPr/>
            </p:nvGrpSpPr>
            <p:grpSpPr>
              <a:xfrm>
                <a:off x="224358" y="9317112"/>
                <a:ext cx="474731" cy="475488"/>
                <a:chOff x="-302004" y="1916250"/>
                <a:chExt cx="2823923" cy="2823924"/>
              </a:xfrm>
            </p:grpSpPr>
            <p:sp>
              <p:nvSpPr>
                <p:cNvPr id="15" name="Ovaal 2">
                  <a:extLst>
                    <a:ext uri="{FF2B5EF4-FFF2-40B4-BE49-F238E27FC236}">
                      <a16:creationId xmlns:a16="http://schemas.microsoft.com/office/drawing/2014/main" id="{EFE17DEB-F98D-8939-71C2-9992DD9C0EC7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nl-BE" sz="1801" dirty="0">
                    <a:solidFill>
                      <a:srgbClr val="2585C2"/>
                    </a:solidFill>
                  </a:endParaRPr>
                </a:p>
              </p:txBody>
            </p:sp>
            <p:pic>
              <p:nvPicPr>
                <p:cNvPr id="16" name="Picture 11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0876BA65-7EF4-54FF-CCF1-13FC3493CD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4" name="Graphic 13">
                <a:extLst>
                  <a:ext uri="{FF2B5EF4-FFF2-40B4-BE49-F238E27FC236}">
                    <a16:creationId xmlns:a16="http://schemas.microsoft.com/office/drawing/2014/main" id="{3497F4F8-856A-D9B0-21A4-D8DAB04029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19265" y="9361060"/>
                <a:ext cx="703986" cy="331414"/>
              </a:xfrm>
              <a:prstGeom prst="rect">
                <a:avLst/>
              </a:prstGeom>
            </p:spPr>
          </p:pic>
        </p:grpSp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2DF487F8-3FC2-EE08-73A7-51F6EA1A5EB1}"/>
                </a:ext>
              </a:extLst>
            </p:cNvPr>
            <p:cNvSpPr txBox="1"/>
            <p:nvPr/>
          </p:nvSpPr>
          <p:spPr>
            <a:xfrm>
              <a:off x="2396115" y="900698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F</a:t>
              </a:r>
              <a:r>
                <a:rPr lang="cs-CZ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ÖR KVINNOR</a:t>
              </a:r>
              <a: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:</a:t>
              </a:r>
            </a:p>
            <a:p>
              <a:pPr algn="ctr" rtl="0" fontAlgn="base"/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AMMA DITT BARN OM </a:t>
              </a:r>
              <a:b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DU HAR MÖJLIGHET </a:t>
              </a:r>
              <a:b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ATT GÖRA DET</a:t>
              </a:r>
              <a:endParaRPr lang="en-US" sz="9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BEGRÄNSA </a:t>
              </a:r>
              <a:b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ANVÄNDNINGEN </a:t>
              </a:r>
            </a:p>
            <a:p>
              <a:pPr algn="ctr" rtl="0" fontAlgn="base"/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AV HRT</a:t>
              </a:r>
              <a:endParaRPr lang="en-GB" sz="9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71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EA1904F8-E6A8-46F3-F74A-A1A59717DC22}"/>
              </a:ext>
            </a:extLst>
          </p:cNvPr>
          <p:cNvGrpSpPr/>
          <p:nvPr/>
        </p:nvGrpSpPr>
        <p:grpSpPr>
          <a:xfrm>
            <a:off x="-26026" y="1"/>
            <a:ext cx="6894994" cy="10035137"/>
            <a:chOff x="-26026" y="1"/>
            <a:chExt cx="6894994" cy="1003513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347A5C2-FAA2-6CCF-59A1-71F791234E70}"/>
                </a:ext>
              </a:extLst>
            </p:cNvPr>
            <p:cNvGrpSpPr/>
            <p:nvPr/>
          </p:nvGrpSpPr>
          <p:grpSpPr>
            <a:xfrm>
              <a:off x="-26026" y="1"/>
              <a:ext cx="6894994" cy="10035137"/>
              <a:chOff x="-26026" y="1"/>
              <a:chExt cx="6894994" cy="10035137"/>
            </a:xfrm>
          </p:grpSpPr>
          <p:pic>
            <p:nvPicPr>
              <p:cNvPr id="4" name="Picture 3" descr="A person holding a pink ribbon&#10;&#10;Description automatically generated with medium confidence">
                <a:extLst>
                  <a:ext uri="{FF2B5EF4-FFF2-40B4-BE49-F238E27FC236}">
                    <a16:creationId xmlns:a16="http://schemas.microsoft.com/office/drawing/2014/main" id="{5F5BC894-8A71-81D0-BE3B-84F1442EC3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alphaModFix amt="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821" t="5969" r="18636" b="47022"/>
              <a:stretch/>
            </p:blipFill>
            <p:spPr>
              <a:xfrm>
                <a:off x="-26026" y="1"/>
                <a:ext cx="6879926" cy="9930176"/>
              </a:xfrm>
              <a:prstGeom prst="rect">
                <a:avLst/>
              </a:prstGeom>
            </p:spPr>
          </p:pic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DE322BCE-0271-4C8E-9878-A7CF42C7A47B}"/>
                  </a:ext>
                </a:extLst>
              </p:cNvPr>
              <p:cNvSpPr/>
              <p:nvPr/>
            </p:nvSpPr>
            <p:spPr>
              <a:xfrm>
                <a:off x="382420" y="3941600"/>
                <a:ext cx="6139506" cy="4323980"/>
              </a:xfrm>
              <a:prstGeom prst="roundRect">
                <a:avLst/>
              </a:prstGeom>
              <a:solidFill>
                <a:schemeClr val="bg1">
                  <a:alpha val="46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Text Box 2">
                <a:extLst>
                  <a:ext uri="{FF2B5EF4-FFF2-40B4-BE49-F238E27FC236}">
                    <a16:creationId xmlns:a16="http://schemas.microsoft.com/office/drawing/2014/main" id="{1390292E-CF4A-4AAE-B8F3-6810A56F22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0820" y="4334061"/>
                <a:ext cx="6402706" cy="1237878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800" dirty="0">
                    <a:gradFill>
                      <a:gsLst>
                        <a:gs pos="0">
                          <a:srgbClr val="F6F8FC"/>
                        </a:gs>
                        <a:gs pos="74000">
                          <a:srgbClr val="ABC0E4"/>
                        </a:gs>
                        <a:gs pos="83000">
                          <a:srgbClr val="ABC0E4"/>
                        </a:gs>
                        <a:gs pos="100000">
                          <a:srgbClr val="C7D5ED"/>
                        </a:gs>
                      </a:gsLst>
                      <a:lin ang="5400000" scaled="0"/>
                    </a:gradFill>
                    <a:effectLst/>
                    <a:latin typeface="Aharoni" panose="02010803020104030203" pitchFamily="2" charset="-79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sv-SE" sz="3600" b="1" i="0" dirty="0">
                    <a:solidFill>
                      <a:srgbClr val="8C4F91"/>
                    </a:solidFill>
                    <a:effectLst/>
                    <a:latin typeface="Calibri" panose="020F0502020204030204" pitchFamily="34" charset="0"/>
                  </a:rPr>
                  <a:t>Amning medför </a:t>
                </a:r>
                <a:br>
                  <a:rPr lang="sv-SE" sz="3600" b="1" i="0" dirty="0">
                    <a:solidFill>
                      <a:srgbClr val="8C4F91"/>
                    </a:solidFill>
                    <a:effectLst/>
                    <a:latin typeface="Calibri" panose="020F0502020204030204" pitchFamily="34" charset="0"/>
                  </a:rPr>
                </a:br>
                <a:r>
                  <a:rPr lang="sv-SE" sz="3600" b="1" i="0" dirty="0">
                    <a:solidFill>
                      <a:srgbClr val="8C4F91"/>
                    </a:solidFill>
                    <a:effectLst/>
                    <a:latin typeface="Calibri" panose="020F0502020204030204" pitchFamily="34" charset="0"/>
                  </a:rPr>
                  <a:t>flera hälsofördelar, </a:t>
                </a:r>
                <a:br>
                  <a:rPr lang="sv-SE" sz="3600" b="1" i="0" dirty="0">
                    <a:solidFill>
                      <a:srgbClr val="8C4F91"/>
                    </a:solidFill>
                    <a:effectLst/>
                    <a:latin typeface="Calibri" panose="020F0502020204030204" pitchFamily="34" charset="0"/>
                  </a:rPr>
                </a:br>
                <a:r>
                  <a:rPr lang="sv-SE" sz="3600" b="1" i="0" dirty="0">
                    <a:solidFill>
                      <a:srgbClr val="8C4F91"/>
                    </a:solidFill>
                    <a:effectLst/>
                    <a:latin typeface="Calibri" panose="020F0502020204030204" pitchFamily="34" charset="0"/>
                  </a:rPr>
                  <a:t>både för mamman och barnet. En av fördelarna är minskad cancerrisk för mamman. </a:t>
                </a:r>
                <a:endParaRPr lang="en-GB" sz="4800" b="1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72">
                <a:extLst>
                  <a:ext uri="{FF2B5EF4-FFF2-40B4-BE49-F238E27FC236}">
                    <a16:creationId xmlns:a16="http://schemas.microsoft.com/office/drawing/2014/main" id="{EE0567F6-E8D1-88D7-7E45-D4911134D5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466" y="153871"/>
                <a:ext cx="4213623" cy="2285365"/>
              </a:xfrm>
              <a:custGeom>
                <a:avLst/>
                <a:gdLst>
                  <a:gd name="T0" fmla="*/ 7607 w 7645"/>
                  <a:gd name="T1" fmla="*/ 977 h 4080"/>
                  <a:gd name="T2" fmla="*/ 7607 w 7645"/>
                  <a:gd name="T3" fmla="*/ 977 h 4080"/>
                  <a:gd name="T4" fmla="*/ 6878 w 7645"/>
                  <a:gd name="T5" fmla="*/ 269 h 4080"/>
                  <a:gd name="T6" fmla="*/ 6878 w 7645"/>
                  <a:gd name="T7" fmla="*/ 269 h 4080"/>
                  <a:gd name="T8" fmla="*/ 5865 w 7645"/>
                  <a:gd name="T9" fmla="*/ 0 h 4080"/>
                  <a:gd name="T10" fmla="*/ 5865 w 7645"/>
                  <a:gd name="T11" fmla="*/ 0 h 4080"/>
                  <a:gd name="T12" fmla="*/ 3825 w 7645"/>
                  <a:gd name="T13" fmla="*/ 2039 h 4080"/>
                  <a:gd name="T14" fmla="*/ 3825 w 7645"/>
                  <a:gd name="T15" fmla="*/ 2039 h 4080"/>
                  <a:gd name="T16" fmla="*/ 2040 w 7645"/>
                  <a:gd name="T17" fmla="*/ 3825 h 4080"/>
                  <a:gd name="T18" fmla="*/ 2040 w 7645"/>
                  <a:gd name="T19" fmla="*/ 3825 h 4080"/>
                  <a:gd name="T20" fmla="*/ 255 w 7645"/>
                  <a:gd name="T21" fmla="*/ 2039 h 4080"/>
                  <a:gd name="T22" fmla="*/ 255 w 7645"/>
                  <a:gd name="T23" fmla="*/ 2039 h 4080"/>
                  <a:gd name="T24" fmla="*/ 2040 w 7645"/>
                  <a:gd name="T25" fmla="*/ 255 h 4080"/>
                  <a:gd name="T26" fmla="*/ 2040 w 7645"/>
                  <a:gd name="T27" fmla="*/ 255 h 4080"/>
                  <a:gd name="T28" fmla="*/ 2927 w 7645"/>
                  <a:gd name="T29" fmla="*/ 490 h 4080"/>
                  <a:gd name="T30" fmla="*/ 2927 w 7645"/>
                  <a:gd name="T31" fmla="*/ 490 h 4080"/>
                  <a:gd name="T32" fmla="*/ 3564 w 7645"/>
                  <a:gd name="T33" fmla="*/ 1109 h 4080"/>
                  <a:gd name="T34" fmla="*/ 3564 w 7645"/>
                  <a:gd name="T35" fmla="*/ 1109 h 4080"/>
                  <a:gd name="T36" fmla="*/ 3739 w 7645"/>
                  <a:gd name="T37" fmla="*/ 1152 h 4080"/>
                  <a:gd name="T38" fmla="*/ 3739 w 7645"/>
                  <a:gd name="T39" fmla="*/ 1152 h 4080"/>
                  <a:gd name="T40" fmla="*/ 3782 w 7645"/>
                  <a:gd name="T41" fmla="*/ 977 h 4080"/>
                  <a:gd name="T42" fmla="*/ 3782 w 7645"/>
                  <a:gd name="T43" fmla="*/ 977 h 4080"/>
                  <a:gd name="T44" fmla="*/ 3053 w 7645"/>
                  <a:gd name="T45" fmla="*/ 269 h 4080"/>
                  <a:gd name="T46" fmla="*/ 3053 w 7645"/>
                  <a:gd name="T47" fmla="*/ 269 h 4080"/>
                  <a:gd name="T48" fmla="*/ 2040 w 7645"/>
                  <a:gd name="T49" fmla="*/ 0 h 4080"/>
                  <a:gd name="T50" fmla="*/ 2040 w 7645"/>
                  <a:gd name="T51" fmla="*/ 0 h 4080"/>
                  <a:gd name="T52" fmla="*/ 0 w 7645"/>
                  <a:gd name="T53" fmla="*/ 2039 h 4080"/>
                  <a:gd name="T54" fmla="*/ 0 w 7645"/>
                  <a:gd name="T55" fmla="*/ 2039 h 4080"/>
                  <a:gd name="T56" fmla="*/ 2040 w 7645"/>
                  <a:gd name="T57" fmla="*/ 4079 h 4080"/>
                  <a:gd name="T58" fmla="*/ 2040 w 7645"/>
                  <a:gd name="T59" fmla="*/ 4079 h 4080"/>
                  <a:gd name="T60" fmla="*/ 4080 w 7645"/>
                  <a:gd name="T61" fmla="*/ 2039 h 4080"/>
                  <a:gd name="T62" fmla="*/ 4080 w 7645"/>
                  <a:gd name="T63" fmla="*/ 2039 h 4080"/>
                  <a:gd name="T64" fmla="*/ 5865 w 7645"/>
                  <a:gd name="T65" fmla="*/ 255 h 4080"/>
                  <a:gd name="T66" fmla="*/ 5865 w 7645"/>
                  <a:gd name="T67" fmla="*/ 255 h 4080"/>
                  <a:gd name="T68" fmla="*/ 6751 w 7645"/>
                  <a:gd name="T69" fmla="*/ 490 h 4080"/>
                  <a:gd name="T70" fmla="*/ 6751 w 7645"/>
                  <a:gd name="T71" fmla="*/ 490 h 4080"/>
                  <a:gd name="T72" fmla="*/ 7389 w 7645"/>
                  <a:gd name="T73" fmla="*/ 1109 h 4080"/>
                  <a:gd name="T74" fmla="*/ 7389 w 7645"/>
                  <a:gd name="T75" fmla="*/ 1109 h 4080"/>
                  <a:gd name="T76" fmla="*/ 7565 w 7645"/>
                  <a:gd name="T77" fmla="*/ 1152 h 4080"/>
                  <a:gd name="T78" fmla="*/ 7565 w 7645"/>
                  <a:gd name="T79" fmla="*/ 1152 h 4080"/>
                  <a:gd name="T80" fmla="*/ 7607 w 7645"/>
                  <a:gd name="T81" fmla="*/ 977 h 4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645" h="4080">
                    <a:moveTo>
                      <a:pt x="7607" y="977"/>
                    </a:moveTo>
                    <a:lnTo>
                      <a:pt x="7607" y="977"/>
                    </a:lnTo>
                    <a:cubicBezTo>
                      <a:pt x="7428" y="685"/>
                      <a:pt x="7176" y="440"/>
                      <a:pt x="6878" y="269"/>
                    </a:cubicBezTo>
                    <a:lnTo>
                      <a:pt x="6878" y="269"/>
                    </a:lnTo>
                    <a:cubicBezTo>
                      <a:pt x="6572" y="93"/>
                      <a:pt x="6221" y="0"/>
                      <a:pt x="5865" y="0"/>
                    </a:cubicBezTo>
                    <a:lnTo>
                      <a:pt x="5865" y="0"/>
                    </a:lnTo>
                    <a:cubicBezTo>
                      <a:pt x="4741" y="0"/>
                      <a:pt x="3825" y="915"/>
                      <a:pt x="3825" y="2039"/>
                    </a:cubicBezTo>
                    <a:lnTo>
                      <a:pt x="3825" y="2039"/>
                    </a:lnTo>
                    <a:cubicBezTo>
                      <a:pt x="3825" y="3024"/>
                      <a:pt x="3025" y="3825"/>
                      <a:pt x="2040" y="3825"/>
                    </a:cubicBezTo>
                    <a:lnTo>
                      <a:pt x="2040" y="3825"/>
                    </a:lnTo>
                    <a:cubicBezTo>
                      <a:pt x="1056" y="3825"/>
                      <a:pt x="255" y="3024"/>
                      <a:pt x="255" y="2039"/>
                    </a:cubicBezTo>
                    <a:lnTo>
                      <a:pt x="255" y="2039"/>
                    </a:lnTo>
                    <a:cubicBezTo>
                      <a:pt x="255" y="1055"/>
                      <a:pt x="1056" y="255"/>
                      <a:pt x="2040" y="255"/>
                    </a:cubicBezTo>
                    <a:lnTo>
                      <a:pt x="2040" y="255"/>
                    </a:lnTo>
                    <a:cubicBezTo>
                      <a:pt x="2352" y="255"/>
                      <a:pt x="2658" y="336"/>
                      <a:pt x="2927" y="490"/>
                    </a:cubicBezTo>
                    <a:lnTo>
                      <a:pt x="2927" y="490"/>
                    </a:lnTo>
                    <a:cubicBezTo>
                      <a:pt x="3187" y="639"/>
                      <a:pt x="3407" y="854"/>
                      <a:pt x="3564" y="1109"/>
                    </a:cubicBezTo>
                    <a:lnTo>
                      <a:pt x="3564" y="1109"/>
                    </a:lnTo>
                    <a:cubicBezTo>
                      <a:pt x="3601" y="1169"/>
                      <a:pt x="3679" y="1188"/>
                      <a:pt x="3739" y="1152"/>
                    </a:cubicBezTo>
                    <a:lnTo>
                      <a:pt x="3739" y="1152"/>
                    </a:lnTo>
                    <a:cubicBezTo>
                      <a:pt x="3799" y="1115"/>
                      <a:pt x="3818" y="1037"/>
                      <a:pt x="3782" y="977"/>
                    </a:cubicBezTo>
                    <a:lnTo>
                      <a:pt x="3782" y="977"/>
                    </a:lnTo>
                    <a:cubicBezTo>
                      <a:pt x="3603" y="685"/>
                      <a:pt x="3351" y="440"/>
                      <a:pt x="3053" y="269"/>
                    </a:cubicBezTo>
                    <a:lnTo>
                      <a:pt x="3053" y="269"/>
                    </a:lnTo>
                    <a:cubicBezTo>
                      <a:pt x="2746" y="93"/>
                      <a:pt x="2396" y="0"/>
                      <a:pt x="2040" y="0"/>
                    </a:cubicBezTo>
                    <a:lnTo>
                      <a:pt x="2040" y="0"/>
                    </a:lnTo>
                    <a:cubicBezTo>
                      <a:pt x="915" y="0"/>
                      <a:pt x="0" y="915"/>
                      <a:pt x="0" y="2039"/>
                    </a:cubicBezTo>
                    <a:lnTo>
                      <a:pt x="0" y="2039"/>
                    </a:lnTo>
                    <a:cubicBezTo>
                      <a:pt x="0" y="3164"/>
                      <a:pt x="915" y="4079"/>
                      <a:pt x="2040" y="4079"/>
                    </a:cubicBezTo>
                    <a:lnTo>
                      <a:pt x="2040" y="4079"/>
                    </a:lnTo>
                    <a:cubicBezTo>
                      <a:pt x="3165" y="4079"/>
                      <a:pt x="4080" y="3164"/>
                      <a:pt x="4080" y="2039"/>
                    </a:cubicBezTo>
                    <a:lnTo>
                      <a:pt x="4080" y="2039"/>
                    </a:lnTo>
                    <a:cubicBezTo>
                      <a:pt x="4080" y="1055"/>
                      <a:pt x="4881" y="255"/>
                      <a:pt x="5865" y="255"/>
                    </a:cubicBezTo>
                    <a:lnTo>
                      <a:pt x="5865" y="255"/>
                    </a:lnTo>
                    <a:cubicBezTo>
                      <a:pt x="6177" y="255"/>
                      <a:pt x="6483" y="336"/>
                      <a:pt x="6751" y="490"/>
                    </a:cubicBezTo>
                    <a:lnTo>
                      <a:pt x="6751" y="490"/>
                    </a:lnTo>
                    <a:cubicBezTo>
                      <a:pt x="7012" y="639"/>
                      <a:pt x="7233" y="854"/>
                      <a:pt x="7389" y="1109"/>
                    </a:cubicBezTo>
                    <a:lnTo>
                      <a:pt x="7389" y="1109"/>
                    </a:lnTo>
                    <a:cubicBezTo>
                      <a:pt x="7426" y="1169"/>
                      <a:pt x="7505" y="1188"/>
                      <a:pt x="7565" y="1152"/>
                    </a:cubicBezTo>
                    <a:lnTo>
                      <a:pt x="7565" y="1152"/>
                    </a:lnTo>
                    <a:cubicBezTo>
                      <a:pt x="7625" y="1115"/>
                      <a:pt x="7644" y="1037"/>
                      <a:pt x="7607" y="977"/>
                    </a:cubicBezTo>
                  </a:path>
                </a:pathLst>
              </a:custGeom>
              <a:solidFill>
                <a:srgbClr val="2585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dirty="0"/>
              </a:p>
            </p:txBody>
          </p:sp>
          <p:sp>
            <p:nvSpPr>
              <p:cNvPr id="22" name="Freeform 74">
                <a:extLst>
                  <a:ext uri="{FF2B5EF4-FFF2-40B4-BE49-F238E27FC236}">
                    <a16:creationId xmlns:a16="http://schemas.microsoft.com/office/drawing/2014/main" id="{6EACCBA1-52CD-BE3E-DF47-275B2C863E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9903" y="153871"/>
                <a:ext cx="4213623" cy="2261464"/>
              </a:xfrm>
              <a:custGeom>
                <a:avLst/>
                <a:gdLst>
                  <a:gd name="T0" fmla="*/ 5603 w 7644"/>
                  <a:gd name="T1" fmla="*/ 4079 h 4080"/>
                  <a:gd name="T2" fmla="*/ 5603 w 7644"/>
                  <a:gd name="T3" fmla="*/ 4079 h 4080"/>
                  <a:gd name="T4" fmla="*/ 4590 w 7644"/>
                  <a:gd name="T5" fmla="*/ 3810 h 4080"/>
                  <a:gd name="T6" fmla="*/ 4590 w 7644"/>
                  <a:gd name="T7" fmla="*/ 3810 h 4080"/>
                  <a:gd name="T8" fmla="*/ 3861 w 7644"/>
                  <a:gd name="T9" fmla="*/ 3102 h 4080"/>
                  <a:gd name="T10" fmla="*/ 3861 w 7644"/>
                  <a:gd name="T11" fmla="*/ 3102 h 4080"/>
                  <a:gd name="T12" fmla="*/ 3904 w 7644"/>
                  <a:gd name="T13" fmla="*/ 2927 h 4080"/>
                  <a:gd name="T14" fmla="*/ 3904 w 7644"/>
                  <a:gd name="T15" fmla="*/ 2927 h 4080"/>
                  <a:gd name="T16" fmla="*/ 4079 w 7644"/>
                  <a:gd name="T17" fmla="*/ 2969 h 4080"/>
                  <a:gd name="T18" fmla="*/ 4079 w 7644"/>
                  <a:gd name="T19" fmla="*/ 2969 h 4080"/>
                  <a:gd name="T20" fmla="*/ 4717 w 7644"/>
                  <a:gd name="T21" fmla="*/ 3589 h 4080"/>
                  <a:gd name="T22" fmla="*/ 4717 w 7644"/>
                  <a:gd name="T23" fmla="*/ 3589 h 4080"/>
                  <a:gd name="T24" fmla="*/ 5603 w 7644"/>
                  <a:gd name="T25" fmla="*/ 3825 h 4080"/>
                  <a:gd name="T26" fmla="*/ 5603 w 7644"/>
                  <a:gd name="T27" fmla="*/ 3825 h 4080"/>
                  <a:gd name="T28" fmla="*/ 7388 w 7644"/>
                  <a:gd name="T29" fmla="*/ 2039 h 4080"/>
                  <a:gd name="T30" fmla="*/ 7388 w 7644"/>
                  <a:gd name="T31" fmla="*/ 2039 h 4080"/>
                  <a:gd name="T32" fmla="*/ 5603 w 7644"/>
                  <a:gd name="T33" fmla="*/ 255 h 4080"/>
                  <a:gd name="T34" fmla="*/ 5603 w 7644"/>
                  <a:gd name="T35" fmla="*/ 255 h 4080"/>
                  <a:gd name="T36" fmla="*/ 3818 w 7644"/>
                  <a:gd name="T37" fmla="*/ 2039 h 4080"/>
                  <a:gd name="T38" fmla="*/ 3818 w 7644"/>
                  <a:gd name="T39" fmla="*/ 2039 h 4080"/>
                  <a:gd name="T40" fmla="*/ 1778 w 7644"/>
                  <a:gd name="T41" fmla="*/ 4079 h 4080"/>
                  <a:gd name="T42" fmla="*/ 1778 w 7644"/>
                  <a:gd name="T43" fmla="*/ 4079 h 4080"/>
                  <a:gd name="T44" fmla="*/ 765 w 7644"/>
                  <a:gd name="T45" fmla="*/ 3810 h 4080"/>
                  <a:gd name="T46" fmla="*/ 765 w 7644"/>
                  <a:gd name="T47" fmla="*/ 3810 h 4080"/>
                  <a:gd name="T48" fmla="*/ 37 w 7644"/>
                  <a:gd name="T49" fmla="*/ 3102 h 4080"/>
                  <a:gd name="T50" fmla="*/ 37 w 7644"/>
                  <a:gd name="T51" fmla="*/ 3102 h 4080"/>
                  <a:gd name="T52" fmla="*/ 79 w 7644"/>
                  <a:gd name="T53" fmla="*/ 2927 h 4080"/>
                  <a:gd name="T54" fmla="*/ 79 w 7644"/>
                  <a:gd name="T55" fmla="*/ 2927 h 4080"/>
                  <a:gd name="T56" fmla="*/ 254 w 7644"/>
                  <a:gd name="T57" fmla="*/ 2969 h 4080"/>
                  <a:gd name="T58" fmla="*/ 254 w 7644"/>
                  <a:gd name="T59" fmla="*/ 2969 h 4080"/>
                  <a:gd name="T60" fmla="*/ 892 w 7644"/>
                  <a:gd name="T61" fmla="*/ 3589 h 4080"/>
                  <a:gd name="T62" fmla="*/ 892 w 7644"/>
                  <a:gd name="T63" fmla="*/ 3589 h 4080"/>
                  <a:gd name="T64" fmla="*/ 1778 w 7644"/>
                  <a:gd name="T65" fmla="*/ 3825 h 4080"/>
                  <a:gd name="T66" fmla="*/ 1778 w 7644"/>
                  <a:gd name="T67" fmla="*/ 3825 h 4080"/>
                  <a:gd name="T68" fmla="*/ 3564 w 7644"/>
                  <a:gd name="T69" fmla="*/ 2039 h 4080"/>
                  <a:gd name="T70" fmla="*/ 3564 w 7644"/>
                  <a:gd name="T71" fmla="*/ 2039 h 4080"/>
                  <a:gd name="T72" fmla="*/ 5603 w 7644"/>
                  <a:gd name="T73" fmla="*/ 0 h 4080"/>
                  <a:gd name="T74" fmla="*/ 5603 w 7644"/>
                  <a:gd name="T75" fmla="*/ 0 h 4080"/>
                  <a:gd name="T76" fmla="*/ 7643 w 7644"/>
                  <a:gd name="T77" fmla="*/ 2039 h 4080"/>
                  <a:gd name="T78" fmla="*/ 7643 w 7644"/>
                  <a:gd name="T79" fmla="*/ 2039 h 4080"/>
                  <a:gd name="T80" fmla="*/ 5603 w 7644"/>
                  <a:gd name="T81" fmla="*/ 4079 h 4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644" h="4080">
                    <a:moveTo>
                      <a:pt x="5603" y="4079"/>
                    </a:moveTo>
                    <a:lnTo>
                      <a:pt x="5603" y="4079"/>
                    </a:lnTo>
                    <a:cubicBezTo>
                      <a:pt x="5248" y="4079"/>
                      <a:pt x="4897" y="3986"/>
                      <a:pt x="4590" y="3810"/>
                    </a:cubicBezTo>
                    <a:lnTo>
                      <a:pt x="4590" y="3810"/>
                    </a:lnTo>
                    <a:cubicBezTo>
                      <a:pt x="4293" y="3639"/>
                      <a:pt x="4041" y="3395"/>
                      <a:pt x="3861" y="3102"/>
                    </a:cubicBezTo>
                    <a:lnTo>
                      <a:pt x="3861" y="3102"/>
                    </a:lnTo>
                    <a:cubicBezTo>
                      <a:pt x="3825" y="3042"/>
                      <a:pt x="3844" y="2963"/>
                      <a:pt x="3904" y="2927"/>
                    </a:cubicBezTo>
                    <a:lnTo>
                      <a:pt x="3904" y="2927"/>
                    </a:lnTo>
                    <a:cubicBezTo>
                      <a:pt x="3964" y="2890"/>
                      <a:pt x="4042" y="2909"/>
                      <a:pt x="4079" y="2969"/>
                    </a:cubicBezTo>
                    <a:lnTo>
                      <a:pt x="4079" y="2969"/>
                    </a:lnTo>
                    <a:cubicBezTo>
                      <a:pt x="4236" y="3225"/>
                      <a:pt x="4456" y="3440"/>
                      <a:pt x="4717" y="3589"/>
                    </a:cubicBezTo>
                    <a:lnTo>
                      <a:pt x="4717" y="3589"/>
                    </a:lnTo>
                    <a:cubicBezTo>
                      <a:pt x="4985" y="3743"/>
                      <a:pt x="5292" y="3825"/>
                      <a:pt x="5603" y="3825"/>
                    </a:cubicBezTo>
                    <a:lnTo>
                      <a:pt x="5603" y="3825"/>
                    </a:lnTo>
                    <a:cubicBezTo>
                      <a:pt x="6588" y="3825"/>
                      <a:pt x="7388" y="3024"/>
                      <a:pt x="7388" y="2039"/>
                    </a:cubicBezTo>
                    <a:lnTo>
                      <a:pt x="7388" y="2039"/>
                    </a:lnTo>
                    <a:cubicBezTo>
                      <a:pt x="7388" y="1055"/>
                      <a:pt x="6588" y="255"/>
                      <a:pt x="5603" y="255"/>
                    </a:cubicBezTo>
                    <a:lnTo>
                      <a:pt x="5603" y="255"/>
                    </a:lnTo>
                    <a:cubicBezTo>
                      <a:pt x="4619" y="255"/>
                      <a:pt x="3818" y="1055"/>
                      <a:pt x="3818" y="2039"/>
                    </a:cubicBezTo>
                    <a:lnTo>
                      <a:pt x="3818" y="2039"/>
                    </a:lnTo>
                    <a:cubicBezTo>
                      <a:pt x="3818" y="3164"/>
                      <a:pt x="2903" y="4079"/>
                      <a:pt x="1778" y="4079"/>
                    </a:cubicBezTo>
                    <a:lnTo>
                      <a:pt x="1778" y="4079"/>
                    </a:lnTo>
                    <a:cubicBezTo>
                      <a:pt x="1422" y="4079"/>
                      <a:pt x="1072" y="3986"/>
                      <a:pt x="765" y="3810"/>
                    </a:cubicBezTo>
                    <a:lnTo>
                      <a:pt x="765" y="3810"/>
                    </a:lnTo>
                    <a:cubicBezTo>
                      <a:pt x="467" y="3639"/>
                      <a:pt x="215" y="3395"/>
                      <a:pt x="37" y="3102"/>
                    </a:cubicBezTo>
                    <a:lnTo>
                      <a:pt x="37" y="3102"/>
                    </a:lnTo>
                    <a:cubicBezTo>
                      <a:pt x="0" y="3042"/>
                      <a:pt x="19" y="2963"/>
                      <a:pt x="79" y="2927"/>
                    </a:cubicBezTo>
                    <a:lnTo>
                      <a:pt x="79" y="2927"/>
                    </a:lnTo>
                    <a:cubicBezTo>
                      <a:pt x="139" y="2890"/>
                      <a:pt x="217" y="2909"/>
                      <a:pt x="254" y="2969"/>
                    </a:cubicBezTo>
                    <a:lnTo>
                      <a:pt x="254" y="2969"/>
                    </a:lnTo>
                    <a:cubicBezTo>
                      <a:pt x="410" y="3225"/>
                      <a:pt x="631" y="3440"/>
                      <a:pt x="892" y="3589"/>
                    </a:cubicBezTo>
                    <a:lnTo>
                      <a:pt x="892" y="3589"/>
                    </a:lnTo>
                    <a:cubicBezTo>
                      <a:pt x="1160" y="3743"/>
                      <a:pt x="1467" y="3825"/>
                      <a:pt x="1778" y="3825"/>
                    </a:cubicBezTo>
                    <a:lnTo>
                      <a:pt x="1778" y="3825"/>
                    </a:lnTo>
                    <a:cubicBezTo>
                      <a:pt x="2762" y="3825"/>
                      <a:pt x="3564" y="3024"/>
                      <a:pt x="3564" y="2039"/>
                    </a:cubicBezTo>
                    <a:lnTo>
                      <a:pt x="3564" y="2039"/>
                    </a:lnTo>
                    <a:cubicBezTo>
                      <a:pt x="3564" y="915"/>
                      <a:pt x="4478" y="0"/>
                      <a:pt x="5603" y="0"/>
                    </a:cubicBezTo>
                    <a:lnTo>
                      <a:pt x="5603" y="0"/>
                    </a:lnTo>
                    <a:cubicBezTo>
                      <a:pt x="6728" y="0"/>
                      <a:pt x="7643" y="915"/>
                      <a:pt x="7643" y="2039"/>
                    </a:cubicBezTo>
                    <a:lnTo>
                      <a:pt x="7643" y="2039"/>
                    </a:lnTo>
                    <a:cubicBezTo>
                      <a:pt x="7643" y="3164"/>
                      <a:pt x="6728" y="4079"/>
                      <a:pt x="5603" y="4079"/>
                    </a:cubicBezTo>
                  </a:path>
                </a:pathLst>
              </a:custGeom>
              <a:solidFill>
                <a:srgbClr val="2585C2"/>
              </a:solidFill>
              <a:ln>
                <a:solidFill>
                  <a:srgbClr val="2585C2"/>
                </a:solidFill>
              </a:ln>
              <a:effectLst/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59D8CD45-7AFF-5A98-E5A0-4D5B081F9991}"/>
                  </a:ext>
                </a:extLst>
              </p:cNvPr>
              <p:cNvSpPr/>
              <p:nvPr/>
            </p:nvSpPr>
            <p:spPr>
              <a:xfrm>
                <a:off x="417821" y="388491"/>
                <a:ext cx="1792224" cy="17922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6C57E9E2-EC0D-C57C-D38C-83B589A270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9284" t="19305" r="14595" b="11463"/>
              <a:stretch/>
            </p:blipFill>
            <p:spPr>
              <a:xfrm>
                <a:off x="4622081" y="370203"/>
                <a:ext cx="1827452" cy="1828800"/>
              </a:xfrm>
              <a:prstGeom prst="ellipse">
                <a:avLst/>
              </a:prstGeom>
            </p:spPr>
          </p:pic>
          <p:sp>
            <p:nvSpPr>
              <p:cNvPr id="8" name="Ovaal 41">
                <a:extLst>
                  <a:ext uri="{FF2B5EF4-FFF2-40B4-BE49-F238E27FC236}">
                    <a16:creationId xmlns:a16="http://schemas.microsoft.com/office/drawing/2014/main" id="{3E5C12EF-EB7F-B20E-7672-C43C76BC8ABF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8C4F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 dirty="0"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7" name="Picture 6" descr="Icon&#10;&#10;Description automatically generated">
                <a:extLst>
                  <a:ext uri="{FF2B5EF4-FFF2-40B4-BE49-F238E27FC236}">
                    <a16:creationId xmlns:a16="http://schemas.microsoft.com/office/drawing/2014/main" id="{DEE4F280-ECF3-5958-164A-A042CC90AC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6786" y="439703"/>
                <a:ext cx="548640" cy="548640"/>
              </a:xfrm>
              <a:prstGeom prst="rect">
                <a:avLst/>
              </a:prstGeom>
            </p:spPr>
          </p:pic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698950C-4866-A46E-5349-899C8EFF0A6F}"/>
                  </a:ext>
                </a:extLst>
              </p:cNvPr>
              <p:cNvSpPr/>
              <p:nvPr/>
            </p:nvSpPr>
            <p:spPr>
              <a:xfrm>
                <a:off x="535743" y="869104"/>
                <a:ext cx="1589138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sv-SE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Placera </a:t>
                </a:r>
                <a:br>
                  <a:rPr lang="cs-CZ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</a:br>
                <a:r>
                  <a:rPr lang="sv-SE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din</a:t>
                </a:r>
                <a:r>
                  <a:rPr lang="cs-CZ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</a:t>
                </a:r>
                <a:r>
                  <a:rPr lang="sv-SE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organisations logga här</a:t>
                </a:r>
                <a:endParaRPr lang="en-US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1E38EAF-A60E-68EC-7FB4-0722DA8DA1F4}"/>
                  </a:ext>
                </a:extLst>
              </p:cNvPr>
              <p:cNvGrpSpPr/>
              <p:nvPr/>
            </p:nvGrpSpPr>
            <p:grpSpPr>
              <a:xfrm>
                <a:off x="0" y="9128276"/>
                <a:ext cx="6868968" cy="906862"/>
                <a:chOff x="0" y="9128276"/>
                <a:chExt cx="6868968" cy="906862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A104C09E-5904-BF45-12DC-5DDCA46E02F2}"/>
                    </a:ext>
                  </a:extLst>
                </p:cNvPr>
                <p:cNvSpPr/>
                <p:nvPr/>
              </p:nvSpPr>
              <p:spPr>
                <a:xfrm>
                  <a:off x="0" y="9128276"/>
                  <a:ext cx="6868968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>
                    <a:solidFill>
                      <a:srgbClr val="2585C2"/>
                    </a:solidFill>
                  </a:endParaRP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A4C5FDD-5AEE-774B-9732-3999EDD70B59}"/>
                    </a:ext>
                  </a:extLst>
                </p:cNvPr>
                <p:cNvSpPr txBox="1"/>
                <p:nvPr/>
              </p:nvSpPr>
              <p:spPr>
                <a:xfrm>
                  <a:off x="10946" y="9188752"/>
                  <a:ext cx="6847076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nl-BE" sz="1300" b="1" dirty="0">
                      <a:solidFill>
                        <a:srgbClr val="8C4F91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  <a:br>
                    <a:rPr lang="sv-SE" sz="1200" dirty="0">
                      <a:solidFill>
                        <a:srgbClr val="8C4F91"/>
                      </a:solidFill>
                    </a:rPr>
                  </a:br>
                  <a:r>
                    <a:rPr lang="sv-SE" sz="1200" b="1" i="0" dirty="0">
                      <a:solidFill>
                        <a:srgbClr val="8C4F91"/>
                      </a:solidFill>
                      <a:effectLst/>
                      <a:latin typeface="Calibri" panose="020F0502020204030204" pitchFamily="34" charset="0"/>
                    </a:rPr>
                    <a:t>PrEvCan© är ett initiativ av EONS och genomförs i samverkan med ESMO </a:t>
                  </a:r>
                  <a:br>
                    <a:rPr lang="sv-SE" sz="1200" b="1" i="0" dirty="0">
                      <a:solidFill>
                        <a:srgbClr val="8C4F91"/>
                      </a:solidFill>
                      <a:effectLst/>
                      <a:latin typeface="Calibri" panose="020F0502020204030204" pitchFamily="34" charset="0"/>
                    </a:rPr>
                  </a:br>
                  <a:r>
                    <a:rPr lang="sv-SE" sz="1200" b="1" i="0" dirty="0">
                      <a:solidFill>
                        <a:srgbClr val="8C4F91"/>
                      </a:solidFill>
                      <a:effectLst/>
                      <a:latin typeface="Calibri" panose="020F0502020204030204" pitchFamily="34" charset="0"/>
                    </a:rPr>
                    <a:t>som viktigaste partner. Läs mer på</a:t>
                  </a:r>
                  <a:r>
                    <a:rPr lang="nl-BE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: www.cancernurse.eu/</a:t>
                  </a:r>
                  <a:r>
                    <a:rPr lang="cs-CZ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8C4F91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333D82EF-1A86-9277-DA1E-B159B89A4FBF}"/>
                    </a:ext>
                  </a:extLst>
                </p:cNvPr>
                <p:cNvGrpSpPr/>
                <p:nvPr/>
              </p:nvGrpSpPr>
              <p:grpSpPr>
                <a:xfrm>
                  <a:off x="224358" y="9317112"/>
                  <a:ext cx="474731" cy="475488"/>
                  <a:chOff x="-302004" y="1916250"/>
                  <a:chExt cx="2823923" cy="2823924"/>
                </a:xfrm>
              </p:grpSpPr>
              <p:sp>
                <p:nvSpPr>
                  <p:cNvPr id="17" name="Ovaal 2">
                    <a:extLst>
                      <a:ext uri="{FF2B5EF4-FFF2-40B4-BE49-F238E27FC236}">
                        <a16:creationId xmlns:a16="http://schemas.microsoft.com/office/drawing/2014/main" id="{6CAB3E40-BA10-41D5-7E6F-88B109E409BE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nl-BE" sz="1801" dirty="0">
                      <a:solidFill>
                        <a:srgbClr val="2585C2"/>
                      </a:solidFill>
                    </a:endParaRPr>
                  </a:p>
                </p:txBody>
              </p:sp>
              <p:pic>
                <p:nvPicPr>
                  <p:cNvPr id="18" name="Picture 11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2A30B351-C0B0-640E-2839-89C138ED5CF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  <p:pic>
              <p:nvPicPr>
                <p:cNvPr id="16" name="Graphic 15">
                  <a:extLst>
                    <a:ext uri="{FF2B5EF4-FFF2-40B4-BE49-F238E27FC236}">
                      <a16:creationId xmlns:a16="http://schemas.microsoft.com/office/drawing/2014/main" id="{EEAAD5E3-B8AB-243B-D075-C2B3FDFB49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rcRect t="1" r="36621" b="-13923"/>
                <a:stretch/>
              </p:blipFill>
              <p:spPr>
                <a:xfrm>
                  <a:off x="6019265" y="9361060"/>
                  <a:ext cx="703986" cy="331414"/>
                </a:xfrm>
                <a:prstGeom prst="rect">
                  <a:avLst/>
                </a:prstGeom>
              </p:spPr>
            </p:pic>
          </p:grpSp>
        </p:grpSp>
        <p:sp>
          <p:nvSpPr>
            <p:cNvPr id="20" name="TextBox 7">
              <a:extLst>
                <a:ext uri="{FF2B5EF4-FFF2-40B4-BE49-F238E27FC236}">
                  <a16:creationId xmlns:a16="http://schemas.microsoft.com/office/drawing/2014/main" id="{68E6C0B0-403E-7451-1338-1AFA1F28A696}"/>
                </a:ext>
              </a:extLst>
            </p:cNvPr>
            <p:cNvSpPr txBox="1"/>
            <p:nvPr/>
          </p:nvSpPr>
          <p:spPr>
            <a:xfrm>
              <a:off x="2396115" y="900698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F</a:t>
              </a:r>
              <a:r>
                <a:rPr lang="cs-CZ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ÖR KVINNOR</a:t>
              </a:r>
              <a: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:</a:t>
              </a:r>
            </a:p>
            <a:p>
              <a:pPr algn="ctr" rtl="0" fontAlgn="base"/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AMMA DITT BARN OM </a:t>
              </a:r>
              <a:b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DU HAR MÖJLIGHET </a:t>
              </a:r>
              <a:b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ATT GÖRA DET</a:t>
              </a:r>
              <a:endParaRPr lang="en-US" sz="9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BEGRÄNSA </a:t>
              </a:r>
              <a:b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ANVÄNDNINGEN </a:t>
              </a:r>
            </a:p>
            <a:p>
              <a:pPr algn="ctr" rtl="0" fontAlgn="base"/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AV HRT</a:t>
              </a:r>
              <a:endParaRPr lang="en-GB" sz="9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0978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7C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1C33760E-4081-932D-90C3-71FE7C2C0F5C}"/>
              </a:ext>
            </a:extLst>
          </p:cNvPr>
          <p:cNvGrpSpPr/>
          <p:nvPr/>
        </p:nvGrpSpPr>
        <p:grpSpPr>
          <a:xfrm>
            <a:off x="0" y="0"/>
            <a:ext cx="6868968" cy="10035138"/>
            <a:chOff x="0" y="0"/>
            <a:chExt cx="6868968" cy="1003513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7FABC64-9369-8B10-4806-98D3A0D992AA}"/>
                </a:ext>
              </a:extLst>
            </p:cNvPr>
            <p:cNvGrpSpPr/>
            <p:nvPr/>
          </p:nvGrpSpPr>
          <p:grpSpPr>
            <a:xfrm>
              <a:off x="0" y="0"/>
              <a:ext cx="6868968" cy="10035138"/>
              <a:chOff x="0" y="0"/>
              <a:chExt cx="6868968" cy="10035138"/>
            </a:xfrm>
          </p:grpSpPr>
          <p:pic>
            <p:nvPicPr>
              <p:cNvPr id="9" name="Picture 8" descr="A picture containing clothing, elbow, person, human face&#10;&#10;Description automatically generated">
                <a:extLst>
                  <a:ext uri="{FF2B5EF4-FFF2-40B4-BE49-F238E27FC236}">
                    <a16:creationId xmlns:a16="http://schemas.microsoft.com/office/drawing/2014/main" id="{45F1E016-58C0-25F9-5982-55CE7AF69A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8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6858000" cy="9906000"/>
              </a:xfrm>
              <a:prstGeom prst="rect">
                <a:avLst/>
              </a:prstGeom>
            </p:spPr>
          </p:pic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DE322BCE-0271-4C8E-9878-A7CF42C7A47B}"/>
                  </a:ext>
                </a:extLst>
              </p:cNvPr>
              <p:cNvSpPr/>
              <p:nvPr/>
            </p:nvSpPr>
            <p:spPr>
              <a:xfrm>
                <a:off x="427247" y="5122075"/>
                <a:ext cx="5958301" cy="3704684"/>
              </a:xfrm>
              <a:prstGeom prst="roundRect">
                <a:avLst/>
              </a:prstGeom>
              <a:solidFill>
                <a:schemeClr val="bg1">
                  <a:alpha val="69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Text Box 2">
                <a:extLst>
                  <a:ext uri="{FF2B5EF4-FFF2-40B4-BE49-F238E27FC236}">
                    <a16:creationId xmlns:a16="http://schemas.microsoft.com/office/drawing/2014/main" id="{1390292E-CF4A-4AAE-B8F3-6810A56F22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642" y="5152866"/>
                <a:ext cx="6402706" cy="1237878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800" dirty="0">
                    <a:gradFill>
                      <a:gsLst>
                        <a:gs pos="0">
                          <a:srgbClr val="F6F8FC"/>
                        </a:gs>
                        <a:gs pos="74000">
                          <a:srgbClr val="ABC0E4"/>
                        </a:gs>
                        <a:gs pos="83000">
                          <a:srgbClr val="ABC0E4"/>
                        </a:gs>
                        <a:gs pos="100000">
                          <a:srgbClr val="C7D5ED"/>
                        </a:gs>
                      </a:gsLst>
                      <a:lin ang="5400000" scaled="0"/>
                    </a:gradFill>
                    <a:effectLst/>
                    <a:latin typeface="Aharoni" panose="02010803020104030203" pitchFamily="2" charset="-79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sv-SE" sz="3200" b="1" i="0" dirty="0">
                    <a:solidFill>
                      <a:srgbClr val="8C4F91"/>
                    </a:solidFill>
                    <a:effectLst/>
                    <a:latin typeface="Calibri" panose="020F0502020204030204" pitchFamily="34" charset="0"/>
                  </a:rPr>
                  <a:t>Klimakteriesymtom är </a:t>
                </a:r>
                <a:br>
                  <a:rPr lang="sv-SE" sz="3200" b="1" i="0" dirty="0">
                    <a:solidFill>
                      <a:srgbClr val="8C4F91"/>
                    </a:solidFill>
                    <a:effectLst/>
                    <a:latin typeface="Calibri" panose="020F0502020204030204" pitchFamily="34" charset="0"/>
                  </a:rPr>
                </a:br>
                <a:r>
                  <a:rPr lang="sv-SE" sz="3200" b="1" i="0" dirty="0">
                    <a:solidFill>
                      <a:srgbClr val="8C4F91"/>
                    </a:solidFill>
                    <a:effectLst/>
                    <a:latin typeface="Calibri" panose="020F0502020204030204" pitchFamily="34" charset="0"/>
                  </a:rPr>
                  <a:t>utmanande för många kvinnor. Ibland minskar besvären </a:t>
                </a:r>
                <a:br>
                  <a:rPr lang="sv-SE" sz="3200" b="1" i="0" dirty="0">
                    <a:solidFill>
                      <a:srgbClr val="8C4F91"/>
                    </a:solidFill>
                    <a:effectLst/>
                    <a:latin typeface="Calibri" panose="020F0502020204030204" pitchFamily="34" charset="0"/>
                  </a:rPr>
                </a:br>
                <a:r>
                  <a:rPr lang="sv-SE" sz="3200" b="1" i="0" dirty="0">
                    <a:solidFill>
                      <a:srgbClr val="8C4F91"/>
                    </a:solidFill>
                    <a:effectLst/>
                    <a:latin typeface="Calibri" panose="020F0502020204030204" pitchFamily="34" charset="0"/>
                  </a:rPr>
                  <a:t>av livsstilsförändringar. </a:t>
                </a:r>
                <a:br>
                  <a:rPr lang="sv-SE" sz="3200" b="1" i="0" dirty="0">
                    <a:solidFill>
                      <a:srgbClr val="8C4F91"/>
                    </a:solidFill>
                    <a:effectLst/>
                    <a:latin typeface="Calibri" panose="020F0502020204030204" pitchFamily="34" charset="0"/>
                  </a:rPr>
                </a:br>
                <a:r>
                  <a:rPr lang="sv-SE" sz="3200" b="1" i="0" dirty="0">
                    <a:solidFill>
                      <a:srgbClr val="8C4F91"/>
                    </a:solidFill>
                    <a:effectLst/>
                    <a:latin typeface="Calibri" panose="020F0502020204030204" pitchFamily="34" charset="0"/>
                  </a:rPr>
                  <a:t>Diskutera med din hälso-och sjukvårdskontakt. </a:t>
                </a:r>
                <a:endParaRPr lang="en-GB" sz="3200" b="1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72">
                <a:extLst>
                  <a:ext uri="{FF2B5EF4-FFF2-40B4-BE49-F238E27FC236}">
                    <a16:creationId xmlns:a16="http://schemas.microsoft.com/office/drawing/2014/main" id="{EE0567F6-E8D1-88D7-7E45-D4911134D5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466" y="153871"/>
                <a:ext cx="4213623" cy="2285365"/>
              </a:xfrm>
              <a:custGeom>
                <a:avLst/>
                <a:gdLst>
                  <a:gd name="T0" fmla="*/ 7607 w 7645"/>
                  <a:gd name="T1" fmla="*/ 977 h 4080"/>
                  <a:gd name="T2" fmla="*/ 7607 w 7645"/>
                  <a:gd name="T3" fmla="*/ 977 h 4080"/>
                  <a:gd name="T4" fmla="*/ 6878 w 7645"/>
                  <a:gd name="T5" fmla="*/ 269 h 4080"/>
                  <a:gd name="T6" fmla="*/ 6878 w 7645"/>
                  <a:gd name="T7" fmla="*/ 269 h 4080"/>
                  <a:gd name="T8" fmla="*/ 5865 w 7645"/>
                  <a:gd name="T9" fmla="*/ 0 h 4080"/>
                  <a:gd name="T10" fmla="*/ 5865 w 7645"/>
                  <a:gd name="T11" fmla="*/ 0 h 4080"/>
                  <a:gd name="T12" fmla="*/ 3825 w 7645"/>
                  <a:gd name="T13" fmla="*/ 2039 h 4080"/>
                  <a:gd name="T14" fmla="*/ 3825 w 7645"/>
                  <a:gd name="T15" fmla="*/ 2039 h 4080"/>
                  <a:gd name="T16" fmla="*/ 2040 w 7645"/>
                  <a:gd name="T17" fmla="*/ 3825 h 4080"/>
                  <a:gd name="T18" fmla="*/ 2040 w 7645"/>
                  <a:gd name="T19" fmla="*/ 3825 h 4080"/>
                  <a:gd name="T20" fmla="*/ 255 w 7645"/>
                  <a:gd name="T21" fmla="*/ 2039 h 4080"/>
                  <a:gd name="T22" fmla="*/ 255 w 7645"/>
                  <a:gd name="T23" fmla="*/ 2039 h 4080"/>
                  <a:gd name="T24" fmla="*/ 2040 w 7645"/>
                  <a:gd name="T25" fmla="*/ 255 h 4080"/>
                  <a:gd name="T26" fmla="*/ 2040 w 7645"/>
                  <a:gd name="T27" fmla="*/ 255 h 4080"/>
                  <a:gd name="T28" fmla="*/ 2927 w 7645"/>
                  <a:gd name="T29" fmla="*/ 490 h 4080"/>
                  <a:gd name="T30" fmla="*/ 2927 w 7645"/>
                  <a:gd name="T31" fmla="*/ 490 h 4080"/>
                  <a:gd name="T32" fmla="*/ 3564 w 7645"/>
                  <a:gd name="T33" fmla="*/ 1109 h 4080"/>
                  <a:gd name="T34" fmla="*/ 3564 w 7645"/>
                  <a:gd name="T35" fmla="*/ 1109 h 4080"/>
                  <a:gd name="T36" fmla="*/ 3739 w 7645"/>
                  <a:gd name="T37" fmla="*/ 1152 h 4080"/>
                  <a:gd name="T38" fmla="*/ 3739 w 7645"/>
                  <a:gd name="T39" fmla="*/ 1152 h 4080"/>
                  <a:gd name="T40" fmla="*/ 3782 w 7645"/>
                  <a:gd name="T41" fmla="*/ 977 h 4080"/>
                  <a:gd name="T42" fmla="*/ 3782 w 7645"/>
                  <a:gd name="T43" fmla="*/ 977 h 4080"/>
                  <a:gd name="T44" fmla="*/ 3053 w 7645"/>
                  <a:gd name="T45" fmla="*/ 269 h 4080"/>
                  <a:gd name="T46" fmla="*/ 3053 w 7645"/>
                  <a:gd name="T47" fmla="*/ 269 h 4080"/>
                  <a:gd name="T48" fmla="*/ 2040 w 7645"/>
                  <a:gd name="T49" fmla="*/ 0 h 4080"/>
                  <a:gd name="T50" fmla="*/ 2040 w 7645"/>
                  <a:gd name="T51" fmla="*/ 0 h 4080"/>
                  <a:gd name="T52" fmla="*/ 0 w 7645"/>
                  <a:gd name="T53" fmla="*/ 2039 h 4080"/>
                  <a:gd name="T54" fmla="*/ 0 w 7645"/>
                  <a:gd name="T55" fmla="*/ 2039 h 4080"/>
                  <a:gd name="T56" fmla="*/ 2040 w 7645"/>
                  <a:gd name="T57" fmla="*/ 4079 h 4080"/>
                  <a:gd name="T58" fmla="*/ 2040 w 7645"/>
                  <a:gd name="T59" fmla="*/ 4079 h 4080"/>
                  <a:gd name="T60" fmla="*/ 4080 w 7645"/>
                  <a:gd name="T61" fmla="*/ 2039 h 4080"/>
                  <a:gd name="T62" fmla="*/ 4080 w 7645"/>
                  <a:gd name="T63" fmla="*/ 2039 h 4080"/>
                  <a:gd name="T64" fmla="*/ 5865 w 7645"/>
                  <a:gd name="T65" fmla="*/ 255 h 4080"/>
                  <a:gd name="T66" fmla="*/ 5865 w 7645"/>
                  <a:gd name="T67" fmla="*/ 255 h 4080"/>
                  <a:gd name="T68" fmla="*/ 6751 w 7645"/>
                  <a:gd name="T69" fmla="*/ 490 h 4080"/>
                  <a:gd name="T70" fmla="*/ 6751 w 7645"/>
                  <a:gd name="T71" fmla="*/ 490 h 4080"/>
                  <a:gd name="T72" fmla="*/ 7389 w 7645"/>
                  <a:gd name="T73" fmla="*/ 1109 h 4080"/>
                  <a:gd name="T74" fmla="*/ 7389 w 7645"/>
                  <a:gd name="T75" fmla="*/ 1109 h 4080"/>
                  <a:gd name="T76" fmla="*/ 7565 w 7645"/>
                  <a:gd name="T77" fmla="*/ 1152 h 4080"/>
                  <a:gd name="T78" fmla="*/ 7565 w 7645"/>
                  <a:gd name="T79" fmla="*/ 1152 h 4080"/>
                  <a:gd name="T80" fmla="*/ 7607 w 7645"/>
                  <a:gd name="T81" fmla="*/ 977 h 4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645" h="4080">
                    <a:moveTo>
                      <a:pt x="7607" y="977"/>
                    </a:moveTo>
                    <a:lnTo>
                      <a:pt x="7607" y="977"/>
                    </a:lnTo>
                    <a:cubicBezTo>
                      <a:pt x="7428" y="685"/>
                      <a:pt x="7176" y="440"/>
                      <a:pt x="6878" y="269"/>
                    </a:cubicBezTo>
                    <a:lnTo>
                      <a:pt x="6878" y="269"/>
                    </a:lnTo>
                    <a:cubicBezTo>
                      <a:pt x="6572" y="93"/>
                      <a:pt x="6221" y="0"/>
                      <a:pt x="5865" y="0"/>
                    </a:cubicBezTo>
                    <a:lnTo>
                      <a:pt x="5865" y="0"/>
                    </a:lnTo>
                    <a:cubicBezTo>
                      <a:pt x="4741" y="0"/>
                      <a:pt x="3825" y="915"/>
                      <a:pt x="3825" y="2039"/>
                    </a:cubicBezTo>
                    <a:lnTo>
                      <a:pt x="3825" y="2039"/>
                    </a:lnTo>
                    <a:cubicBezTo>
                      <a:pt x="3825" y="3024"/>
                      <a:pt x="3025" y="3825"/>
                      <a:pt x="2040" y="3825"/>
                    </a:cubicBezTo>
                    <a:lnTo>
                      <a:pt x="2040" y="3825"/>
                    </a:lnTo>
                    <a:cubicBezTo>
                      <a:pt x="1056" y="3825"/>
                      <a:pt x="255" y="3024"/>
                      <a:pt x="255" y="2039"/>
                    </a:cubicBezTo>
                    <a:lnTo>
                      <a:pt x="255" y="2039"/>
                    </a:lnTo>
                    <a:cubicBezTo>
                      <a:pt x="255" y="1055"/>
                      <a:pt x="1056" y="255"/>
                      <a:pt x="2040" y="255"/>
                    </a:cubicBezTo>
                    <a:lnTo>
                      <a:pt x="2040" y="255"/>
                    </a:lnTo>
                    <a:cubicBezTo>
                      <a:pt x="2352" y="255"/>
                      <a:pt x="2658" y="336"/>
                      <a:pt x="2927" y="490"/>
                    </a:cubicBezTo>
                    <a:lnTo>
                      <a:pt x="2927" y="490"/>
                    </a:lnTo>
                    <a:cubicBezTo>
                      <a:pt x="3187" y="639"/>
                      <a:pt x="3407" y="854"/>
                      <a:pt x="3564" y="1109"/>
                    </a:cubicBezTo>
                    <a:lnTo>
                      <a:pt x="3564" y="1109"/>
                    </a:lnTo>
                    <a:cubicBezTo>
                      <a:pt x="3601" y="1169"/>
                      <a:pt x="3679" y="1188"/>
                      <a:pt x="3739" y="1152"/>
                    </a:cubicBezTo>
                    <a:lnTo>
                      <a:pt x="3739" y="1152"/>
                    </a:lnTo>
                    <a:cubicBezTo>
                      <a:pt x="3799" y="1115"/>
                      <a:pt x="3818" y="1037"/>
                      <a:pt x="3782" y="977"/>
                    </a:cubicBezTo>
                    <a:lnTo>
                      <a:pt x="3782" y="977"/>
                    </a:lnTo>
                    <a:cubicBezTo>
                      <a:pt x="3603" y="685"/>
                      <a:pt x="3351" y="440"/>
                      <a:pt x="3053" y="269"/>
                    </a:cubicBezTo>
                    <a:lnTo>
                      <a:pt x="3053" y="269"/>
                    </a:lnTo>
                    <a:cubicBezTo>
                      <a:pt x="2746" y="93"/>
                      <a:pt x="2396" y="0"/>
                      <a:pt x="2040" y="0"/>
                    </a:cubicBezTo>
                    <a:lnTo>
                      <a:pt x="2040" y="0"/>
                    </a:lnTo>
                    <a:cubicBezTo>
                      <a:pt x="915" y="0"/>
                      <a:pt x="0" y="915"/>
                      <a:pt x="0" y="2039"/>
                    </a:cubicBezTo>
                    <a:lnTo>
                      <a:pt x="0" y="2039"/>
                    </a:lnTo>
                    <a:cubicBezTo>
                      <a:pt x="0" y="3164"/>
                      <a:pt x="915" y="4079"/>
                      <a:pt x="2040" y="4079"/>
                    </a:cubicBezTo>
                    <a:lnTo>
                      <a:pt x="2040" y="4079"/>
                    </a:lnTo>
                    <a:cubicBezTo>
                      <a:pt x="3165" y="4079"/>
                      <a:pt x="4080" y="3164"/>
                      <a:pt x="4080" y="2039"/>
                    </a:cubicBezTo>
                    <a:lnTo>
                      <a:pt x="4080" y="2039"/>
                    </a:lnTo>
                    <a:cubicBezTo>
                      <a:pt x="4080" y="1055"/>
                      <a:pt x="4881" y="255"/>
                      <a:pt x="5865" y="255"/>
                    </a:cubicBezTo>
                    <a:lnTo>
                      <a:pt x="5865" y="255"/>
                    </a:lnTo>
                    <a:cubicBezTo>
                      <a:pt x="6177" y="255"/>
                      <a:pt x="6483" y="336"/>
                      <a:pt x="6751" y="490"/>
                    </a:cubicBezTo>
                    <a:lnTo>
                      <a:pt x="6751" y="490"/>
                    </a:lnTo>
                    <a:cubicBezTo>
                      <a:pt x="7012" y="639"/>
                      <a:pt x="7233" y="854"/>
                      <a:pt x="7389" y="1109"/>
                    </a:cubicBezTo>
                    <a:lnTo>
                      <a:pt x="7389" y="1109"/>
                    </a:lnTo>
                    <a:cubicBezTo>
                      <a:pt x="7426" y="1169"/>
                      <a:pt x="7505" y="1188"/>
                      <a:pt x="7565" y="1152"/>
                    </a:cubicBezTo>
                    <a:lnTo>
                      <a:pt x="7565" y="1152"/>
                    </a:lnTo>
                    <a:cubicBezTo>
                      <a:pt x="7625" y="1115"/>
                      <a:pt x="7644" y="1037"/>
                      <a:pt x="7607" y="977"/>
                    </a:cubicBezTo>
                  </a:path>
                </a:pathLst>
              </a:custGeom>
              <a:solidFill>
                <a:srgbClr val="2585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dirty="0"/>
              </a:p>
            </p:txBody>
          </p:sp>
          <p:sp>
            <p:nvSpPr>
              <p:cNvPr id="22" name="Freeform 74">
                <a:extLst>
                  <a:ext uri="{FF2B5EF4-FFF2-40B4-BE49-F238E27FC236}">
                    <a16:creationId xmlns:a16="http://schemas.microsoft.com/office/drawing/2014/main" id="{6EACCBA1-52CD-BE3E-DF47-275B2C863E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9903" y="153871"/>
                <a:ext cx="4213623" cy="2261464"/>
              </a:xfrm>
              <a:custGeom>
                <a:avLst/>
                <a:gdLst>
                  <a:gd name="T0" fmla="*/ 5603 w 7644"/>
                  <a:gd name="T1" fmla="*/ 4079 h 4080"/>
                  <a:gd name="T2" fmla="*/ 5603 w 7644"/>
                  <a:gd name="T3" fmla="*/ 4079 h 4080"/>
                  <a:gd name="T4" fmla="*/ 4590 w 7644"/>
                  <a:gd name="T5" fmla="*/ 3810 h 4080"/>
                  <a:gd name="T6" fmla="*/ 4590 w 7644"/>
                  <a:gd name="T7" fmla="*/ 3810 h 4080"/>
                  <a:gd name="T8" fmla="*/ 3861 w 7644"/>
                  <a:gd name="T9" fmla="*/ 3102 h 4080"/>
                  <a:gd name="T10" fmla="*/ 3861 w 7644"/>
                  <a:gd name="T11" fmla="*/ 3102 h 4080"/>
                  <a:gd name="T12" fmla="*/ 3904 w 7644"/>
                  <a:gd name="T13" fmla="*/ 2927 h 4080"/>
                  <a:gd name="T14" fmla="*/ 3904 w 7644"/>
                  <a:gd name="T15" fmla="*/ 2927 h 4080"/>
                  <a:gd name="T16" fmla="*/ 4079 w 7644"/>
                  <a:gd name="T17" fmla="*/ 2969 h 4080"/>
                  <a:gd name="T18" fmla="*/ 4079 w 7644"/>
                  <a:gd name="T19" fmla="*/ 2969 h 4080"/>
                  <a:gd name="T20" fmla="*/ 4717 w 7644"/>
                  <a:gd name="T21" fmla="*/ 3589 h 4080"/>
                  <a:gd name="T22" fmla="*/ 4717 w 7644"/>
                  <a:gd name="T23" fmla="*/ 3589 h 4080"/>
                  <a:gd name="T24" fmla="*/ 5603 w 7644"/>
                  <a:gd name="T25" fmla="*/ 3825 h 4080"/>
                  <a:gd name="T26" fmla="*/ 5603 w 7644"/>
                  <a:gd name="T27" fmla="*/ 3825 h 4080"/>
                  <a:gd name="T28" fmla="*/ 7388 w 7644"/>
                  <a:gd name="T29" fmla="*/ 2039 h 4080"/>
                  <a:gd name="T30" fmla="*/ 7388 w 7644"/>
                  <a:gd name="T31" fmla="*/ 2039 h 4080"/>
                  <a:gd name="T32" fmla="*/ 5603 w 7644"/>
                  <a:gd name="T33" fmla="*/ 255 h 4080"/>
                  <a:gd name="T34" fmla="*/ 5603 w 7644"/>
                  <a:gd name="T35" fmla="*/ 255 h 4080"/>
                  <a:gd name="T36" fmla="*/ 3818 w 7644"/>
                  <a:gd name="T37" fmla="*/ 2039 h 4080"/>
                  <a:gd name="T38" fmla="*/ 3818 w 7644"/>
                  <a:gd name="T39" fmla="*/ 2039 h 4080"/>
                  <a:gd name="T40" fmla="*/ 1778 w 7644"/>
                  <a:gd name="T41" fmla="*/ 4079 h 4080"/>
                  <a:gd name="T42" fmla="*/ 1778 w 7644"/>
                  <a:gd name="T43" fmla="*/ 4079 h 4080"/>
                  <a:gd name="T44" fmla="*/ 765 w 7644"/>
                  <a:gd name="T45" fmla="*/ 3810 h 4080"/>
                  <a:gd name="T46" fmla="*/ 765 w 7644"/>
                  <a:gd name="T47" fmla="*/ 3810 h 4080"/>
                  <a:gd name="T48" fmla="*/ 37 w 7644"/>
                  <a:gd name="T49" fmla="*/ 3102 h 4080"/>
                  <a:gd name="T50" fmla="*/ 37 w 7644"/>
                  <a:gd name="T51" fmla="*/ 3102 h 4080"/>
                  <a:gd name="T52" fmla="*/ 79 w 7644"/>
                  <a:gd name="T53" fmla="*/ 2927 h 4080"/>
                  <a:gd name="T54" fmla="*/ 79 w 7644"/>
                  <a:gd name="T55" fmla="*/ 2927 h 4080"/>
                  <a:gd name="T56" fmla="*/ 254 w 7644"/>
                  <a:gd name="T57" fmla="*/ 2969 h 4080"/>
                  <a:gd name="T58" fmla="*/ 254 w 7644"/>
                  <a:gd name="T59" fmla="*/ 2969 h 4080"/>
                  <a:gd name="T60" fmla="*/ 892 w 7644"/>
                  <a:gd name="T61" fmla="*/ 3589 h 4080"/>
                  <a:gd name="T62" fmla="*/ 892 w 7644"/>
                  <a:gd name="T63" fmla="*/ 3589 h 4080"/>
                  <a:gd name="T64" fmla="*/ 1778 w 7644"/>
                  <a:gd name="T65" fmla="*/ 3825 h 4080"/>
                  <a:gd name="T66" fmla="*/ 1778 w 7644"/>
                  <a:gd name="T67" fmla="*/ 3825 h 4080"/>
                  <a:gd name="T68" fmla="*/ 3564 w 7644"/>
                  <a:gd name="T69" fmla="*/ 2039 h 4080"/>
                  <a:gd name="T70" fmla="*/ 3564 w 7644"/>
                  <a:gd name="T71" fmla="*/ 2039 h 4080"/>
                  <a:gd name="T72" fmla="*/ 5603 w 7644"/>
                  <a:gd name="T73" fmla="*/ 0 h 4080"/>
                  <a:gd name="T74" fmla="*/ 5603 w 7644"/>
                  <a:gd name="T75" fmla="*/ 0 h 4080"/>
                  <a:gd name="T76" fmla="*/ 7643 w 7644"/>
                  <a:gd name="T77" fmla="*/ 2039 h 4080"/>
                  <a:gd name="T78" fmla="*/ 7643 w 7644"/>
                  <a:gd name="T79" fmla="*/ 2039 h 4080"/>
                  <a:gd name="T80" fmla="*/ 5603 w 7644"/>
                  <a:gd name="T81" fmla="*/ 4079 h 4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644" h="4080">
                    <a:moveTo>
                      <a:pt x="5603" y="4079"/>
                    </a:moveTo>
                    <a:lnTo>
                      <a:pt x="5603" y="4079"/>
                    </a:lnTo>
                    <a:cubicBezTo>
                      <a:pt x="5248" y="4079"/>
                      <a:pt x="4897" y="3986"/>
                      <a:pt x="4590" y="3810"/>
                    </a:cubicBezTo>
                    <a:lnTo>
                      <a:pt x="4590" y="3810"/>
                    </a:lnTo>
                    <a:cubicBezTo>
                      <a:pt x="4293" y="3639"/>
                      <a:pt x="4041" y="3395"/>
                      <a:pt x="3861" y="3102"/>
                    </a:cubicBezTo>
                    <a:lnTo>
                      <a:pt x="3861" y="3102"/>
                    </a:lnTo>
                    <a:cubicBezTo>
                      <a:pt x="3825" y="3042"/>
                      <a:pt x="3844" y="2963"/>
                      <a:pt x="3904" y="2927"/>
                    </a:cubicBezTo>
                    <a:lnTo>
                      <a:pt x="3904" y="2927"/>
                    </a:lnTo>
                    <a:cubicBezTo>
                      <a:pt x="3964" y="2890"/>
                      <a:pt x="4042" y="2909"/>
                      <a:pt x="4079" y="2969"/>
                    </a:cubicBezTo>
                    <a:lnTo>
                      <a:pt x="4079" y="2969"/>
                    </a:lnTo>
                    <a:cubicBezTo>
                      <a:pt x="4236" y="3225"/>
                      <a:pt x="4456" y="3440"/>
                      <a:pt x="4717" y="3589"/>
                    </a:cubicBezTo>
                    <a:lnTo>
                      <a:pt x="4717" y="3589"/>
                    </a:lnTo>
                    <a:cubicBezTo>
                      <a:pt x="4985" y="3743"/>
                      <a:pt x="5292" y="3825"/>
                      <a:pt x="5603" y="3825"/>
                    </a:cubicBezTo>
                    <a:lnTo>
                      <a:pt x="5603" y="3825"/>
                    </a:lnTo>
                    <a:cubicBezTo>
                      <a:pt x="6588" y="3825"/>
                      <a:pt x="7388" y="3024"/>
                      <a:pt x="7388" y="2039"/>
                    </a:cubicBezTo>
                    <a:lnTo>
                      <a:pt x="7388" y="2039"/>
                    </a:lnTo>
                    <a:cubicBezTo>
                      <a:pt x="7388" y="1055"/>
                      <a:pt x="6588" y="255"/>
                      <a:pt x="5603" y="255"/>
                    </a:cubicBezTo>
                    <a:lnTo>
                      <a:pt x="5603" y="255"/>
                    </a:lnTo>
                    <a:cubicBezTo>
                      <a:pt x="4619" y="255"/>
                      <a:pt x="3818" y="1055"/>
                      <a:pt x="3818" y="2039"/>
                    </a:cubicBezTo>
                    <a:lnTo>
                      <a:pt x="3818" y="2039"/>
                    </a:lnTo>
                    <a:cubicBezTo>
                      <a:pt x="3818" y="3164"/>
                      <a:pt x="2903" y="4079"/>
                      <a:pt x="1778" y="4079"/>
                    </a:cubicBezTo>
                    <a:lnTo>
                      <a:pt x="1778" y="4079"/>
                    </a:lnTo>
                    <a:cubicBezTo>
                      <a:pt x="1422" y="4079"/>
                      <a:pt x="1072" y="3986"/>
                      <a:pt x="765" y="3810"/>
                    </a:cubicBezTo>
                    <a:lnTo>
                      <a:pt x="765" y="3810"/>
                    </a:lnTo>
                    <a:cubicBezTo>
                      <a:pt x="467" y="3639"/>
                      <a:pt x="215" y="3395"/>
                      <a:pt x="37" y="3102"/>
                    </a:cubicBezTo>
                    <a:lnTo>
                      <a:pt x="37" y="3102"/>
                    </a:lnTo>
                    <a:cubicBezTo>
                      <a:pt x="0" y="3042"/>
                      <a:pt x="19" y="2963"/>
                      <a:pt x="79" y="2927"/>
                    </a:cubicBezTo>
                    <a:lnTo>
                      <a:pt x="79" y="2927"/>
                    </a:lnTo>
                    <a:cubicBezTo>
                      <a:pt x="139" y="2890"/>
                      <a:pt x="217" y="2909"/>
                      <a:pt x="254" y="2969"/>
                    </a:cubicBezTo>
                    <a:lnTo>
                      <a:pt x="254" y="2969"/>
                    </a:lnTo>
                    <a:cubicBezTo>
                      <a:pt x="410" y="3225"/>
                      <a:pt x="631" y="3440"/>
                      <a:pt x="892" y="3589"/>
                    </a:cubicBezTo>
                    <a:lnTo>
                      <a:pt x="892" y="3589"/>
                    </a:lnTo>
                    <a:cubicBezTo>
                      <a:pt x="1160" y="3743"/>
                      <a:pt x="1467" y="3825"/>
                      <a:pt x="1778" y="3825"/>
                    </a:cubicBezTo>
                    <a:lnTo>
                      <a:pt x="1778" y="3825"/>
                    </a:lnTo>
                    <a:cubicBezTo>
                      <a:pt x="2762" y="3825"/>
                      <a:pt x="3564" y="3024"/>
                      <a:pt x="3564" y="2039"/>
                    </a:cubicBezTo>
                    <a:lnTo>
                      <a:pt x="3564" y="2039"/>
                    </a:lnTo>
                    <a:cubicBezTo>
                      <a:pt x="3564" y="915"/>
                      <a:pt x="4478" y="0"/>
                      <a:pt x="5603" y="0"/>
                    </a:cubicBezTo>
                    <a:lnTo>
                      <a:pt x="5603" y="0"/>
                    </a:lnTo>
                    <a:cubicBezTo>
                      <a:pt x="6728" y="0"/>
                      <a:pt x="7643" y="915"/>
                      <a:pt x="7643" y="2039"/>
                    </a:cubicBezTo>
                    <a:lnTo>
                      <a:pt x="7643" y="2039"/>
                    </a:lnTo>
                    <a:cubicBezTo>
                      <a:pt x="7643" y="3164"/>
                      <a:pt x="6728" y="4079"/>
                      <a:pt x="5603" y="4079"/>
                    </a:cubicBezTo>
                  </a:path>
                </a:pathLst>
              </a:custGeom>
              <a:solidFill>
                <a:srgbClr val="2585C2"/>
              </a:solidFill>
              <a:ln>
                <a:solidFill>
                  <a:srgbClr val="2585C2"/>
                </a:solidFill>
              </a:ln>
              <a:effectLst/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59D8CD45-7AFF-5A98-E5A0-4D5B081F9991}"/>
                  </a:ext>
                </a:extLst>
              </p:cNvPr>
              <p:cNvSpPr/>
              <p:nvPr/>
            </p:nvSpPr>
            <p:spPr>
              <a:xfrm>
                <a:off x="417821" y="388491"/>
                <a:ext cx="1792224" cy="17922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6C57E9E2-EC0D-C57C-D38C-83B589A270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9284" t="19305" r="14595" b="11463"/>
              <a:stretch/>
            </p:blipFill>
            <p:spPr>
              <a:xfrm>
                <a:off x="4622081" y="370203"/>
                <a:ext cx="1827452" cy="1828800"/>
              </a:xfrm>
              <a:prstGeom prst="ellipse">
                <a:avLst/>
              </a:prstGeom>
            </p:spPr>
          </p:pic>
          <p:sp>
            <p:nvSpPr>
              <p:cNvPr id="8" name="Ovaal 41">
                <a:extLst>
                  <a:ext uri="{FF2B5EF4-FFF2-40B4-BE49-F238E27FC236}">
                    <a16:creationId xmlns:a16="http://schemas.microsoft.com/office/drawing/2014/main" id="{3E5C12EF-EB7F-B20E-7672-C43C76BC8ABF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8C4F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 dirty="0"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7" name="Picture 6" descr="Icon&#10;&#10;Description automatically generated">
                <a:extLst>
                  <a:ext uri="{FF2B5EF4-FFF2-40B4-BE49-F238E27FC236}">
                    <a16:creationId xmlns:a16="http://schemas.microsoft.com/office/drawing/2014/main" id="{DEE4F280-ECF3-5958-164A-A042CC90AC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6786" y="439703"/>
                <a:ext cx="548640" cy="548640"/>
              </a:xfrm>
              <a:prstGeom prst="rect">
                <a:avLst/>
              </a:prstGeom>
            </p:spPr>
          </p:pic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70D6E3B-55EE-A318-3FD7-02A34152F503}"/>
                  </a:ext>
                </a:extLst>
              </p:cNvPr>
              <p:cNvSpPr/>
              <p:nvPr/>
            </p:nvSpPr>
            <p:spPr>
              <a:xfrm>
                <a:off x="535743" y="869104"/>
                <a:ext cx="1589138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sv-SE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Placera </a:t>
                </a:r>
                <a:br>
                  <a:rPr lang="cs-CZ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</a:br>
                <a:r>
                  <a:rPr lang="sv-SE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din</a:t>
                </a:r>
                <a:r>
                  <a:rPr lang="cs-CZ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</a:t>
                </a:r>
                <a:r>
                  <a:rPr lang="sv-SE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organisations logga här</a:t>
                </a:r>
                <a:endParaRPr lang="en-US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AC08FE91-9C44-8E2E-C8B1-850B6FE12639}"/>
                  </a:ext>
                </a:extLst>
              </p:cNvPr>
              <p:cNvGrpSpPr/>
              <p:nvPr/>
            </p:nvGrpSpPr>
            <p:grpSpPr>
              <a:xfrm>
                <a:off x="0" y="9128276"/>
                <a:ext cx="6868968" cy="906862"/>
                <a:chOff x="0" y="9128276"/>
                <a:chExt cx="6868968" cy="906862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8CC0DC0-8889-4828-5319-8E0E78509F21}"/>
                    </a:ext>
                  </a:extLst>
                </p:cNvPr>
                <p:cNvSpPr/>
                <p:nvPr/>
              </p:nvSpPr>
              <p:spPr>
                <a:xfrm>
                  <a:off x="0" y="9128276"/>
                  <a:ext cx="6868968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>
                    <a:solidFill>
                      <a:srgbClr val="2585C2"/>
                    </a:solidFill>
                  </a:endParaRP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FC6E9BD-B4B0-DCE4-B54F-4B09AD0AAA6D}"/>
                    </a:ext>
                  </a:extLst>
                </p:cNvPr>
                <p:cNvSpPr txBox="1"/>
                <p:nvPr/>
              </p:nvSpPr>
              <p:spPr>
                <a:xfrm>
                  <a:off x="10946" y="9188752"/>
                  <a:ext cx="6847076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nl-BE" sz="1300" b="1" dirty="0">
                      <a:solidFill>
                        <a:srgbClr val="8C4F91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  <a:br>
                    <a:rPr lang="sv-SE" sz="1200" dirty="0">
                      <a:solidFill>
                        <a:srgbClr val="8C4F91"/>
                      </a:solidFill>
                    </a:rPr>
                  </a:br>
                  <a:r>
                    <a:rPr lang="sv-SE" sz="1200" b="1" i="0" dirty="0">
                      <a:solidFill>
                        <a:srgbClr val="8C4F91"/>
                      </a:solidFill>
                      <a:effectLst/>
                      <a:latin typeface="Calibri" panose="020F0502020204030204" pitchFamily="34" charset="0"/>
                    </a:rPr>
                    <a:t>PrEvCan© är ett initiativ av EONS och genomförs i samverkan med ESMO </a:t>
                  </a:r>
                  <a:br>
                    <a:rPr lang="sv-SE" sz="1200" b="1" i="0" dirty="0">
                      <a:solidFill>
                        <a:srgbClr val="8C4F91"/>
                      </a:solidFill>
                      <a:effectLst/>
                      <a:latin typeface="Calibri" panose="020F0502020204030204" pitchFamily="34" charset="0"/>
                    </a:rPr>
                  </a:br>
                  <a:r>
                    <a:rPr lang="sv-SE" sz="1200" b="1" i="0" dirty="0">
                      <a:solidFill>
                        <a:srgbClr val="8C4F91"/>
                      </a:solidFill>
                      <a:effectLst/>
                      <a:latin typeface="Calibri" panose="020F0502020204030204" pitchFamily="34" charset="0"/>
                    </a:rPr>
                    <a:t>som viktigaste partner. Läs mer på</a:t>
                  </a:r>
                  <a:r>
                    <a:rPr lang="nl-BE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: www.cancernurse.eu/</a:t>
                  </a:r>
                  <a:r>
                    <a:rPr lang="cs-CZ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8C4F91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605FB141-F0DF-85D6-1A7C-679263721684}"/>
                    </a:ext>
                  </a:extLst>
                </p:cNvPr>
                <p:cNvGrpSpPr/>
                <p:nvPr/>
              </p:nvGrpSpPr>
              <p:grpSpPr>
                <a:xfrm>
                  <a:off x="224358" y="9317112"/>
                  <a:ext cx="474731" cy="475488"/>
                  <a:chOff x="-302004" y="1916250"/>
                  <a:chExt cx="2823923" cy="2823924"/>
                </a:xfrm>
              </p:grpSpPr>
              <p:sp>
                <p:nvSpPr>
                  <p:cNvPr id="17" name="Ovaal 2">
                    <a:extLst>
                      <a:ext uri="{FF2B5EF4-FFF2-40B4-BE49-F238E27FC236}">
                        <a16:creationId xmlns:a16="http://schemas.microsoft.com/office/drawing/2014/main" id="{107DDCF1-7BB8-02BF-11C2-2A1422E44AA9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nl-BE" sz="1801" dirty="0">
                      <a:solidFill>
                        <a:srgbClr val="2585C2"/>
                      </a:solidFill>
                    </a:endParaRPr>
                  </a:p>
                </p:txBody>
              </p:sp>
              <p:pic>
                <p:nvPicPr>
                  <p:cNvPr id="18" name="Picture 11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73E2FC8C-F3E6-7AA4-8502-724EAE301B3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  <p:pic>
              <p:nvPicPr>
                <p:cNvPr id="16" name="Graphic 15">
                  <a:extLst>
                    <a:ext uri="{FF2B5EF4-FFF2-40B4-BE49-F238E27FC236}">
                      <a16:creationId xmlns:a16="http://schemas.microsoft.com/office/drawing/2014/main" id="{66DB4615-7713-2D0D-4464-6D75C4C2D3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rcRect t="1" r="36621" b="-13923"/>
                <a:stretch/>
              </p:blipFill>
              <p:spPr>
                <a:xfrm>
                  <a:off x="6019265" y="9361060"/>
                  <a:ext cx="703986" cy="331414"/>
                </a:xfrm>
                <a:prstGeom prst="rect">
                  <a:avLst/>
                </a:prstGeom>
              </p:spPr>
            </p:pic>
          </p:grpSp>
        </p:grpSp>
        <p:sp>
          <p:nvSpPr>
            <p:cNvPr id="20" name="TextBox 7">
              <a:extLst>
                <a:ext uri="{FF2B5EF4-FFF2-40B4-BE49-F238E27FC236}">
                  <a16:creationId xmlns:a16="http://schemas.microsoft.com/office/drawing/2014/main" id="{01316005-3C7B-80E0-1C55-CF46CFDFB899}"/>
                </a:ext>
              </a:extLst>
            </p:cNvPr>
            <p:cNvSpPr txBox="1"/>
            <p:nvPr/>
          </p:nvSpPr>
          <p:spPr>
            <a:xfrm>
              <a:off x="2396115" y="900698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F</a:t>
              </a:r>
              <a:r>
                <a:rPr lang="cs-CZ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ÖR KVINNOR</a:t>
              </a:r>
              <a: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:</a:t>
              </a:r>
            </a:p>
            <a:p>
              <a:pPr algn="ctr" rtl="0" fontAlgn="base"/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AMMA DITT BARN OM </a:t>
              </a:r>
              <a:b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DU HAR MÖJLIGHET </a:t>
              </a:r>
              <a:b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ATT GÖRA DET</a:t>
              </a:r>
              <a:endParaRPr lang="en-US" sz="9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BEGRÄNSA </a:t>
              </a:r>
              <a:b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ANVÄNDNINGEN </a:t>
              </a:r>
            </a:p>
            <a:p>
              <a:pPr algn="ctr" rtl="0" fontAlgn="base"/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AV HRT</a:t>
              </a:r>
              <a:endParaRPr lang="en-GB" sz="9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7606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97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7EB57EA6-0D63-7127-0BC1-9C73AE731AFD}"/>
              </a:ext>
            </a:extLst>
          </p:cNvPr>
          <p:cNvGrpSpPr/>
          <p:nvPr/>
        </p:nvGrpSpPr>
        <p:grpSpPr>
          <a:xfrm>
            <a:off x="0" y="153870"/>
            <a:ext cx="6868968" cy="9881268"/>
            <a:chOff x="0" y="153870"/>
            <a:chExt cx="6868968" cy="988126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00097C3-526A-41B7-9097-604D0A7C00E3}"/>
                </a:ext>
              </a:extLst>
            </p:cNvPr>
            <p:cNvGrpSpPr/>
            <p:nvPr/>
          </p:nvGrpSpPr>
          <p:grpSpPr>
            <a:xfrm>
              <a:off x="0" y="153870"/>
              <a:ext cx="6868968" cy="9881268"/>
              <a:chOff x="0" y="153870"/>
              <a:chExt cx="6868968" cy="9881268"/>
            </a:xfrm>
          </p:grpSpPr>
          <p:sp>
            <p:nvSpPr>
              <p:cNvPr id="19" name="Freeform 72">
                <a:extLst>
                  <a:ext uri="{FF2B5EF4-FFF2-40B4-BE49-F238E27FC236}">
                    <a16:creationId xmlns:a16="http://schemas.microsoft.com/office/drawing/2014/main" id="{BF8E8331-1907-4253-9301-20ED114474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466" y="153870"/>
                <a:ext cx="4213623" cy="2258568"/>
              </a:xfrm>
              <a:custGeom>
                <a:avLst/>
                <a:gdLst>
                  <a:gd name="T0" fmla="*/ 7607 w 7645"/>
                  <a:gd name="T1" fmla="*/ 977 h 4080"/>
                  <a:gd name="T2" fmla="*/ 7607 w 7645"/>
                  <a:gd name="T3" fmla="*/ 977 h 4080"/>
                  <a:gd name="T4" fmla="*/ 6878 w 7645"/>
                  <a:gd name="T5" fmla="*/ 269 h 4080"/>
                  <a:gd name="T6" fmla="*/ 6878 w 7645"/>
                  <a:gd name="T7" fmla="*/ 269 h 4080"/>
                  <a:gd name="T8" fmla="*/ 5865 w 7645"/>
                  <a:gd name="T9" fmla="*/ 0 h 4080"/>
                  <a:gd name="T10" fmla="*/ 5865 w 7645"/>
                  <a:gd name="T11" fmla="*/ 0 h 4080"/>
                  <a:gd name="T12" fmla="*/ 3825 w 7645"/>
                  <a:gd name="T13" fmla="*/ 2039 h 4080"/>
                  <a:gd name="T14" fmla="*/ 3825 w 7645"/>
                  <a:gd name="T15" fmla="*/ 2039 h 4080"/>
                  <a:gd name="T16" fmla="*/ 2040 w 7645"/>
                  <a:gd name="T17" fmla="*/ 3825 h 4080"/>
                  <a:gd name="T18" fmla="*/ 2040 w 7645"/>
                  <a:gd name="T19" fmla="*/ 3825 h 4080"/>
                  <a:gd name="T20" fmla="*/ 255 w 7645"/>
                  <a:gd name="T21" fmla="*/ 2039 h 4080"/>
                  <a:gd name="T22" fmla="*/ 255 w 7645"/>
                  <a:gd name="T23" fmla="*/ 2039 h 4080"/>
                  <a:gd name="T24" fmla="*/ 2040 w 7645"/>
                  <a:gd name="T25" fmla="*/ 255 h 4080"/>
                  <a:gd name="T26" fmla="*/ 2040 w 7645"/>
                  <a:gd name="T27" fmla="*/ 255 h 4080"/>
                  <a:gd name="T28" fmla="*/ 2927 w 7645"/>
                  <a:gd name="T29" fmla="*/ 490 h 4080"/>
                  <a:gd name="T30" fmla="*/ 2927 w 7645"/>
                  <a:gd name="T31" fmla="*/ 490 h 4080"/>
                  <a:gd name="T32" fmla="*/ 3564 w 7645"/>
                  <a:gd name="T33" fmla="*/ 1109 h 4080"/>
                  <a:gd name="T34" fmla="*/ 3564 w 7645"/>
                  <a:gd name="T35" fmla="*/ 1109 h 4080"/>
                  <a:gd name="T36" fmla="*/ 3739 w 7645"/>
                  <a:gd name="T37" fmla="*/ 1152 h 4080"/>
                  <a:gd name="T38" fmla="*/ 3739 w 7645"/>
                  <a:gd name="T39" fmla="*/ 1152 h 4080"/>
                  <a:gd name="T40" fmla="*/ 3782 w 7645"/>
                  <a:gd name="T41" fmla="*/ 977 h 4080"/>
                  <a:gd name="T42" fmla="*/ 3782 w 7645"/>
                  <a:gd name="T43" fmla="*/ 977 h 4080"/>
                  <a:gd name="T44" fmla="*/ 3053 w 7645"/>
                  <a:gd name="T45" fmla="*/ 269 h 4080"/>
                  <a:gd name="T46" fmla="*/ 3053 w 7645"/>
                  <a:gd name="T47" fmla="*/ 269 h 4080"/>
                  <a:gd name="T48" fmla="*/ 2040 w 7645"/>
                  <a:gd name="T49" fmla="*/ 0 h 4080"/>
                  <a:gd name="T50" fmla="*/ 2040 w 7645"/>
                  <a:gd name="T51" fmla="*/ 0 h 4080"/>
                  <a:gd name="T52" fmla="*/ 0 w 7645"/>
                  <a:gd name="T53" fmla="*/ 2039 h 4080"/>
                  <a:gd name="T54" fmla="*/ 0 w 7645"/>
                  <a:gd name="T55" fmla="*/ 2039 h 4080"/>
                  <a:gd name="T56" fmla="*/ 2040 w 7645"/>
                  <a:gd name="T57" fmla="*/ 4079 h 4080"/>
                  <a:gd name="T58" fmla="*/ 2040 w 7645"/>
                  <a:gd name="T59" fmla="*/ 4079 h 4080"/>
                  <a:gd name="T60" fmla="*/ 4080 w 7645"/>
                  <a:gd name="T61" fmla="*/ 2039 h 4080"/>
                  <a:gd name="T62" fmla="*/ 4080 w 7645"/>
                  <a:gd name="T63" fmla="*/ 2039 h 4080"/>
                  <a:gd name="T64" fmla="*/ 5865 w 7645"/>
                  <a:gd name="T65" fmla="*/ 255 h 4080"/>
                  <a:gd name="T66" fmla="*/ 5865 w 7645"/>
                  <a:gd name="T67" fmla="*/ 255 h 4080"/>
                  <a:gd name="T68" fmla="*/ 6751 w 7645"/>
                  <a:gd name="T69" fmla="*/ 490 h 4080"/>
                  <a:gd name="T70" fmla="*/ 6751 w 7645"/>
                  <a:gd name="T71" fmla="*/ 490 h 4080"/>
                  <a:gd name="T72" fmla="*/ 7389 w 7645"/>
                  <a:gd name="T73" fmla="*/ 1109 h 4080"/>
                  <a:gd name="T74" fmla="*/ 7389 w 7645"/>
                  <a:gd name="T75" fmla="*/ 1109 h 4080"/>
                  <a:gd name="T76" fmla="*/ 7565 w 7645"/>
                  <a:gd name="T77" fmla="*/ 1152 h 4080"/>
                  <a:gd name="T78" fmla="*/ 7565 w 7645"/>
                  <a:gd name="T79" fmla="*/ 1152 h 4080"/>
                  <a:gd name="T80" fmla="*/ 7607 w 7645"/>
                  <a:gd name="T81" fmla="*/ 977 h 4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645" h="4080">
                    <a:moveTo>
                      <a:pt x="7607" y="977"/>
                    </a:moveTo>
                    <a:lnTo>
                      <a:pt x="7607" y="977"/>
                    </a:lnTo>
                    <a:cubicBezTo>
                      <a:pt x="7428" y="685"/>
                      <a:pt x="7176" y="440"/>
                      <a:pt x="6878" y="269"/>
                    </a:cubicBezTo>
                    <a:lnTo>
                      <a:pt x="6878" y="269"/>
                    </a:lnTo>
                    <a:cubicBezTo>
                      <a:pt x="6572" y="93"/>
                      <a:pt x="6221" y="0"/>
                      <a:pt x="5865" y="0"/>
                    </a:cubicBezTo>
                    <a:lnTo>
                      <a:pt x="5865" y="0"/>
                    </a:lnTo>
                    <a:cubicBezTo>
                      <a:pt x="4741" y="0"/>
                      <a:pt x="3825" y="915"/>
                      <a:pt x="3825" y="2039"/>
                    </a:cubicBezTo>
                    <a:lnTo>
                      <a:pt x="3825" y="2039"/>
                    </a:lnTo>
                    <a:cubicBezTo>
                      <a:pt x="3825" y="3024"/>
                      <a:pt x="3025" y="3825"/>
                      <a:pt x="2040" y="3825"/>
                    </a:cubicBezTo>
                    <a:lnTo>
                      <a:pt x="2040" y="3825"/>
                    </a:lnTo>
                    <a:cubicBezTo>
                      <a:pt x="1056" y="3825"/>
                      <a:pt x="255" y="3024"/>
                      <a:pt x="255" y="2039"/>
                    </a:cubicBezTo>
                    <a:lnTo>
                      <a:pt x="255" y="2039"/>
                    </a:lnTo>
                    <a:cubicBezTo>
                      <a:pt x="255" y="1055"/>
                      <a:pt x="1056" y="255"/>
                      <a:pt x="2040" y="255"/>
                    </a:cubicBezTo>
                    <a:lnTo>
                      <a:pt x="2040" y="255"/>
                    </a:lnTo>
                    <a:cubicBezTo>
                      <a:pt x="2352" y="255"/>
                      <a:pt x="2658" y="336"/>
                      <a:pt x="2927" y="490"/>
                    </a:cubicBezTo>
                    <a:lnTo>
                      <a:pt x="2927" y="490"/>
                    </a:lnTo>
                    <a:cubicBezTo>
                      <a:pt x="3187" y="639"/>
                      <a:pt x="3407" y="854"/>
                      <a:pt x="3564" y="1109"/>
                    </a:cubicBezTo>
                    <a:lnTo>
                      <a:pt x="3564" y="1109"/>
                    </a:lnTo>
                    <a:cubicBezTo>
                      <a:pt x="3601" y="1169"/>
                      <a:pt x="3679" y="1188"/>
                      <a:pt x="3739" y="1152"/>
                    </a:cubicBezTo>
                    <a:lnTo>
                      <a:pt x="3739" y="1152"/>
                    </a:lnTo>
                    <a:cubicBezTo>
                      <a:pt x="3799" y="1115"/>
                      <a:pt x="3818" y="1037"/>
                      <a:pt x="3782" y="977"/>
                    </a:cubicBezTo>
                    <a:lnTo>
                      <a:pt x="3782" y="977"/>
                    </a:lnTo>
                    <a:cubicBezTo>
                      <a:pt x="3603" y="685"/>
                      <a:pt x="3351" y="440"/>
                      <a:pt x="3053" y="269"/>
                    </a:cubicBezTo>
                    <a:lnTo>
                      <a:pt x="3053" y="269"/>
                    </a:lnTo>
                    <a:cubicBezTo>
                      <a:pt x="2746" y="93"/>
                      <a:pt x="2396" y="0"/>
                      <a:pt x="2040" y="0"/>
                    </a:cubicBezTo>
                    <a:lnTo>
                      <a:pt x="2040" y="0"/>
                    </a:lnTo>
                    <a:cubicBezTo>
                      <a:pt x="915" y="0"/>
                      <a:pt x="0" y="915"/>
                      <a:pt x="0" y="2039"/>
                    </a:cubicBezTo>
                    <a:lnTo>
                      <a:pt x="0" y="2039"/>
                    </a:lnTo>
                    <a:cubicBezTo>
                      <a:pt x="0" y="3164"/>
                      <a:pt x="915" y="4079"/>
                      <a:pt x="2040" y="4079"/>
                    </a:cubicBezTo>
                    <a:lnTo>
                      <a:pt x="2040" y="4079"/>
                    </a:lnTo>
                    <a:cubicBezTo>
                      <a:pt x="3165" y="4079"/>
                      <a:pt x="4080" y="3164"/>
                      <a:pt x="4080" y="2039"/>
                    </a:cubicBezTo>
                    <a:lnTo>
                      <a:pt x="4080" y="2039"/>
                    </a:lnTo>
                    <a:cubicBezTo>
                      <a:pt x="4080" y="1055"/>
                      <a:pt x="4881" y="255"/>
                      <a:pt x="5865" y="255"/>
                    </a:cubicBezTo>
                    <a:lnTo>
                      <a:pt x="5865" y="255"/>
                    </a:lnTo>
                    <a:cubicBezTo>
                      <a:pt x="6177" y="255"/>
                      <a:pt x="6483" y="336"/>
                      <a:pt x="6751" y="490"/>
                    </a:cubicBezTo>
                    <a:lnTo>
                      <a:pt x="6751" y="490"/>
                    </a:lnTo>
                    <a:cubicBezTo>
                      <a:pt x="7012" y="639"/>
                      <a:pt x="7233" y="854"/>
                      <a:pt x="7389" y="1109"/>
                    </a:cubicBezTo>
                    <a:lnTo>
                      <a:pt x="7389" y="1109"/>
                    </a:lnTo>
                    <a:cubicBezTo>
                      <a:pt x="7426" y="1169"/>
                      <a:pt x="7505" y="1188"/>
                      <a:pt x="7565" y="1152"/>
                    </a:cubicBezTo>
                    <a:lnTo>
                      <a:pt x="7565" y="1152"/>
                    </a:lnTo>
                    <a:cubicBezTo>
                      <a:pt x="7625" y="1115"/>
                      <a:pt x="7644" y="1037"/>
                      <a:pt x="7607" y="977"/>
                    </a:cubicBezTo>
                  </a:path>
                </a:pathLst>
              </a:custGeom>
              <a:solidFill>
                <a:srgbClr val="2585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dirty="0"/>
              </a:p>
            </p:txBody>
          </p:sp>
          <p:sp>
            <p:nvSpPr>
              <p:cNvPr id="20" name="Freeform 74">
                <a:extLst>
                  <a:ext uri="{FF2B5EF4-FFF2-40B4-BE49-F238E27FC236}">
                    <a16:creationId xmlns:a16="http://schemas.microsoft.com/office/drawing/2014/main" id="{37D52375-E0D3-47D4-B1A5-F8E64AD30D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9903" y="153871"/>
                <a:ext cx="4213623" cy="2261464"/>
              </a:xfrm>
              <a:custGeom>
                <a:avLst/>
                <a:gdLst>
                  <a:gd name="T0" fmla="*/ 5603 w 7644"/>
                  <a:gd name="T1" fmla="*/ 4079 h 4080"/>
                  <a:gd name="T2" fmla="*/ 5603 w 7644"/>
                  <a:gd name="T3" fmla="*/ 4079 h 4080"/>
                  <a:gd name="T4" fmla="*/ 4590 w 7644"/>
                  <a:gd name="T5" fmla="*/ 3810 h 4080"/>
                  <a:gd name="T6" fmla="*/ 4590 w 7644"/>
                  <a:gd name="T7" fmla="*/ 3810 h 4080"/>
                  <a:gd name="T8" fmla="*/ 3861 w 7644"/>
                  <a:gd name="T9" fmla="*/ 3102 h 4080"/>
                  <a:gd name="T10" fmla="*/ 3861 w 7644"/>
                  <a:gd name="T11" fmla="*/ 3102 h 4080"/>
                  <a:gd name="T12" fmla="*/ 3904 w 7644"/>
                  <a:gd name="T13" fmla="*/ 2927 h 4080"/>
                  <a:gd name="T14" fmla="*/ 3904 w 7644"/>
                  <a:gd name="T15" fmla="*/ 2927 h 4080"/>
                  <a:gd name="T16" fmla="*/ 4079 w 7644"/>
                  <a:gd name="T17" fmla="*/ 2969 h 4080"/>
                  <a:gd name="T18" fmla="*/ 4079 w 7644"/>
                  <a:gd name="T19" fmla="*/ 2969 h 4080"/>
                  <a:gd name="T20" fmla="*/ 4717 w 7644"/>
                  <a:gd name="T21" fmla="*/ 3589 h 4080"/>
                  <a:gd name="T22" fmla="*/ 4717 w 7644"/>
                  <a:gd name="T23" fmla="*/ 3589 h 4080"/>
                  <a:gd name="T24" fmla="*/ 5603 w 7644"/>
                  <a:gd name="T25" fmla="*/ 3825 h 4080"/>
                  <a:gd name="T26" fmla="*/ 5603 w 7644"/>
                  <a:gd name="T27" fmla="*/ 3825 h 4080"/>
                  <a:gd name="T28" fmla="*/ 7388 w 7644"/>
                  <a:gd name="T29" fmla="*/ 2039 h 4080"/>
                  <a:gd name="T30" fmla="*/ 7388 w 7644"/>
                  <a:gd name="T31" fmla="*/ 2039 h 4080"/>
                  <a:gd name="T32" fmla="*/ 5603 w 7644"/>
                  <a:gd name="T33" fmla="*/ 255 h 4080"/>
                  <a:gd name="T34" fmla="*/ 5603 w 7644"/>
                  <a:gd name="T35" fmla="*/ 255 h 4080"/>
                  <a:gd name="T36" fmla="*/ 3818 w 7644"/>
                  <a:gd name="T37" fmla="*/ 2039 h 4080"/>
                  <a:gd name="T38" fmla="*/ 3818 w 7644"/>
                  <a:gd name="T39" fmla="*/ 2039 h 4080"/>
                  <a:gd name="T40" fmla="*/ 1778 w 7644"/>
                  <a:gd name="T41" fmla="*/ 4079 h 4080"/>
                  <a:gd name="T42" fmla="*/ 1778 w 7644"/>
                  <a:gd name="T43" fmla="*/ 4079 h 4080"/>
                  <a:gd name="T44" fmla="*/ 765 w 7644"/>
                  <a:gd name="T45" fmla="*/ 3810 h 4080"/>
                  <a:gd name="T46" fmla="*/ 765 w 7644"/>
                  <a:gd name="T47" fmla="*/ 3810 h 4080"/>
                  <a:gd name="T48" fmla="*/ 37 w 7644"/>
                  <a:gd name="T49" fmla="*/ 3102 h 4080"/>
                  <a:gd name="T50" fmla="*/ 37 w 7644"/>
                  <a:gd name="T51" fmla="*/ 3102 h 4080"/>
                  <a:gd name="T52" fmla="*/ 79 w 7644"/>
                  <a:gd name="T53" fmla="*/ 2927 h 4080"/>
                  <a:gd name="T54" fmla="*/ 79 w 7644"/>
                  <a:gd name="T55" fmla="*/ 2927 h 4080"/>
                  <a:gd name="T56" fmla="*/ 254 w 7644"/>
                  <a:gd name="T57" fmla="*/ 2969 h 4080"/>
                  <a:gd name="T58" fmla="*/ 254 w 7644"/>
                  <a:gd name="T59" fmla="*/ 2969 h 4080"/>
                  <a:gd name="T60" fmla="*/ 892 w 7644"/>
                  <a:gd name="T61" fmla="*/ 3589 h 4080"/>
                  <a:gd name="T62" fmla="*/ 892 w 7644"/>
                  <a:gd name="T63" fmla="*/ 3589 h 4080"/>
                  <a:gd name="T64" fmla="*/ 1778 w 7644"/>
                  <a:gd name="T65" fmla="*/ 3825 h 4080"/>
                  <a:gd name="T66" fmla="*/ 1778 w 7644"/>
                  <a:gd name="T67" fmla="*/ 3825 h 4080"/>
                  <a:gd name="T68" fmla="*/ 3564 w 7644"/>
                  <a:gd name="T69" fmla="*/ 2039 h 4080"/>
                  <a:gd name="T70" fmla="*/ 3564 w 7644"/>
                  <a:gd name="T71" fmla="*/ 2039 h 4080"/>
                  <a:gd name="T72" fmla="*/ 5603 w 7644"/>
                  <a:gd name="T73" fmla="*/ 0 h 4080"/>
                  <a:gd name="T74" fmla="*/ 5603 w 7644"/>
                  <a:gd name="T75" fmla="*/ 0 h 4080"/>
                  <a:gd name="T76" fmla="*/ 7643 w 7644"/>
                  <a:gd name="T77" fmla="*/ 2039 h 4080"/>
                  <a:gd name="T78" fmla="*/ 7643 w 7644"/>
                  <a:gd name="T79" fmla="*/ 2039 h 4080"/>
                  <a:gd name="T80" fmla="*/ 5603 w 7644"/>
                  <a:gd name="T81" fmla="*/ 4079 h 4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644" h="4080">
                    <a:moveTo>
                      <a:pt x="5603" y="4079"/>
                    </a:moveTo>
                    <a:lnTo>
                      <a:pt x="5603" y="4079"/>
                    </a:lnTo>
                    <a:cubicBezTo>
                      <a:pt x="5248" y="4079"/>
                      <a:pt x="4897" y="3986"/>
                      <a:pt x="4590" y="3810"/>
                    </a:cubicBezTo>
                    <a:lnTo>
                      <a:pt x="4590" y="3810"/>
                    </a:lnTo>
                    <a:cubicBezTo>
                      <a:pt x="4293" y="3639"/>
                      <a:pt x="4041" y="3395"/>
                      <a:pt x="3861" y="3102"/>
                    </a:cubicBezTo>
                    <a:lnTo>
                      <a:pt x="3861" y="3102"/>
                    </a:lnTo>
                    <a:cubicBezTo>
                      <a:pt x="3825" y="3042"/>
                      <a:pt x="3844" y="2963"/>
                      <a:pt x="3904" y="2927"/>
                    </a:cubicBezTo>
                    <a:lnTo>
                      <a:pt x="3904" y="2927"/>
                    </a:lnTo>
                    <a:cubicBezTo>
                      <a:pt x="3964" y="2890"/>
                      <a:pt x="4042" y="2909"/>
                      <a:pt x="4079" y="2969"/>
                    </a:cubicBezTo>
                    <a:lnTo>
                      <a:pt x="4079" y="2969"/>
                    </a:lnTo>
                    <a:cubicBezTo>
                      <a:pt x="4236" y="3225"/>
                      <a:pt x="4456" y="3440"/>
                      <a:pt x="4717" y="3589"/>
                    </a:cubicBezTo>
                    <a:lnTo>
                      <a:pt x="4717" y="3589"/>
                    </a:lnTo>
                    <a:cubicBezTo>
                      <a:pt x="4985" y="3743"/>
                      <a:pt x="5292" y="3825"/>
                      <a:pt x="5603" y="3825"/>
                    </a:cubicBezTo>
                    <a:lnTo>
                      <a:pt x="5603" y="3825"/>
                    </a:lnTo>
                    <a:cubicBezTo>
                      <a:pt x="6588" y="3825"/>
                      <a:pt x="7388" y="3024"/>
                      <a:pt x="7388" y="2039"/>
                    </a:cubicBezTo>
                    <a:lnTo>
                      <a:pt x="7388" y="2039"/>
                    </a:lnTo>
                    <a:cubicBezTo>
                      <a:pt x="7388" y="1055"/>
                      <a:pt x="6588" y="255"/>
                      <a:pt x="5603" y="255"/>
                    </a:cubicBezTo>
                    <a:lnTo>
                      <a:pt x="5603" y="255"/>
                    </a:lnTo>
                    <a:cubicBezTo>
                      <a:pt x="4619" y="255"/>
                      <a:pt x="3818" y="1055"/>
                      <a:pt x="3818" y="2039"/>
                    </a:cubicBezTo>
                    <a:lnTo>
                      <a:pt x="3818" y="2039"/>
                    </a:lnTo>
                    <a:cubicBezTo>
                      <a:pt x="3818" y="3164"/>
                      <a:pt x="2903" y="4079"/>
                      <a:pt x="1778" y="4079"/>
                    </a:cubicBezTo>
                    <a:lnTo>
                      <a:pt x="1778" y="4079"/>
                    </a:lnTo>
                    <a:cubicBezTo>
                      <a:pt x="1422" y="4079"/>
                      <a:pt x="1072" y="3986"/>
                      <a:pt x="765" y="3810"/>
                    </a:cubicBezTo>
                    <a:lnTo>
                      <a:pt x="765" y="3810"/>
                    </a:lnTo>
                    <a:cubicBezTo>
                      <a:pt x="467" y="3639"/>
                      <a:pt x="215" y="3395"/>
                      <a:pt x="37" y="3102"/>
                    </a:cubicBezTo>
                    <a:lnTo>
                      <a:pt x="37" y="3102"/>
                    </a:lnTo>
                    <a:cubicBezTo>
                      <a:pt x="0" y="3042"/>
                      <a:pt x="19" y="2963"/>
                      <a:pt x="79" y="2927"/>
                    </a:cubicBezTo>
                    <a:lnTo>
                      <a:pt x="79" y="2927"/>
                    </a:lnTo>
                    <a:cubicBezTo>
                      <a:pt x="139" y="2890"/>
                      <a:pt x="217" y="2909"/>
                      <a:pt x="254" y="2969"/>
                    </a:cubicBezTo>
                    <a:lnTo>
                      <a:pt x="254" y="2969"/>
                    </a:lnTo>
                    <a:cubicBezTo>
                      <a:pt x="410" y="3225"/>
                      <a:pt x="631" y="3440"/>
                      <a:pt x="892" y="3589"/>
                    </a:cubicBezTo>
                    <a:lnTo>
                      <a:pt x="892" y="3589"/>
                    </a:lnTo>
                    <a:cubicBezTo>
                      <a:pt x="1160" y="3743"/>
                      <a:pt x="1467" y="3825"/>
                      <a:pt x="1778" y="3825"/>
                    </a:cubicBezTo>
                    <a:lnTo>
                      <a:pt x="1778" y="3825"/>
                    </a:lnTo>
                    <a:cubicBezTo>
                      <a:pt x="2762" y="3825"/>
                      <a:pt x="3564" y="3024"/>
                      <a:pt x="3564" y="2039"/>
                    </a:cubicBezTo>
                    <a:lnTo>
                      <a:pt x="3564" y="2039"/>
                    </a:lnTo>
                    <a:cubicBezTo>
                      <a:pt x="3564" y="915"/>
                      <a:pt x="4478" y="0"/>
                      <a:pt x="5603" y="0"/>
                    </a:cubicBezTo>
                    <a:lnTo>
                      <a:pt x="5603" y="0"/>
                    </a:lnTo>
                    <a:cubicBezTo>
                      <a:pt x="6728" y="0"/>
                      <a:pt x="7643" y="915"/>
                      <a:pt x="7643" y="2039"/>
                    </a:cubicBezTo>
                    <a:lnTo>
                      <a:pt x="7643" y="2039"/>
                    </a:lnTo>
                    <a:cubicBezTo>
                      <a:pt x="7643" y="3164"/>
                      <a:pt x="6728" y="4079"/>
                      <a:pt x="5603" y="4079"/>
                    </a:cubicBezTo>
                  </a:path>
                </a:pathLst>
              </a:custGeom>
              <a:solidFill>
                <a:srgbClr val="2585C2"/>
              </a:solidFill>
              <a:ln>
                <a:solidFill>
                  <a:srgbClr val="2585C2"/>
                </a:solidFill>
              </a:ln>
              <a:effectLst/>
            </p:spPr>
            <p:txBody>
              <a:bodyPr wrap="none" anchor="ctr"/>
              <a:lstStyle/>
              <a:p>
                <a:endParaRPr lang="en-GB" dirty="0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A5FEF6DD-585F-1199-0FC2-AD256E4C8A71}"/>
                  </a:ext>
                </a:extLst>
              </p:cNvPr>
              <p:cNvGrpSpPr/>
              <p:nvPr/>
            </p:nvGrpSpPr>
            <p:grpSpPr>
              <a:xfrm>
                <a:off x="431279" y="375565"/>
                <a:ext cx="1792224" cy="1792224"/>
                <a:chOff x="1433852" y="1700836"/>
                <a:chExt cx="2823923" cy="2823924"/>
              </a:xfrm>
            </p:grpSpPr>
            <p:sp>
              <p:nvSpPr>
                <p:cNvPr id="37" name="Ovaal 2">
                  <a:extLst>
                    <a:ext uri="{FF2B5EF4-FFF2-40B4-BE49-F238E27FC236}">
                      <a16:creationId xmlns:a16="http://schemas.microsoft.com/office/drawing/2014/main" id="{8A2DE224-974B-3F12-8DDB-319001774B99}"/>
                    </a:ext>
                  </a:extLst>
                </p:cNvPr>
                <p:cNvSpPr/>
                <p:nvPr/>
              </p:nvSpPr>
              <p:spPr>
                <a:xfrm>
                  <a:off x="1433852" y="1700836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38" name="Picture 37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B506322B-FFFB-E0D9-77DF-A394480ACE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99791" y="1805365"/>
                  <a:ext cx="2669717" cy="2651760"/>
                </a:xfrm>
                <a:prstGeom prst="ellipse">
                  <a:avLst/>
                </a:prstGeom>
              </p:spPr>
            </p:pic>
          </p:grp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8E8A3043-603E-6CED-2B04-9EE75E5226DD}"/>
                  </a:ext>
                </a:extLst>
              </p:cNvPr>
              <p:cNvSpPr/>
              <p:nvPr/>
            </p:nvSpPr>
            <p:spPr>
              <a:xfrm>
                <a:off x="347456" y="4555419"/>
                <a:ext cx="6238960" cy="1708298"/>
              </a:xfrm>
              <a:prstGeom prst="roundRect">
                <a:avLst/>
              </a:prstGeom>
              <a:solidFill>
                <a:schemeClr val="bg1">
                  <a:alpha val="77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494B86EF-B186-4B6B-88ED-83589B6946DC}"/>
                  </a:ext>
                </a:extLst>
              </p:cNvPr>
              <p:cNvSpPr/>
              <p:nvPr/>
            </p:nvSpPr>
            <p:spPr>
              <a:xfrm>
                <a:off x="453258" y="4662803"/>
                <a:ext cx="5981219" cy="1489904"/>
              </a:xfrm>
              <a:prstGeom prst="roundRect">
                <a:avLst/>
              </a:prstGeom>
              <a:noFill/>
              <a:ln>
                <a:solidFill>
                  <a:srgbClr val="DBD1C3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3DE73569-89E4-253B-3DB0-71163F4074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9284" t="19305" r="14595" b="11463"/>
              <a:stretch/>
            </p:blipFill>
            <p:spPr>
              <a:xfrm>
                <a:off x="4622081" y="370203"/>
                <a:ext cx="1827452" cy="1828800"/>
              </a:xfrm>
              <a:prstGeom prst="ellipse">
                <a:avLst/>
              </a:prstGeom>
            </p:spPr>
          </p:pic>
          <p:sp>
            <p:nvSpPr>
              <p:cNvPr id="8" name="Ovaal 41">
                <a:extLst>
                  <a:ext uri="{FF2B5EF4-FFF2-40B4-BE49-F238E27FC236}">
                    <a16:creationId xmlns:a16="http://schemas.microsoft.com/office/drawing/2014/main" id="{EADB9184-0371-E0C1-87CC-86E3BDE3B9D3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8C4F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 dirty="0"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2" name="Picture 1" descr="Icon&#10;&#10;Description automatically generated">
                <a:extLst>
                  <a:ext uri="{FF2B5EF4-FFF2-40B4-BE49-F238E27FC236}">
                    <a16:creationId xmlns:a16="http://schemas.microsoft.com/office/drawing/2014/main" id="{B6D3DD5E-129A-6812-FAD6-DD4CD6B632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6786" y="439703"/>
                <a:ext cx="548640" cy="548640"/>
              </a:xfrm>
              <a:prstGeom prst="rect">
                <a:avLst/>
              </a:prstGeom>
            </p:spPr>
          </p:pic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67841D52-BD0D-7CF1-A0BD-FE415385FDB6}"/>
                  </a:ext>
                </a:extLst>
              </p:cNvPr>
              <p:cNvGrpSpPr/>
              <p:nvPr/>
            </p:nvGrpSpPr>
            <p:grpSpPr>
              <a:xfrm>
                <a:off x="0" y="9128276"/>
                <a:ext cx="6868968" cy="906862"/>
                <a:chOff x="0" y="9128276"/>
                <a:chExt cx="6868968" cy="906862"/>
              </a:xfrm>
            </p:grpSpPr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BDB795ED-3CC2-DDA7-EC58-FE7047F29F9C}"/>
                    </a:ext>
                  </a:extLst>
                </p:cNvPr>
                <p:cNvSpPr/>
                <p:nvPr/>
              </p:nvSpPr>
              <p:spPr>
                <a:xfrm>
                  <a:off x="0" y="9128276"/>
                  <a:ext cx="6868968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>
                    <a:solidFill>
                      <a:srgbClr val="2585C2"/>
                    </a:solidFill>
                  </a:endParaRPr>
                </a:p>
              </p:txBody>
            </p:sp>
            <p:sp>
              <p:nvSpPr>
                <p:cNvPr id="10" name="TextBox 12">
                  <a:extLst>
                    <a:ext uri="{FF2B5EF4-FFF2-40B4-BE49-F238E27FC236}">
                      <a16:creationId xmlns:a16="http://schemas.microsoft.com/office/drawing/2014/main" id="{BC7AA95F-280D-C936-254A-4E42E61198ED}"/>
                    </a:ext>
                  </a:extLst>
                </p:cNvPr>
                <p:cNvSpPr txBox="1"/>
                <p:nvPr/>
              </p:nvSpPr>
              <p:spPr>
                <a:xfrm>
                  <a:off x="10946" y="9188752"/>
                  <a:ext cx="6847076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nl-BE" sz="1300" b="1" dirty="0">
                      <a:solidFill>
                        <a:srgbClr val="8C4F91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  <a:br>
                    <a:rPr lang="sv-SE" sz="1200" dirty="0">
                      <a:solidFill>
                        <a:srgbClr val="8C4F91"/>
                      </a:solidFill>
                    </a:rPr>
                  </a:br>
                  <a:r>
                    <a:rPr lang="sv-SE" sz="1200" b="1" i="0" dirty="0">
                      <a:solidFill>
                        <a:srgbClr val="8C4F91"/>
                      </a:solidFill>
                      <a:effectLst/>
                      <a:latin typeface="Calibri" panose="020F0502020204030204" pitchFamily="34" charset="0"/>
                    </a:rPr>
                    <a:t>PrEvCan© är ett initiativ av EONS och genomförs i samverkan med ESMO </a:t>
                  </a:r>
                  <a:br>
                    <a:rPr lang="sv-SE" sz="1200" b="1" i="0" dirty="0">
                      <a:solidFill>
                        <a:srgbClr val="8C4F91"/>
                      </a:solidFill>
                      <a:effectLst/>
                      <a:latin typeface="Calibri" panose="020F0502020204030204" pitchFamily="34" charset="0"/>
                    </a:rPr>
                  </a:br>
                  <a:r>
                    <a:rPr lang="sv-SE" sz="1200" b="1" i="0" dirty="0">
                      <a:solidFill>
                        <a:srgbClr val="8C4F91"/>
                      </a:solidFill>
                      <a:effectLst/>
                      <a:latin typeface="Calibri" panose="020F0502020204030204" pitchFamily="34" charset="0"/>
                    </a:rPr>
                    <a:t>som viktigaste partner. Läs mer på</a:t>
                  </a:r>
                  <a:r>
                    <a:rPr lang="nl-BE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: www.cancernurse.eu/</a:t>
                  </a:r>
                  <a:r>
                    <a:rPr lang="cs-CZ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8C4F91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77AE6FBC-EC42-73CA-00DB-F9D62B93AB24}"/>
                    </a:ext>
                  </a:extLst>
                </p:cNvPr>
                <p:cNvGrpSpPr/>
                <p:nvPr/>
              </p:nvGrpSpPr>
              <p:grpSpPr>
                <a:xfrm>
                  <a:off x="224358" y="9317112"/>
                  <a:ext cx="474731" cy="475488"/>
                  <a:chOff x="-302004" y="1916250"/>
                  <a:chExt cx="2823923" cy="2823924"/>
                </a:xfrm>
              </p:grpSpPr>
              <p:sp>
                <p:nvSpPr>
                  <p:cNvPr id="13" name="Ovaal 2">
                    <a:extLst>
                      <a:ext uri="{FF2B5EF4-FFF2-40B4-BE49-F238E27FC236}">
                        <a16:creationId xmlns:a16="http://schemas.microsoft.com/office/drawing/2014/main" id="{A41CC944-3612-1DC7-B018-C1AE9E703808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nl-BE" sz="1801" dirty="0">
                      <a:solidFill>
                        <a:srgbClr val="2585C2"/>
                      </a:solidFill>
                    </a:endParaRPr>
                  </a:p>
                </p:txBody>
              </p:sp>
              <p:pic>
                <p:nvPicPr>
                  <p:cNvPr id="14" name="Picture 11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39A8C37F-A387-3294-C038-4282B276C98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  <p:pic>
              <p:nvPicPr>
                <p:cNvPr id="12" name="Graphic 11">
                  <a:extLst>
                    <a:ext uri="{FF2B5EF4-FFF2-40B4-BE49-F238E27FC236}">
                      <a16:creationId xmlns:a16="http://schemas.microsoft.com/office/drawing/2014/main" id="{6866C259-207E-CCA4-CF30-53D5C44B6E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rcRect t="1" r="36621" b="-13923"/>
                <a:stretch/>
              </p:blipFill>
              <p:spPr>
                <a:xfrm>
                  <a:off x="6019265" y="9361060"/>
                  <a:ext cx="703986" cy="331414"/>
                </a:xfrm>
                <a:prstGeom prst="rect">
                  <a:avLst/>
                </a:prstGeom>
              </p:spPr>
            </p:pic>
          </p:grpSp>
          <p:sp>
            <p:nvSpPr>
              <p:cNvPr id="15" name="TextBox 18">
                <a:extLst>
                  <a:ext uri="{FF2B5EF4-FFF2-40B4-BE49-F238E27FC236}">
                    <a16:creationId xmlns:a16="http://schemas.microsoft.com/office/drawing/2014/main" id="{A923A304-1D40-233E-CFDD-DABDBEE44D4E}"/>
                  </a:ext>
                </a:extLst>
              </p:cNvPr>
              <p:cNvSpPr txBox="1"/>
              <p:nvPr/>
            </p:nvSpPr>
            <p:spPr>
              <a:xfrm>
                <a:off x="131691" y="4593146"/>
                <a:ext cx="6586415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dirty="0">
                  <a:solidFill>
                    <a:srgbClr val="8C4F91"/>
                  </a:solidFill>
                </a:endParaRPr>
              </a:p>
              <a:p>
                <a:pPr algn="ctr"/>
                <a:r>
                  <a:rPr lang="en-US" sz="3200" b="1" i="0" dirty="0" err="1">
                    <a:solidFill>
                      <a:srgbClr val="8C4F9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Budskap</a:t>
                </a:r>
                <a:r>
                  <a:rPr lang="en-US" sz="3200" b="1" i="0" dirty="0">
                    <a:solidFill>
                      <a:srgbClr val="8C4F9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br>
                  <a:rPr lang="cs-CZ" sz="3200" b="1" i="0" dirty="0">
                    <a:solidFill>
                      <a:srgbClr val="8C4F9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3200" b="1" i="0" dirty="0">
                    <a:solidFill>
                      <a:srgbClr val="8C4F9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till </a:t>
                </a:r>
                <a:r>
                  <a:rPr lang="en-US" sz="3200" b="1" i="0" dirty="0" err="1">
                    <a:solidFill>
                      <a:srgbClr val="8C4F9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hälso-och</a:t>
                </a:r>
                <a:r>
                  <a:rPr lang="en-US" sz="3200" b="1" i="0" dirty="0">
                    <a:solidFill>
                      <a:srgbClr val="8C4F9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8C4F9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sjukvårdspersonal</a:t>
                </a:r>
                <a:endParaRPr lang="en-GB" sz="3200" b="1" dirty="0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391F2EDA-4007-16A8-72CC-840C8F90EC94}"/>
                </a:ext>
              </a:extLst>
            </p:cNvPr>
            <p:cNvSpPr txBox="1"/>
            <p:nvPr/>
          </p:nvSpPr>
          <p:spPr>
            <a:xfrm>
              <a:off x="2396115" y="900698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F</a:t>
              </a:r>
              <a:r>
                <a:rPr lang="cs-CZ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ÖR KVINNOR</a:t>
              </a:r>
              <a: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:</a:t>
              </a:r>
            </a:p>
            <a:p>
              <a:pPr algn="ctr" rtl="0" fontAlgn="base"/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AMMA DITT BARN OM </a:t>
              </a:r>
              <a:b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DU HAR MÖJLIGHET </a:t>
              </a:r>
              <a:b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ATT GÖRA DET</a:t>
              </a:r>
              <a:endParaRPr lang="en-US" sz="9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BEGRÄNSA </a:t>
              </a:r>
              <a:b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ANVÄNDNINGEN </a:t>
              </a:r>
            </a:p>
            <a:p>
              <a:pPr algn="ctr" rtl="0" fontAlgn="base"/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AV HRT</a:t>
              </a:r>
              <a:endParaRPr lang="en-GB" sz="9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0019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12080E0B-2F7B-9A41-A6ED-C1BF4DF40E70}"/>
              </a:ext>
            </a:extLst>
          </p:cNvPr>
          <p:cNvGrpSpPr/>
          <p:nvPr/>
        </p:nvGrpSpPr>
        <p:grpSpPr>
          <a:xfrm>
            <a:off x="0" y="-3"/>
            <a:ext cx="6875825" cy="10035141"/>
            <a:chOff x="0" y="-3"/>
            <a:chExt cx="6875825" cy="1003514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295B1A9-7BED-0851-98CF-52E065778B77}"/>
                </a:ext>
              </a:extLst>
            </p:cNvPr>
            <p:cNvGrpSpPr/>
            <p:nvPr/>
          </p:nvGrpSpPr>
          <p:grpSpPr>
            <a:xfrm>
              <a:off x="0" y="-3"/>
              <a:ext cx="6875825" cy="10035141"/>
              <a:chOff x="0" y="-3"/>
              <a:chExt cx="6875825" cy="10035141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FAEED666-1859-4DCA-46AF-FAEE21846B60}"/>
                  </a:ext>
                </a:extLst>
              </p:cNvPr>
              <p:cNvGrpSpPr/>
              <p:nvPr/>
            </p:nvGrpSpPr>
            <p:grpSpPr>
              <a:xfrm>
                <a:off x="0" y="-3"/>
                <a:ext cx="6875825" cy="9930179"/>
                <a:chOff x="0" y="-3"/>
                <a:chExt cx="6875825" cy="9930179"/>
              </a:xfrm>
            </p:grpSpPr>
            <p:pic>
              <p:nvPicPr>
                <p:cNvPr id="49" name="Picture 48" descr="A person sitting on a chair&#10;&#10;Description automatically generated">
                  <a:extLst>
                    <a:ext uri="{FF2B5EF4-FFF2-40B4-BE49-F238E27FC236}">
                      <a16:creationId xmlns:a16="http://schemas.microsoft.com/office/drawing/2014/main" id="{60EE1297-7A14-AC14-86B1-C863D0304F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alphaModFix amt="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96176"/>
                <a:stretch/>
              </p:blipFill>
              <p:spPr>
                <a:xfrm flipV="1">
                  <a:off x="1" y="-3"/>
                  <a:ext cx="6875824" cy="2199003"/>
                </a:xfrm>
                <a:prstGeom prst="rect">
                  <a:avLst/>
                </a:prstGeom>
              </p:spPr>
            </p:pic>
            <p:pic>
              <p:nvPicPr>
                <p:cNvPr id="46" name="Picture 45" descr="A person sitting on a chair&#10;&#10;Description automatically generated">
                  <a:extLst>
                    <a:ext uri="{FF2B5EF4-FFF2-40B4-BE49-F238E27FC236}">
                      <a16:creationId xmlns:a16="http://schemas.microsoft.com/office/drawing/2014/main" id="{88D54FDD-5396-DE21-E4E2-E12F51DB2D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alphaModFix amt="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4839"/>
                <a:stretch/>
              </p:blipFill>
              <p:spPr>
                <a:xfrm>
                  <a:off x="0" y="2199003"/>
                  <a:ext cx="6862101" cy="7731173"/>
                </a:xfrm>
                <a:prstGeom prst="rect">
                  <a:avLst/>
                </a:prstGeom>
              </p:spPr>
            </p:pic>
          </p:grpSp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DE322BCE-0271-4C8E-9878-A7CF42C7A47B}"/>
                  </a:ext>
                </a:extLst>
              </p:cNvPr>
              <p:cNvSpPr/>
              <p:nvPr/>
            </p:nvSpPr>
            <p:spPr>
              <a:xfrm>
                <a:off x="896313" y="5100475"/>
                <a:ext cx="5083200" cy="3704684"/>
              </a:xfrm>
              <a:prstGeom prst="roundRect">
                <a:avLst/>
              </a:prstGeom>
              <a:solidFill>
                <a:schemeClr val="bg1">
                  <a:alpha val="69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Text Box 2">
                <a:extLst>
                  <a:ext uri="{FF2B5EF4-FFF2-40B4-BE49-F238E27FC236}">
                    <a16:creationId xmlns:a16="http://schemas.microsoft.com/office/drawing/2014/main" id="{1390292E-CF4A-4AAE-B8F3-6810A56F22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4466" y="5594087"/>
                <a:ext cx="6402706" cy="1237878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800" dirty="0">
                    <a:gradFill>
                      <a:gsLst>
                        <a:gs pos="0">
                          <a:srgbClr val="F6F8FC"/>
                        </a:gs>
                        <a:gs pos="74000">
                          <a:srgbClr val="ABC0E4"/>
                        </a:gs>
                        <a:gs pos="83000">
                          <a:srgbClr val="ABC0E4"/>
                        </a:gs>
                        <a:gs pos="100000">
                          <a:srgbClr val="C7D5ED"/>
                        </a:gs>
                      </a:gsLst>
                      <a:lin ang="5400000" scaled="0"/>
                    </a:gradFill>
                    <a:effectLst/>
                    <a:latin typeface="Aharoni" panose="02010803020104030203" pitchFamily="2" charset="-79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sv-SE" sz="3200" b="1" i="0" dirty="0">
                    <a:solidFill>
                      <a:srgbClr val="8C4F91"/>
                    </a:solidFill>
                    <a:effectLst/>
                    <a:latin typeface="Calibri" panose="020F0502020204030204" pitchFamily="34" charset="0"/>
                  </a:rPr>
                  <a:t> Erbjud livstilsråd och </a:t>
                </a:r>
                <a:br>
                  <a:rPr lang="sv-SE" sz="3200" b="1" i="0" dirty="0">
                    <a:solidFill>
                      <a:srgbClr val="8C4F91"/>
                    </a:solidFill>
                    <a:effectLst/>
                    <a:latin typeface="Calibri" panose="020F0502020204030204" pitchFamily="34" charset="0"/>
                  </a:rPr>
                </a:br>
                <a:r>
                  <a:rPr lang="sv-SE" sz="3200" b="1" i="0" dirty="0">
                    <a:solidFill>
                      <a:srgbClr val="8C4F91"/>
                    </a:solidFill>
                    <a:effectLst/>
                    <a:latin typeface="Calibri" panose="020F0502020204030204" pitchFamily="34" charset="0"/>
                  </a:rPr>
                  <a:t>stöd för att minska klimakteriebesvär, </a:t>
                </a: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sv-SE" sz="3200" b="1" i="0" dirty="0">
                    <a:solidFill>
                      <a:srgbClr val="8C4F91"/>
                    </a:solidFill>
                    <a:effectLst/>
                    <a:latin typeface="Calibri" panose="020F0502020204030204" pitchFamily="34" charset="0"/>
                  </a:rPr>
                  <a:t>när det är lämpligt. </a:t>
                </a:r>
                <a:endParaRPr lang="en-GB" sz="3200" b="1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72">
                <a:extLst>
                  <a:ext uri="{FF2B5EF4-FFF2-40B4-BE49-F238E27FC236}">
                    <a16:creationId xmlns:a16="http://schemas.microsoft.com/office/drawing/2014/main" id="{EE0567F6-E8D1-88D7-7E45-D4911134D5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466" y="153871"/>
                <a:ext cx="4213623" cy="2285365"/>
              </a:xfrm>
              <a:custGeom>
                <a:avLst/>
                <a:gdLst>
                  <a:gd name="T0" fmla="*/ 7607 w 7645"/>
                  <a:gd name="T1" fmla="*/ 977 h 4080"/>
                  <a:gd name="T2" fmla="*/ 7607 w 7645"/>
                  <a:gd name="T3" fmla="*/ 977 h 4080"/>
                  <a:gd name="T4" fmla="*/ 6878 w 7645"/>
                  <a:gd name="T5" fmla="*/ 269 h 4080"/>
                  <a:gd name="T6" fmla="*/ 6878 w 7645"/>
                  <a:gd name="T7" fmla="*/ 269 h 4080"/>
                  <a:gd name="T8" fmla="*/ 5865 w 7645"/>
                  <a:gd name="T9" fmla="*/ 0 h 4080"/>
                  <a:gd name="T10" fmla="*/ 5865 w 7645"/>
                  <a:gd name="T11" fmla="*/ 0 h 4080"/>
                  <a:gd name="T12" fmla="*/ 3825 w 7645"/>
                  <a:gd name="T13" fmla="*/ 2039 h 4080"/>
                  <a:gd name="T14" fmla="*/ 3825 w 7645"/>
                  <a:gd name="T15" fmla="*/ 2039 h 4080"/>
                  <a:gd name="T16" fmla="*/ 2040 w 7645"/>
                  <a:gd name="T17" fmla="*/ 3825 h 4080"/>
                  <a:gd name="T18" fmla="*/ 2040 w 7645"/>
                  <a:gd name="T19" fmla="*/ 3825 h 4080"/>
                  <a:gd name="T20" fmla="*/ 255 w 7645"/>
                  <a:gd name="T21" fmla="*/ 2039 h 4080"/>
                  <a:gd name="T22" fmla="*/ 255 w 7645"/>
                  <a:gd name="T23" fmla="*/ 2039 h 4080"/>
                  <a:gd name="T24" fmla="*/ 2040 w 7645"/>
                  <a:gd name="T25" fmla="*/ 255 h 4080"/>
                  <a:gd name="T26" fmla="*/ 2040 w 7645"/>
                  <a:gd name="T27" fmla="*/ 255 h 4080"/>
                  <a:gd name="T28" fmla="*/ 2927 w 7645"/>
                  <a:gd name="T29" fmla="*/ 490 h 4080"/>
                  <a:gd name="T30" fmla="*/ 2927 w 7645"/>
                  <a:gd name="T31" fmla="*/ 490 h 4080"/>
                  <a:gd name="T32" fmla="*/ 3564 w 7645"/>
                  <a:gd name="T33" fmla="*/ 1109 h 4080"/>
                  <a:gd name="T34" fmla="*/ 3564 w 7645"/>
                  <a:gd name="T35" fmla="*/ 1109 h 4080"/>
                  <a:gd name="T36" fmla="*/ 3739 w 7645"/>
                  <a:gd name="T37" fmla="*/ 1152 h 4080"/>
                  <a:gd name="T38" fmla="*/ 3739 w 7645"/>
                  <a:gd name="T39" fmla="*/ 1152 h 4080"/>
                  <a:gd name="T40" fmla="*/ 3782 w 7645"/>
                  <a:gd name="T41" fmla="*/ 977 h 4080"/>
                  <a:gd name="T42" fmla="*/ 3782 w 7645"/>
                  <a:gd name="T43" fmla="*/ 977 h 4080"/>
                  <a:gd name="T44" fmla="*/ 3053 w 7645"/>
                  <a:gd name="T45" fmla="*/ 269 h 4080"/>
                  <a:gd name="T46" fmla="*/ 3053 w 7645"/>
                  <a:gd name="T47" fmla="*/ 269 h 4080"/>
                  <a:gd name="T48" fmla="*/ 2040 w 7645"/>
                  <a:gd name="T49" fmla="*/ 0 h 4080"/>
                  <a:gd name="T50" fmla="*/ 2040 w 7645"/>
                  <a:gd name="T51" fmla="*/ 0 h 4080"/>
                  <a:gd name="T52" fmla="*/ 0 w 7645"/>
                  <a:gd name="T53" fmla="*/ 2039 h 4080"/>
                  <a:gd name="T54" fmla="*/ 0 w 7645"/>
                  <a:gd name="T55" fmla="*/ 2039 h 4080"/>
                  <a:gd name="T56" fmla="*/ 2040 w 7645"/>
                  <a:gd name="T57" fmla="*/ 4079 h 4080"/>
                  <a:gd name="T58" fmla="*/ 2040 w 7645"/>
                  <a:gd name="T59" fmla="*/ 4079 h 4080"/>
                  <a:gd name="T60" fmla="*/ 4080 w 7645"/>
                  <a:gd name="T61" fmla="*/ 2039 h 4080"/>
                  <a:gd name="T62" fmla="*/ 4080 w 7645"/>
                  <a:gd name="T63" fmla="*/ 2039 h 4080"/>
                  <a:gd name="T64" fmla="*/ 5865 w 7645"/>
                  <a:gd name="T65" fmla="*/ 255 h 4080"/>
                  <a:gd name="T66" fmla="*/ 5865 w 7645"/>
                  <a:gd name="T67" fmla="*/ 255 h 4080"/>
                  <a:gd name="T68" fmla="*/ 6751 w 7645"/>
                  <a:gd name="T69" fmla="*/ 490 h 4080"/>
                  <a:gd name="T70" fmla="*/ 6751 w 7645"/>
                  <a:gd name="T71" fmla="*/ 490 h 4080"/>
                  <a:gd name="T72" fmla="*/ 7389 w 7645"/>
                  <a:gd name="T73" fmla="*/ 1109 h 4080"/>
                  <a:gd name="T74" fmla="*/ 7389 w 7645"/>
                  <a:gd name="T75" fmla="*/ 1109 h 4080"/>
                  <a:gd name="T76" fmla="*/ 7565 w 7645"/>
                  <a:gd name="T77" fmla="*/ 1152 h 4080"/>
                  <a:gd name="T78" fmla="*/ 7565 w 7645"/>
                  <a:gd name="T79" fmla="*/ 1152 h 4080"/>
                  <a:gd name="T80" fmla="*/ 7607 w 7645"/>
                  <a:gd name="T81" fmla="*/ 977 h 4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645" h="4080">
                    <a:moveTo>
                      <a:pt x="7607" y="977"/>
                    </a:moveTo>
                    <a:lnTo>
                      <a:pt x="7607" y="977"/>
                    </a:lnTo>
                    <a:cubicBezTo>
                      <a:pt x="7428" y="685"/>
                      <a:pt x="7176" y="440"/>
                      <a:pt x="6878" y="269"/>
                    </a:cubicBezTo>
                    <a:lnTo>
                      <a:pt x="6878" y="269"/>
                    </a:lnTo>
                    <a:cubicBezTo>
                      <a:pt x="6572" y="93"/>
                      <a:pt x="6221" y="0"/>
                      <a:pt x="5865" y="0"/>
                    </a:cubicBezTo>
                    <a:lnTo>
                      <a:pt x="5865" y="0"/>
                    </a:lnTo>
                    <a:cubicBezTo>
                      <a:pt x="4741" y="0"/>
                      <a:pt x="3825" y="915"/>
                      <a:pt x="3825" y="2039"/>
                    </a:cubicBezTo>
                    <a:lnTo>
                      <a:pt x="3825" y="2039"/>
                    </a:lnTo>
                    <a:cubicBezTo>
                      <a:pt x="3825" y="3024"/>
                      <a:pt x="3025" y="3825"/>
                      <a:pt x="2040" y="3825"/>
                    </a:cubicBezTo>
                    <a:lnTo>
                      <a:pt x="2040" y="3825"/>
                    </a:lnTo>
                    <a:cubicBezTo>
                      <a:pt x="1056" y="3825"/>
                      <a:pt x="255" y="3024"/>
                      <a:pt x="255" y="2039"/>
                    </a:cubicBezTo>
                    <a:lnTo>
                      <a:pt x="255" y="2039"/>
                    </a:lnTo>
                    <a:cubicBezTo>
                      <a:pt x="255" y="1055"/>
                      <a:pt x="1056" y="255"/>
                      <a:pt x="2040" y="255"/>
                    </a:cubicBezTo>
                    <a:lnTo>
                      <a:pt x="2040" y="255"/>
                    </a:lnTo>
                    <a:cubicBezTo>
                      <a:pt x="2352" y="255"/>
                      <a:pt x="2658" y="336"/>
                      <a:pt x="2927" y="490"/>
                    </a:cubicBezTo>
                    <a:lnTo>
                      <a:pt x="2927" y="490"/>
                    </a:lnTo>
                    <a:cubicBezTo>
                      <a:pt x="3187" y="639"/>
                      <a:pt x="3407" y="854"/>
                      <a:pt x="3564" y="1109"/>
                    </a:cubicBezTo>
                    <a:lnTo>
                      <a:pt x="3564" y="1109"/>
                    </a:lnTo>
                    <a:cubicBezTo>
                      <a:pt x="3601" y="1169"/>
                      <a:pt x="3679" y="1188"/>
                      <a:pt x="3739" y="1152"/>
                    </a:cubicBezTo>
                    <a:lnTo>
                      <a:pt x="3739" y="1152"/>
                    </a:lnTo>
                    <a:cubicBezTo>
                      <a:pt x="3799" y="1115"/>
                      <a:pt x="3818" y="1037"/>
                      <a:pt x="3782" y="977"/>
                    </a:cubicBezTo>
                    <a:lnTo>
                      <a:pt x="3782" y="977"/>
                    </a:lnTo>
                    <a:cubicBezTo>
                      <a:pt x="3603" y="685"/>
                      <a:pt x="3351" y="440"/>
                      <a:pt x="3053" y="269"/>
                    </a:cubicBezTo>
                    <a:lnTo>
                      <a:pt x="3053" y="269"/>
                    </a:lnTo>
                    <a:cubicBezTo>
                      <a:pt x="2746" y="93"/>
                      <a:pt x="2396" y="0"/>
                      <a:pt x="2040" y="0"/>
                    </a:cubicBezTo>
                    <a:lnTo>
                      <a:pt x="2040" y="0"/>
                    </a:lnTo>
                    <a:cubicBezTo>
                      <a:pt x="915" y="0"/>
                      <a:pt x="0" y="915"/>
                      <a:pt x="0" y="2039"/>
                    </a:cubicBezTo>
                    <a:lnTo>
                      <a:pt x="0" y="2039"/>
                    </a:lnTo>
                    <a:cubicBezTo>
                      <a:pt x="0" y="3164"/>
                      <a:pt x="915" y="4079"/>
                      <a:pt x="2040" y="4079"/>
                    </a:cubicBezTo>
                    <a:lnTo>
                      <a:pt x="2040" y="4079"/>
                    </a:lnTo>
                    <a:cubicBezTo>
                      <a:pt x="3165" y="4079"/>
                      <a:pt x="4080" y="3164"/>
                      <a:pt x="4080" y="2039"/>
                    </a:cubicBezTo>
                    <a:lnTo>
                      <a:pt x="4080" y="2039"/>
                    </a:lnTo>
                    <a:cubicBezTo>
                      <a:pt x="4080" y="1055"/>
                      <a:pt x="4881" y="255"/>
                      <a:pt x="5865" y="255"/>
                    </a:cubicBezTo>
                    <a:lnTo>
                      <a:pt x="5865" y="255"/>
                    </a:lnTo>
                    <a:cubicBezTo>
                      <a:pt x="6177" y="255"/>
                      <a:pt x="6483" y="336"/>
                      <a:pt x="6751" y="490"/>
                    </a:cubicBezTo>
                    <a:lnTo>
                      <a:pt x="6751" y="490"/>
                    </a:lnTo>
                    <a:cubicBezTo>
                      <a:pt x="7012" y="639"/>
                      <a:pt x="7233" y="854"/>
                      <a:pt x="7389" y="1109"/>
                    </a:cubicBezTo>
                    <a:lnTo>
                      <a:pt x="7389" y="1109"/>
                    </a:lnTo>
                    <a:cubicBezTo>
                      <a:pt x="7426" y="1169"/>
                      <a:pt x="7505" y="1188"/>
                      <a:pt x="7565" y="1152"/>
                    </a:cubicBezTo>
                    <a:lnTo>
                      <a:pt x="7565" y="1152"/>
                    </a:lnTo>
                    <a:cubicBezTo>
                      <a:pt x="7625" y="1115"/>
                      <a:pt x="7644" y="1037"/>
                      <a:pt x="7607" y="977"/>
                    </a:cubicBezTo>
                  </a:path>
                </a:pathLst>
              </a:custGeom>
              <a:solidFill>
                <a:srgbClr val="2585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dirty="0"/>
              </a:p>
            </p:txBody>
          </p:sp>
          <p:sp>
            <p:nvSpPr>
              <p:cNvPr id="22" name="Freeform 74">
                <a:extLst>
                  <a:ext uri="{FF2B5EF4-FFF2-40B4-BE49-F238E27FC236}">
                    <a16:creationId xmlns:a16="http://schemas.microsoft.com/office/drawing/2014/main" id="{6EACCBA1-52CD-BE3E-DF47-275B2C863E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9903" y="153871"/>
                <a:ext cx="4213623" cy="2261464"/>
              </a:xfrm>
              <a:custGeom>
                <a:avLst/>
                <a:gdLst>
                  <a:gd name="T0" fmla="*/ 5603 w 7644"/>
                  <a:gd name="T1" fmla="*/ 4079 h 4080"/>
                  <a:gd name="T2" fmla="*/ 5603 w 7644"/>
                  <a:gd name="T3" fmla="*/ 4079 h 4080"/>
                  <a:gd name="T4" fmla="*/ 4590 w 7644"/>
                  <a:gd name="T5" fmla="*/ 3810 h 4080"/>
                  <a:gd name="T6" fmla="*/ 4590 w 7644"/>
                  <a:gd name="T7" fmla="*/ 3810 h 4080"/>
                  <a:gd name="T8" fmla="*/ 3861 w 7644"/>
                  <a:gd name="T9" fmla="*/ 3102 h 4080"/>
                  <a:gd name="T10" fmla="*/ 3861 w 7644"/>
                  <a:gd name="T11" fmla="*/ 3102 h 4080"/>
                  <a:gd name="T12" fmla="*/ 3904 w 7644"/>
                  <a:gd name="T13" fmla="*/ 2927 h 4080"/>
                  <a:gd name="T14" fmla="*/ 3904 w 7644"/>
                  <a:gd name="T15" fmla="*/ 2927 h 4080"/>
                  <a:gd name="T16" fmla="*/ 4079 w 7644"/>
                  <a:gd name="T17" fmla="*/ 2969 h 4080"/>
                  <a:gd name="T18" fmla="*/ 4079 w 7644"/>
                  <a:gd name="T19" fmla="*/ 2969 h 4080"/>
                  <a:gd name="T20" fmla="*/ 4717 w 7644"/>
                  <a:gd name="T21" fmla="*/ 3589 h 4080"/>
                  <a:gd name="T22" fmla="*/ 4717 w 7644"/>
                  <a:gd name="T23" fmla="*/ 3589 h 4080"/>
                  <a:gd name="T24" fmla="*/ 5603 w 7644"/>
                  <a:gd name="T25" fmla="*/ 3825 h 4080"/>
                  <a:gd name="T26" fmla="*/ 5603 w 7644"/>
                  <a:gd name="T27" fmla="*/ 3825 h 4080"/>
                  <a:gd name="T28" fmla="*/ 7388 w 7644"/>
                  <a:gd name="T29" fmla="*/ 2039 h 4080"/>
                  <a:gd name="T30" fmla="*/ 7388 w 7644"/>
                  <a:gd name="T31" fmla="*/ 2039 h 4080"/>
                  <a:gd name="T32" fmla="*/ 5603 w 7644"/>
                  <a:gd name="T33" fmla="*/ 255 h 4080"/>
                  <a:gd name="T34" fmla="*/ 5603 w 7644"/>
                  <a:gd name="T35" fmla="*/ 255 h 4080"/>
                  <a:gd name="T36" fmla="*/ 3818 w 7644"/>
                  <a:gd name="T37" fmla="*/ 2039 h 4080"/>
                  <a:gd name="T38" fmla="*/ 3818 w 7644"/>
                  <a:gd name="T39" fmla="*/ 2039 h 4080"/>
                  <a:gd name="T40" fmla="*/ 1778 w 7644"/>
                  <a:gd name="T41" fmla="*/ 4079 h 4080"/>
                  <a:gd name="T42" fmla="*/ 1778 w 7644"/>
                  <a:gd name="T43" fmla="*/ 4079 h 4080"/>
                  <a:gd name="T44" fmla="*/ 765 w 7644"/>
                  <a:gd name="T45" fmla="*/ 3810 h 4080"/>
                  <a:gd name="T46" fmla="*/ 765 w 7644"/>
                  <a:gd name="T47" fmla="*/ 3810 h 4080"/>
                  <a:gd name="T48" fmla="*/ 37 w 7644"/>
                  <a:gd name="T49" fmla="*/ 3102 h 4080"/>
                  <a:gd name="T50" fmla="*/ 37 w 7644"/>
                  <a:gd name="T51" fmla="*/ 3102 h 4080"/>
                  <a:gd name="T52" fmla="*/ 79 w 7644"/>
                  <a:gd name="T53" fmla="*/ 2927 h 4080"/>
                  <a:gd name="T54" fmla="*/ 79 w 7644"/>
                  <a:gd name="T55" fmla="*/ 2927 h 4080"/>
                  <a:gd name="T56" fmla="*/ 254 w 7644"/>
                  <a:gd name="T57" fmla="*/ 2969 h 4080"/>
                  <a:gd name="T58" fmla="*/ 254 w 7644"/>
                  <a:gd name="T59" fmla="*/ 2969 h 4080"/>
                  <a:gd name="T60" fmla="*/ 892 w 7644"/>
                  <a:gd name="T61" fmla="*/ 3589 h 4080"/>
                  <a:gd name="T62" fmla="*/ 892 w 7644"/>
                  <a:gd name="T63" fmla="*/ 3589 h 4080"/>
                  <a:gd name="T64" fmla="*/ 1778 w 7644"/>
                  <a:gd name="T65" fmla="*/ 3825 h 4080"/>
                  <a:gd name="T66" fmla="*/ 1778 w 7644"/>
                  <a:gd name="T67" fmla="*/ 3825 h 4080"/>
                  <a:gd name="T68" fmla="*/ 3564 w 7644"/>
                  <a:gd name="T69" fmla="*/ 2039 h 4080"/>
                  <a:gd name="T70" fmla="*/ 3564 w 7644"/>
                  <a:gd name="T71" fmla="*/ 2039 h 4080"/>
                  <a:gd name="T72" fmla="*/ 5603 w 7644"/>
                  <a:gd name="T73" fmla="*/ 0 h 4080"/>
                  <a:gd name="T74" fmla="*/ 5603 w 7644"/>
                  <a:gd name="T75" fmla="*/ 0 h 4080"/>
                  <a:gd name="T76" fmla="*/ 7643 w 7644"/>
                  <a:gd name="T77" fmla="*/ 2039 h 4080"/>
                  <a:gd name="T78" fmla="*/ 7643 w 7644"/>
                  <a:gd name="T79" fmla="*/ 2039 h 4080"/>
                  <a:gd name="T80" fmla="*/ 5603 w 7644"/>
                  <a:gd name="T81" fmla="*/ 4079 h 4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644" h="4080">
                    <a:moveTo>
                      <a:pt x="5603" y="4079"/>
                    </a:moveTo>
                    <a:lnTo>
                      <a:pt x="5603" y="4079"/>
                    </a:lnTo>
                    <a:cubicBezTo>
                      <a:pt x="5248" y="4079"/>
                      <a:pt x="4897" y="3986"/>
                      <a:pt x="4590" y="3810"/>
                    </a:cubicBezTo>
                    <a:lnTo>
                      <a:pt x="4590" y="3810"/>
                    </a:lnTo>
                    <a:cubicBezTo>
                      <a:pt x="4293" y="3639"/>
                      <a:pt x="4041" y="3395"/>
                      <a:pt x="3861" y="3102"/>
                    </a:cubicBezTo>
                    <a:lnTo>
                      <a:pt x="3861" y="3102"/>
                    </a:lnTo>
                    <a:cubicBezTo>
                      <a:pt x="3825" y="3042"/>
                      <a:pt x="3844" y="2963"/>
                      <a:pt x="3904" y="2927"/>
                    </a:cubicBezTo>
                    <a:lnTo>
                      <a:pt x="3904" y="2927"/>
                    </a:lnTo>
                    <a:cubicBezTo>
                      <a:pt x="3964" y="2890"/>
                      <a:pt x="4042" y="2909"/>
                      <a:pt x="4079" y="2969"/>
                    </a:cubicBezTo>
                    <a:lnTo>
                      <a:pt x="4079" y="2969"/>
                    </a:lnTo>
                    <a:cubicBezTo>
                      <a:pt x="4236" y="3225"/>
                      <a:pt x="4456" y="3440"/>
                      <a:pt x="4717" y="3589"/>
                    </a:cubicBezTo>
                    <a:lnTo>
                      <a:pt x="4717" y="3589"/>
                    </a:lnTo>
                    <a:cubicBezTo>
                      <a:pt x="4985" y="3743"/>
                      <a:pt x="5292" y="3825"/>
                      <a:pt x="5603" y="3825"/>
                    </a:cubicBezTo>
                    <a:lnTo>
                      <a:pt x="5603" y="3825"/>
                    </a:lnTo>
                    <a:cubicBezTo>
                      <a:pt x="6588" y="3825"/>
                      <a:pt x="7388" y="3024"/>
                      <a:pt x="7388" y="2039"/>
                    </a:cubicBezTo>
                    <a:lnTo>
                      <a:pt x="7388" y="2039"/>
                    </a:lnTo>
                    <a:cubicBezTo>
                      <a:pt x="7388" y="1055"/>
                      <a:pt x="6588" y="255"/>
                      <a:pt x="5603" y="255"/>
                    </a:cubicBezTo>
                    <a:lnTo>
                      <a:pt x="5603" y="255"/>
                    </a:lnTo>
                    <a:cubicBezTo>
                      <a:pt x="4619" y="255"/>
                      <a:pt x="3818" y="1055"/>
                      <a:pt x="3818" y="2039"/>
                    </a:cubicBezTo>
                    <a:lnTo>
                      <a:pt x="3818" y="2039"/>
                    </a:lnTo>
                    <a:cubicBezTo>
                      <a:pt x="3818" y="3164"/>
                      <a:pt x="2903" y="4079"/>
                      <a:pt x="1778" y="4079"/>
                    </a:cubicBezTo>
                    <a:lnTo>
                      <a:pt x="1778" y="4079"/>
                    </a:lnTo>
                    <a:cubicBezTo>
                      <a:pt x="1422" y="4079"/>
                      <a:pt x="1072" y="3986"/>
                      <a:pt x="765" y="3810"/>
                    </a:cubicBezTo>
                    <a:lnTo>
                      <a:pt x="765" y="3810"/>
                    </a:lnTo>
                    <a:cubicBezTo>
                      <a:pt x="467" y="3639"/>
                      <a:pt x="215" y="3395"/>
                      <a:pt x="37" y="3102"/>
                    </a:cubicBezTo>
                    <a:lnTo>
                      <a:pt x="37" y="3102"/>
                    </a:lnTo>
                    <a:cubicBezTo>
                      <a:pt x="0" y="3042"/>
                      <a:pt x="19" y="2963"/>
                      <a:pt x="79" y="2927"/>
                    </a:cubicBezTo>
                    <a:lnTo>
                      <a:pt x="79" y="2927"/>
                    </a:lnTo>
                    <a:cubicBezTo>
                      <a:pt x="139" y="2890"/>
                      <a:pt x="217" y="2909"/>
                      <a:pt x="254" y="2969"/>
                    </a:cubicBezTo>
                    <a:lnTo>
                      <a:pt x="254" y="2969"/>
                    </a:lnTo>
                    <a:cubicBezTo>
                      <a:pt x="410" y="3225"/>
                      <a:pt x="631" y="3440"/>
                      <a:pt x="892" y="3589"/>
                    </a:cubicBezTo>
                    <a:lnTo>
                      <a:pt x="892" y="3589"/>
                    </a:lnTo>
                    <a:cubicBezTo>
                      <a:pt x="1160" y="3743"/>
                      <a:pt x="1467" y="3825"/>
                      <a:pt x="1778" y="3825"/>
                    </a:cubicBezTo>
                    <a:lnTo>
                      <a:pt x="1778" y="3825"/>
                    </a:lnTo>
                    <a:cubicBezTo>
                      <a:pt x="2762" y="3825"/>
                      <a:pt x="3564" y="3024"/>
                      <a:pt x="3564" y="2039"/>
                    </a:cubicBezTo>
                    <a:lnTo>
                      <a:pt x="3564" y="2039"/>
                    </a:lnTo>
                    <a:cubicBezTo>
                      <a:pt x="3564" y="915"/>
                      <a:pt x="4478" y="0"/>
                      <a:pt x="5603" y="0"/>
                    </a:cubicBezTo>
                    <a:lnTo>
                      <a:pt x="5603" y="0"/>
                    </a:lnTo>
                    <a:cubicBezTo>
                      <a:pt x="6728" y="0"/>
                      <a:pt x="7643" y="915"/>
                      <a:pt x="7643" y="2039"/>
                    </a:cubicBezTo>
                    <a:lnTo>
                      <a:pt x="7643" y="2039"/>
                    </a:lnTo>
                    <a:cubicBezTo>
                      <a:pt x="7643" y="3164"/>
                      <a:pt x="6728" y="4079"/>
                      <a:pt x="5603" y="4079"/>
                    </a:cubicBezTo>
                  </a:path>
                </a:pathLst>
              </a:custGeom>
              <a:solidFill>
                <a:srgbClr val="2585C2"/>
              </a:solidFill>
              <a:ln>
                <a:solidFill>
                  <a:srgbClr val="2585C2"/>
                </a:solidFill>
              </a:ln>
              <a:effectLst/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59D8CD45-7AFF-5A98-E5A0-4D5B081F9991}"/>
                  </a:ext>
                </a:extLst>
              </p:cNvPr>
              <p:cNvSpPr/>
              <p:nvPr/>
            </p:nvSpPr>
            <p:spPr>
              <a:xfrm>
                <a:off x="417821" y="388491"/>
                <a:ext cx="1792224" cy="17922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6C57E9E2-EC0D-C57C-D38C-83B589A270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9284" t="19305" r="14595" b="11463"/>
              <a:stretch/>
            </p:blipFill>
            <p:spPr>
              <a:xfrm>
                <a:off x="4622081" y="370203"/>
                <a:ext cx="1827452" cy="1828800"/>
              </a:xfrm>
              <a:prstGeom prst="ellipse">
                <a:avLst/>
              </a:prstGeom>
            </p:spPr>
          </p:pic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375FB15E-2D8F-BCF9-2E04-2EE286AD740A}"/>
                  </a:ext>
                </a:extLst>
              </p:cNvPr>
              <p:cNvGrpSpPr/>
              <p:nvPr/>
            </p:nvGrpSpPr>
            <p:grpSpPr>
              <a:xfrm>
                <a:off x="2529344" y="375565"/>
                <a:ext cx="1799302" cy="1805224"/>
                <a:chOff x="2529344" y="375565"/>
                <a:chExt cx="1799302" cy="1805224"/>
              </a:xfrm>
            </p:grpSpPr>
            <p:sp>
              <p:nvSpPr>
                <p:cNvPr id="8" name="Ovaal 41">
                  <a:extLst>
                    <a:ext uri="{FF2B5EF4-FFF2-40B4-BE49-F238E27FC236}">
                      <a16:creationId xmlns:a16="http://schemas.microsoft.com/office/drawing/2014/main" id="{3E5C12EF-EB7F-B20E-7672-C43C76BC8ABF}"/>
                    </a:ext>
                  </a:extLst>
                </p:cNvPr>
                <p:cNvSpPr/>
                <p:nvPr/>
              </p:nvSpPr>
              <p:spPr>
                <a:xfrm>
                  <a:off x="2529344" y="375565"/>
                  <a:ext cx="1799302" cy="1805224"/>
                </a:xfrm>
                <a:prstGeom prst="ellipse">
                  <a:avLst/>
                </a:prstGeom>
                <a:solidFill>
                  <a:srgbClr val="8C4F9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GB" sz="1800" kern="1200" dirty="0">
                      <a:solidFill>
                        <a:srgbClr val="000000"/>
                      </a:solidFill>
                      <a:effectLst/>
                      <a:latin typeface="Verdana" panose="020B0604030504040204" pitchFamily="34" charset="0"/>
                      <a:ea typeface="DengXian" panose="02010600030101010101" pitchFamily="2" charset="-122"/>
                      <a:cs typeface="Arial" panose="020B0604020202020204" pitchFamily="34" charset="0"/>
                    </a:rPr>
                    <a:t> </a:t>
                  </a:r>
                  <a:endParaRPr lang="en-GB" sz="1100" dirty="0">
                    <a:effectLst/>
                    <a:ea typeface="DengXian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7" name="Picture 6" descr="Icon&#10;&#10;Description automatically generated">
                  <a:extLst>
                    <a:ext uri="{FF2B5EF4-FFF2-40B4-BE49-F238E27FC236}">
                      <a16:creationId xmlns:a16="http://schemas.microsoft.com/office/drawing/2014/main" id="{DEE4F280-ECF3-5958-164A-A042CC90AC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46786" y="439703"/>
                  <a:ext cx="548640" cy="548640"/>
                </a:xfrm>
                <a:prstGeom prst="rect">
                  <a:avLst/>
                </a:prstGeom>
              </p:spPr>
            </p:pic>
          </p:grp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B791589-E694-65FE-26B8-D939981570D3}"/>
                  </a:ext>
                </a:extLst>
              </p:cNvPr>
              <p:cNvSpPr/>
              <p:nvPr/>
            </p:nvSpPr>
            <p:spPr>
              <a:xfrm>
                <a:off x="535743" y="869104"/>
                <a:ext cx="1589138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sv-SE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Placera </a:t>
                </a:r>
                <a:br>
                  <a:rPr lang="cs-CZ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</a:br>
                <a:r>
                  <a:rPr lang="sv-SE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din</a:t>
                </a:r>
                <a:r>
                  <a:rPr lang="cs-CZ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</a:t>
                </a:r>
                <a:r>
                  <a:rPr lang="sv-SE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organisations logga här</a:t>
                </a:r>
                <a:endParaRPr lang="en-US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DD89AE6A-4C9E-24D4-76A3-B7966E64825B}"/>
                  </a:ext>
                </a:extLst>
              </p:cNvPr>
              <p:cNvGrpSpPr/>
              <p:nvPr/>
            </p:nvGrpSpPr>
            <p:grpSpPr>
              <a:xfrm>
                <a:off x="0" y="9128276"/>
                <a:ext cx="6868968" cy="906862"/>
                <a:chOff x="0" y="9128276"/>
                <a:chExt cx="6868968" cy="906862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8CF42A05-3352-A435-73D3-6ED8FB882689}"/>
                    </a:ext>
                  </a:extLst>
                </p:cNvPr>
                <p:cNvSpPr/>
                <p:nvPr/>
              </p:nvSpPr>
              <p:spPr>
                <a:xfrm>
                  <a:off x="0" y="9128276"/>
                  <a:ext cx="6868968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>
                    <a:solidFill>
                      <a:srgbClr val="2585C2"/>
                    </a:solidFill>
                  </a:endParaRP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F91C606-3D3D-FF49-1B83-A5B6397F9311}"/>
                    </a:ext>
                  </a:extLst>
                </p:cNvPr>
                <p:cNvSpPr txBox="1"/>
                <p:nvPr/>
              </p:nvSpPr>
              <p:spPr>
                <a:xfrm>
                  <a:off x="10946" y="9188752"/>
                  <a:ext cx="6847076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nl-BE" sz="1300" b="1" dirty="0">
                      <a:solidFill>
                        <a:srgbClr val="8C4F91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  <a:br>
                    <a:rPr lang="sv-SE" sz="1200" dirty="0">
                      <a:solidFill>
                        <a:srgbClr val="8C4F91"/>
                      </a:solidFill>
                    </a:rPr>
                  </a:br>
                  <a:r>
                    <a:rPr lang="sv-SE" sz="1200" b="1" i="0" dirty="0">
                      <a:solidFill>
                        <a:srgbClr val="8C4F91"/>
                      </a:solidFill>
                      <a:effectLst/>
                      <a:latin typeface="Calibri" panose="020F0502020204030204" pitchFamily="34" charset="0"/>
                    </a:rPr>
                    <a:t>PrEvCan© är ett initiativ av EONS och genomförs i samverkan med ESMO </a:t>
                  </a:r>
                  <a:br>
                    <a:rPr lang="sv-SE" sz="1200" b="1" i="0" dirty="0">
                      <a:solidFill>
                        <a:srgbClr val="8C4F91"/>
                      </a:solidFill>
                      <a:effectLst/>
                      <a:latin typeface="Calibri" panose="020F0502020204030204" pitchFamily="34" charset="0"/>
                    </a:rPr>
                  </a:br>
                  <a:r>
                    <a:rPr lang="sv-SE" sz="1200" b="1" i="0" dirty="0">
                      <a:solidFill>
                        <a:srgbClr val="8C4F91"/>
                      </a:solidFill>
                      <a:effectLst/>
                      <a:latin typeface="Calibri" panose="020F0502020204030204" pitchFamily="34" charset="0"/>
                    </a:rPr>
                    <a:t>som viktigaste partner. Läs mer på</a:t>
                  </a:r>
                  <a:r>
                    <a:rPr lang="nl-BE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: www.cancernurse.eu/</a:t>
                  </a:r>
                  <a:r>
                    <a:rPr lang="cs-CZ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8C4F91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427806C2-CDA0-2094-028E-1EFAE78553EA}"/>
                    </a:ext>
                  </a:extLst>
                </p:cNvPr>
                <p:cNvGrpSpPr/>
                <p:nvPr/>
              </p:nvGrpSpPr>
              <p:grpSpPr>
                <a:xfrm>
                  <a:off x="224358" y="9317112"/>
                  <a:ext cx="474731" cy="475488"/>
                  <a:chOff x="-302004" y="1916250"/>
                  <a:chExt cx="2823923" cy="2823924"/>
                </a:xfrm>
              </p:grpSpPr>
              <p:sp>
                <p:nvSpPr>
                  <p:cNvPr id="17" name="Ovaal 2">
                    <a:extLst>
                      <a:ext uri="{FF2B5EF4-FFF2-40B4-BE49-F238E27FC236}">
                        <a16:creationId xmlns:a16="http://schemas.microsoft.com/office/drawing/2014/main" id="{9DA5000D-FD93-C591-F14E-2690F30E5F95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nl-BE" sz="1801" dirty="0">
                      <a:solidFill>
                        <a:srgbClr val="2585C2"/>
                      </a:solidFill>
                    </a:endParaRPr>
                  </a:p>
                </p:txBody>
              </p:sp>
              <p:pic>
                <p:nvPicPr>
                  <p:cNvPr id="18" name="Picture 11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0AB07ADC-0E3B-DD67-1098-1FFCEB111A4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  <p:pic>
              <p:nvPicPr>
                <p:cNvPr id="16" name="Graphic 15">
                  <a:extLst>
                    <a:ext uri="{FF2B5EF4-FFF2-40B4-BE49-F238E27FC236}">
                      <a16:creationId xmlns:a16="http://schemas.microsoft.com/office/drawing/2014/main" id="{DB3E385A-3300-1EE8-2531-652A06EB3F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rcRect t="1" r="36621" b="-13923"/>
                <a:stretch/>
              </p:blipFill>
              <p:spPr>
                <a:xfrm>
                  <a:off x="6019265" y="9361060"/>
                  <a:ext cx="703986" cy="331414"/>
                </a:xfrm>
                <a:prstGeom prst="rect">
                  <a:avLst/>
                </a:prstGeom>
              </p:spPr>
            </p:pic>
          </p:grpSp>
        </p:grpSp>
        <p:sp>
          <p:nvSpPr>
            <p:cNvPr id="20" name="TextBox 7">
              <a:extLst>
                <a:ext uri="{FF2B5EF4-FFF2-40B4-BE49-F238E27FC236}">
                  <a16:creationId xmlns:a16="http://schemas.microsoft.com/office/drawing/2014/main" id="{2FB8016F-DC7C-4CB5-A0A3-7E5DD8B518F9}"/>
                </a:ext>
              </a:extLst>
            </p:cNvPr>
            <p:cNvSpPr txBox="1"/>
            <p:nvPr/>
          </p:nvSpPr>
          <p:spPr>
            <a:xfrm>
              <a:off x="2396115" y="900698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F</a:t>
              </a:r>
              <a:r>
                <a:rPr lang="cs-CZ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ÖR KVINNOR</a:t>
              </a:r>
              <a: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:</a:t>
              </a:r>
            </a:p>
            <a:p>
              <a:pPr algn="ctr" rtl="0" fontAlgn="base"/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AMMA DITT BARN OM </a:t>
              </a:r>
              <a:b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DU HAR MÖJLIGHET </a:t>
              </a:r>
              <a:b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ATT GÖRA DET</a:t>
              </a:r>
              <a:endParaRPr lang="en-US" sz="9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BEGRÄNSA </a:t>
              </a:r>
              <a:b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ANVÄNDNINGEN </a:t>
              </a:r>
            </a:p>
            <a:p>
              <a:pPr algn="ctr" rtl="0" fontAlgn="base"/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AV HRT</a:t>
              </a:r>
              <a:endParaRPr lang="en-GB" sz="9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49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551DB92C-6D62-DD85-B978-0F2680F4F698}"/>
              </a:ext>
            </a:extLst>
          </p:cNvPr>
          <p:cNvGrpSpPr/>
          <p:nvPr/>
        </p:nvGrpSpPr>
        <p:grpSpPr>
          <a:xfrm>
            <a:off x="-4101" y="0"/>
            <a:ext cx="6879926" cy="10035138"/>
            <a:chOff x="-4101" y="0"/>
            <a:chExt cx="6879926" cy="10035138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C91F0CD4-587D-EC54-6B9A-782EFC7EA490}"/>
                </a:ext>
              </a:extLst>
            </p:cNvPr>
            <p:cNvGrpSpPr/>
            <p:nvPr/>
          </p:nvGrpSpPr>
          <p:grpSpPr>
            <a:xfrm>
              <a:off x="-4101" y="0"/>
              <a:ext cx="6879926" cy="10035138"/>
              <a:chOff x="-4101" y="0"/>
              <a:chExt cx="6879926" cy="10035138"/>
            </a:xfrm>
          </p:grpSpPr>
          <p:pic>
            <p:nvPicPr>
              <p:cNvPr id="6" name="Picture 5" descr="A person breastfeeding a baby&#10;&#10;Description automatically generated with medium confidence">
                <a:extLst>
                  <a:ext uri="{FF2B5EF4-FFF2-40B4-BE49-F238E27FC236}">
                    <a16:creationId xmlns:a16="http://schemas.microsoft.com/office/drawing/2014/main" id="{86041247-637F-ADB6-340E-01B0D038DD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alphaModFix amt="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260" t="-1" r="24547" b="-1"/>
              <a:stretch/>
            </p:blipFill>
            <p:spPr>
              <a:xfrm>
                <a:off x="-4101" y="0"/>
                <a:ext cx="6879926" cy="9930176"/>
              </a:xfrm>
              <a:prstGeom prst="rect">
                <a:avLst/>
              </a:prstGeom>
            </p:spPr>
          </p:pic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DE322BCE-0271-4C8E-9878-A7CF42C7A47B}"/>
                  </a:ext>
                </a:extLst>
              </p:cNvPr>
              <p:cNvSpPr/>
              <p:nvPr/>
            </p:nvSpPr>
            <p:spPr>
              <a:xfrm>
                <a:off x="2226152" y="3920840"/>
                <a:ext cx="4427373" cy="4826886"/>
              </a:xfrm>
              <a:prstGeom prst="roundRect">
                <a:avLst/>
              </a:prstGeom>
              <a:solidFill>
                <a:schemeClr val="bg1">
                  <a:alpha val="71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5BF916CE-0624-4EA7-AB9A-6C4C006BCA7D}"/>
                  </a:ext>
                </a:extLst>
              </p:cNvPr>
              <p:cNvSpPr/>
              <p:nvPr/>
            </p:nvSpPr>
            <p:spPr>
              <a:xfrm>
                <a:off x="321465" y="2598636"/>
                <a:ext cx="2454399" cy="2864706"/>
              </a:xfrm>
              <a:prstGeom prst="roundRect">
                <a:avLst/>
              </a:prstGeom>
              <a:solidFill>
                <a:schemeClr val="bg1">
                  <a:alpha val="71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Freeform 72">
                <a:extLst>
                  <a:ext uri="{FF2B5EF4-FFF2-40B4-BE49-F238E27FC236}">
                    <a16:creationId xmlns:a16="http://schemas.microsoft.com/office/drawing/2014/main" id="{3015B807-1073-D50A-56CD-41610B614A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466" y="153871"/>
                <a:ext cx="4213623" cy="2285365"/>
              </a:xfrm>
              <a:custGeom>
                <a:avLst/>
                <a:gdLst>
                  <a:gd name="T0" fmla="*/ 7607 w 7645"/>
                  <a:gd name="T1" fmla="*/ 977 h 4080"/>
                  <a:gd name="T2" fmla="*/ 7607 w 7645"/>
                  <a:gd name="T3" fmla="*/ 977 h 4080"/>
                  <a:gd name="T4" fmla="*/ 6878 w 7645"/>
                  <a:gd name="T5" fmla="*/ 269 h 4080"/>
                  <a:gd name="T6" fmla="*/ 6878 w 7645"/>
                  <a:gd name="T7" fmla="*/ 269 h 4080"/>
                  <a:gd name="T8" fmla="*/ 5865 w 7645"/>
                  <a:gd name="T9" fmla="*/ 0 h 4080"/>
                  <a:gd name="T10" fmla="*/ 5865 w 7645"/>
                  <a:gd name="T11" fmla="*/ 0 h 4080"/>
                  <a:gd name="T12" fmla="*/ 3825 w 7645"/>
                  <a:gd name="T13" fmla="*/ 2039 h 4080"/>
                  <a:gd name="T14" fmla="*/ 3825 w 7645"/>
                  <a:gd name="T15" fmla="*/ 2039 h 4080"/>
                  <a:gd name="T16" fmla="*/ 2040 w 7645"/>
                  <a:gd name="T17" fmla="*/ 3825 h 4080"/>
                  <a:gd name="T18" fmla="*/ 2040 w 7645"/>
                  <a:gd name="T19" fmla="*/ 3825 h 4080"/>
                  <a:gd name="T20" fmla="*/ 255 w 7645"/>
                  <a:gd name="T21" fmla="*/ 2039 h 4080"/>
                  <a:gd name="T22" fmla="*/ 255 w 7645"/>
                  <a:gd name="T23" fmla="*/ 2039 h 4080"/>
                  <a:gd name="T24" fmla="*/ 2040 w 7645"/>
                  <a:gd name="T25" fmla="*/ 255 h 4080"/>
                  <a:gd name="T26" fmla="*/ 2040 w 7645"/>
                  <a:gd name="T27" fmla="*/ 255 h 4080"/>
                  <a:gd name="T28" fmla="*/ 2927 w 7645"/>
                  <a:gd name="T29" fmla="*/ 490 h 4080"/>
                  <a:gd name="T30" fmla="*/ 2927 w 7645"/>
                  <a:gd name="T31" fmla="*/ 490 h 4080"/>
                  <a:gd name="T32" fmla="*/ 3564 w 7645"/>
                  <a:gd name="T33" fmla="*/ 1109 h 4080"/>
                  <a:gd name="T34" fmla="*/ 3564 w 7645"/>
                  <a:gd name="T35" fmla="*/ 1109 h 4080"/>
                  <a:gd name="T36" fmla="*/ 3739 w 7645"/>
                  <a:gd name="T37" fmla="*/ 1152 h 4080"/>
                  <a:gd name="T38" fmla="*/ 3739 w 7645"/>
                  <a:gd name="T39" fmla="*/ 1152 h 4080"/>
                  <a:gd name="T40" fmla="*/ 3782 w 7645"/>
                  <a:gd name="T41" fmla="*/ 977 h 4080"/>
                  <a:gd name="T42" fmla="*/ 3782 w 7645"/>
                  <a:gd name="T43" fmla="*/ 977 h 4080"/>
                  <a:gd name="T44" fmla="*/ 3053 w 7645"/>
                  <a:gd name="T45" fmla="*/ 269 h 4080"/>
                  <a:gd name="T46" fmla="*/ 3053 w 7645"/>
                  <a:gd name="T47" fmla="*/ 269 h 4080"/>
                  <a:gd name="T48" fmla="*/ 2040 w 7645"/>
                  <a:gd name="T49" fmla="*/ 0 h 4080"/>
                  <a:gd name="T50" fmla="*/ 2040 w 7645"/>
                  <a:gd name="T51" fmla="*/ 0 h 4080"/>
                  <a:gd name="T52" fmla="*/ 0 w 7645"/>
                  <a:gd name="T53" fmla="*/ 2039 h 4080"/>
                  <a:gd name="T54" fmla="*/ 0 w 7645"/>
                  <a:gd name="T55" fmla="*/ 2039 h 4080"/>
                  <a:gd name="T56" fmla="*/ 2040 w 7645"/>
                  <a:gd name="T57" fmla="*/ 4079 h 4080"/>
                  <a:gd name="T58" fmla="*/ 2040 w 7645"/>
                  <a:gd name="T59" fmla="*/ 4079 h 4080"/>
                  <a:gd name="T60" fmla="*/ 4080 w 7645"/>
                  <a:gd name="T61" fmla="*/ 2039 h 4080"/>
                  <a:gd name="T62" fmla="*/ 4080 w 7645"/>
                  <a:gd name="T63" fmla="*/ 2039 h 4080"/>
                  <a:gd name="T64" fmla="*/ 5865 w 7645"/>
                  <a:gd name="T65" fmla="*/ 255 h 4080"/>
                  <a:gd name="T66" fmla="*/ 5865 w 7645"/>
                  <a:gd name="T67" fmla="*/ 255 h 4080"/>
                  <a:gd name="T68" fmla="*/ 6751 w 7645"/>
                  <a:gd name="T69" fmla="*/ 490 h 4080"/>
                  <a:gd name="T70" fmla="*/ 6751 w 7645"/>
                  <a:gd name="T71" fmla="*/ 490 h 4080"/>
                  <a:gd name="T72" fmla="*/ 7389 w 7645"/>
                  <a:gd name="T73" fmla="*/ 1109 h 4080"/>
                  <a:gd name="T74" fmla="*/ 7389 w 7645"/>
                  <a:gd name="T75" fmla="*/ 1109 h 4080"/>
                  <a:gd name="T76" fmla="*/ 7565 w 7645"/>
                  <a:gd name="T77" fmla="*/ 1152 h 4080"/>
                  <a:gd name="T78" fmla="*/ 7565 w 7645"/>
                  <a:gd name="T79" fmla="*/ 1152 h 4080"/>
                  <a:gd name="T80" fmla="*/ 7607 w 7645"/>
                  <a:gd name="T81" fmla="*/ 977 h 4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645" h="4080">
                    <a:moveTo>
                      <a:pt x="7607" y="977"/>
                    </a:moveTo>
                    <a:lnTo>
                      <a:pt x="7607" y="977"/>
                    </a:lnTo>
                    <a:cubicBezTo>
                      <a:pt x="7428" y="685"/>
                      <a:pt x="7176" y="440"/>
                      <a:pt x="6878" y="269"/>
                    </a:cubicBezTo>
                    <a:lnTo>
                      <a:pt x="6878" y="269"/>
                    </a:lnTo>
                    <a:cubicBezTo>
                      <a:pt x="6572" y="93"/>
                      <a:pt x="6221" y="0"/>
                      <a:pt x="5865" y="0"/>
                    </a:cubicBezTo>
                    <a:lnTo>
                      <a:pt x="5865" y="0"/>
                    </a:lnTo>
                    <a:cubicBezTo>
                      <a:pt x="4741" y="0"/>
                      <a:pt x="3825" y="915"/>
                      <a:pt x="3825" y="2039"/>
                    </a:cubicBezTo>
                    <a:lnTo>
                      <a:pt x="3825" y="2039"/>
                    </a:lnTo>
                    <a:cubicBezTo>
                      <a:pt x="3825" y="3024"/>
                      <a:pt x="3025" y="3825"/>
                      <a:pt x="2040" y="3825"/>
                    </a:cubicBezTo>
                    <a:lnTo>
                      <a:pt x="2040" y="3825"/>
                    </a:lnTo>
                    <a:cubicBezTo>
                      <a:pt x="1056" y="3825"/>
                      <a:pt x="255" y="3024"/>
                      <a:pt x="255" y="2039"/>
                    </a:cubicBezTo>
                    <a:lnTo>
                      <a:pt x="255" y="2039"/>
                    </a:lnTo>
                    <a:cubicBezTo>
                      <a:pt x="255" y="1055"/>
                      <a:pt x="1056" y="255"/>
                      <a:pt x="2040" y="255"/>
                    </a:cubicBezTo>
                    <a:lnTo>
                      <a:pt x="2040" y="255"/>
                    </a:lnTo>
                    <a:cubicBezTo>
                      <a:pt x="2352" y="255"/>
                      <a:pt x="2658" y="336"/>
                      <a:pt x="2927" y="490"/>
                    </a:cubicBezTo>
                    <a:lnTo>
                      <a:pt x="2927" y="490"/>
                    </a:lnTo>
                    <a:cubicBezTo>
                      <a:pt x="3187" y="639"/>
                      <a:pt x="3407" y="854"/>
                      <a:pt x="3564" y="1109"/>
                    </a:cubicBezTo>
                    <a:lnTo>
                      <a:pt x="3564" y="1109"/>
                    </a:lnTo>
                    <a:cubicBezTo>
                      <a:pt x="3601" y="1169"/>
                      <a:pt x="3679" y="1188"/>
                      <a:pt x="3739" y="1152"/>
                    </a:cubicBezTo>
                    <a:lnTo>
                      <a:pt x="3739" y="1152"/>
                    </a:lnTo>
                    <a:cubicBezTo>
                      <a:pt x="3799" y="1115"/>
                      <a:pt x="3818" y="1037"/>
                      <a:pt x="3782" y="977"/>
                    </a:cubicBezTo>
                    <a:lnTo>
                      <a:pt x="3782" y="977"/>
                    </a:lnTo>
                    <a:cubicBezTo>
                      <a:pt x="3603" y="685"/>
                      <a:pt x="3351" y="440"/>
                      <a:pt x="3053" y="269"/>
                    </a:cubicBezTo>
                    <a:lnTo>
                      <a:pt x="3053" y="269"/>
                    </a:lnTo>
                    <a:cubicBezTo>
                      <a:pt x="2746" y="93"/>
                      <a:pt x="2396" y="0"/>
                      <a:pt x="2040" y="0"/>
                    </a:cubicBezTo>
                    <a:lnTo>
                      <a:pt x="2040" y="0"/>
                    </a:lnTo>
                    <a:cubicBezTo>
                      <a:pt x="915" y="0"/>
                      <a:pt x="0" y="915"/>
                      <a:pt x="0" y="2039"/>
                    </a:cubicBezTo>
                    <a:lnTo>
                      <a:pt x="0" y="2039"/>
                    </a:lnTo>
                    <a:cubicBezTo>
                      <a:pt x="0" y="3164"/>
                      <a:pt x="915" y="4079"/>
                      <a:pt x="2040" y="4079"/>
                    </a:cubicBezTo>
                    <a:lnTo>
                      <a:pt x="2040" y="4079"/>
                    </a:lnTo>
                    <a:cubicBezTo>
                      <a:pt x="3165" y="4079"/>
                      <a:pt x="4080" y="3164"/>
                      <a:pt x="4080" y="2039"/>
                    </a:cubicBezTo>
                    <a:lnTo>
                      <a:pt x="4080" y="2039"/>
                    </a:lnTo>
                    <a:cubicBezTo>
                      <a:pt x="4080" y="1055"/>
                      <a:pt x="4881" y="255"/>
                      <a:pt x="5865" y="255"/>
                    </a:cubicBezTo>
                    <a:lnTo>
                      <a:pt x="5865" y="255"/>
                    </a:lnTo>
                    <a:cubicBezTo>
                      <a:pt x="6177" y="255"/>
                      <a:pt x="6483" y="336"/>
                      <a:pt x="6751" y="490"/>
                    </a:cubicBezTo>
                    <a:lnTo>
                      <a:pt x="6751" y="490"/>
                    </a:lnTo>
                    <a:cubicBezTo>
                      <a:pt x="7012" y="639"/>
                      <a:pt x="7233" y="854"/>
                      <a:pt x="7389" y="1109"/>
                    </a:cubicBezTo>
                    <a:lnTo>
                      <a:pt x="7389" y="1109"/>
                    </a:lnTo>
                    <a:cubicBezTo>
                      <a:pt x="7426" y="1169"/>
                      <a:pt x="7505" y="1188"/>
                      <a:pt x="7565" y="1152"/>
                    </a:cubicBezTo>
                    <a:lnTo>
                      <a:pt x="7565" y="1152"/>
                    </a:lnTo>
                    <a:cubicBezTo>
                      <a:pt x="7625" y="1115"/>
                      <a:pt x="7644" y="1037"/>
                      <a:pt x="7607" y="977"/>
                    </a:cubicBezTo>
                  </a:path>
                </a:pathLst>
              </a:custGeom>
              <a:solidFill>
                <a:srgbClr val="2585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dirty="0"/>
              </a:p>
            </p:txBody>
          </p:sp>
          <p:sp>
            <p:nvSpPr>
              <p:cNvPr id="17" name="Freeform 74">
                <a:extLst>
                  <a:ext uri="{FF2B5EF4-FFF2-40B4-BE49-F238E27FC236}">
                    <a16:creationId xmlns:a16="http://schemas.microsoft.com/office/drawing/2014/main" id="{0C2E6727-DE24-6C78-97F2-6BB0E5E338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9903" y="153871"/>
                <a:ext cx="4213623" cy="2261464"/>
              </a:xfrm>
              <a:custGeom>
                <a:avLst/>
                <a:gdLst>
                  <a:gd name="T0" fmla="*/ 5603 w 7644"/>
                  <a:gd name="T1" fmla="*/ 4079 h 4080"/>
                  <a:gd name="T2" fmla="*/ 5603 w 7644"/>
                  <a:gd name="T3" fmla="*/ 4079 h 4080"/>
                  <a:gd name="T4" fmla="*/ 4590 w 7644"/>
                  <a:gd name="T5" fmla="*/ 3810 h 4080"/>
                  <a:gd name="T6" fmla="*/ 4590 w 7644"/>
                  <a:gd name="T7" fmla="*/ 3810 h 4080"/>
                  <a:gd name="T8" fmla="*/ 3861 w 7644"/>
                  <a:gd name="T9" fmla="*/ 3102 h 4080"/>
                  <a:gd name="T10" fmla="*/ 3861 w 7644"/>
                  <a:gd name="T11" fmla="*/ 3102 h 4080"/>
                  <a:gd name="T12" fmla="*/ 3904 w 7644"/>
                  <a:gd name="T13" fmla="*/ 2927 h 4080"/>
                  <a:gd name="T14" fmla="*/ 3904 w 7644"/>
                  <a:gd name="T15" fmla="*/ 2927 h 4080"/>
                  <a:gd name="T16" fmla="*/ 4079 w 7644"/>
                  <a:gd name="T17" fmla="*/ 2969 h 4080"/>
                  <a:gd name="T18" fmla="*/ 4079 w 7644"/>
                  <a:gd name="T19" fmla="*/ 2969 h 4080"/>
                  <a:gd name="T20" fmla="*/ 4717 w 7644"/>
                  <a:gd name="T21" fmla="*/ 3589 h 4080"/>
                  <a:gd name="T22" fmla="*/ 4717 w 7644"/>
                  <a:gd name="T23" fmla="*/ 3589 h 4080"/>
                  <a:gd name="T24" fmla="*/ 5603 w 7644"/>
                  <a:gd name="T25" fmla="*/ 3825 h 4080"/>
                  <a:gd name="T26" fmla="*/ 5603 w 7644"/>
                  <a:gd name="T27" fmla="*/ 3825 h 4080"/>
                  <a:gd name="T28" fmla="*/ 7388 w 7644"/>
                  <a:gd name="T29" fmla="*/ 2039 h 4080"/>
                  <a:gd name="T30" fmla="*/ 7388 w 7644"/>
                  <a:gd name="T31" fmla="*/ 2039 h 4080"/>
                  <a:gd name="T32" fmla="*/ 5603 w 7644"/>
                  <a:gd name="T33" fmla="*/ 255 h 4080"/>
                  <a:gd name="T34" fmla="*/ 5603 w 7644"/>
                  <a:gd name="T35" fmla="*/ 255 h 4080"/>
                  <a:gd name="T36" fmla="*/ 3818 w 7644"/>
                  <a:gd name="T37" fmla="*/ 2039 h 4080"/>
                  <a:gd name="T38" fmla="*/ 3818 w 7644"/>
                  <a:gd name="T39" fmla="*/ 2039 h 4080"/>
                  <a:gd name="T40" fmla="*/ 1778 w 7644"/>
                  <a:gd name="T41" fmla="*/ 4079 h 4080"/>
                  <a:gd name="T42" fmla="*/ 1778 w 7644"/>
                  <a:gd name="T43" fmla="*/ 4079 h 4080"/>
                  <a:gd name="T44" fmla="*/ 765 w 7644"/>
                  <a:gd name="T45" fmla="*/ 3810 h 4080"/>
                  <a:gd name="T46" fmla="*/ 765 w 7644"/>
                  <a:gd name="T47" fmla="*/ 3810 h 4080"/>
                  <a:gd name="T48" fmla="*/ 37 w 7644"/>
                  <a:gd name="T49" fmla="*/ 3102 h 4080"/>
                  <a:gd name="T50" fmla="*/ 37 w 7644"/>
                  <a:gd name="T51" fmla="*/ 3102 h 4080"/>
                  <a:gd name="T52" fmla="*/ 79 w 7644"/>
                  <a:gd name="T53" fmla="*/ 2927 h 4080"/>
                  <a:gd name="T54" fmla="*/ 79 w 7644"/>
                  <a:gd name="T55" fmla="*/ 2927 h 4080"/>
                  <a:gd name="T56" fmla="*/ 254 w 7644"/>
                  <a:gd name="T57" fmla="*/ 2969 h 4080"/>
                  <a:gd name="T58" fmla="*/ 254 w 7644"/>
                  <a:gd name="T59" fmla="*/ 2969 h 4080"/>
                  <a:gd name="T60" fmla="*/ 892 w 7644"/>
                  <a:gd name="T61" fmla="*/ 3589 h 4080"/>
                  <a:gd name="T62" fmla="*/ 892 w 7644"/>
                  <a:gd name="T63" fmla="*/ 3589 h 4080"/>
                  <a:gd name="T64" fmla="*/ 1778 w 7644"/>
                  <a:gd name="T65" fmla="*/ 3825 h 4080"/>
                  <a:gd name="T66" fmla="*/ 1778 w 7644"/>
                  <a:gd name="T67" fmla="*/ 3825 h 4080"/>
                  <a:gd name="T68" fmla="*/ 3564 w 7644"/>
                  <a:gd name="T69" fmla="*/ 2039 h 4080"/>
                  <a:gd name="T70" fmla="*/ 3564 w 7644"/>
                  <a:gd name="T71" fmla="*/ 2039 h 4080"/>
                  <a:gd name="T72" fmla="*/ 5603 w 7644"/>
                  <a:gd name="T73" fmla="*/ 0 h 4080"/>
                  <a:gd name="T74" fmla="*/ 5603 w 7644"/>
                  <a:gd name="T75" fmla="*/ 0 h 4080"/>
                  <a:gd name="T76" fmla="*/ 7643 w 7644"/>
                  <a:gd name="T77" fmla="*/ 2039 h 4080"/>
                  <a:gd name="T78" fmla="*/ 7643 w 7644"/>
                  <a:gd name="T79" fmla="*/ 2039 h 4080"/>
                  <a:gd name="T80" fmla="*/ 5603 w 7644"/>
                  <a:gd name="T81" fmla="*/ 4079 h 4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644" h="4080">
                    <a:moveTo>
                      <a:pt x="5603" y="4079"/>
                    </a:moveTo>
                    <a:lnTo>
                      <a:pt x="5603" y="4079"/>
                    </a:lnTo>
                    <a:cubicBezTo>
                      <a:pt x="5248" y="4079"/>
                      <a:pt x="4897" y="3986"/>
                      <a:pt x="4590" y="3810"/>
                    </a:cubicBezTo>
                    <a:lnTo>
                      <a:pt x="4590" y="3810"/>
                    </a:lnTo>
                    <a:cubicBezTo>
                      <a:pt x="4293" y="3639"/>
                      <a:pt x="4041" y="3395"/>
                      <a:pt x="3861" y="3102"/>
                    </a:cubicBezTo>
                    <a:lnTo>
                      <a:pt x="3861" y="3102"/>
                    </a:lnTo>
                    <a:cubicBezTo>
                      <a:pt x="3825" y="3042"/>
                      <a:pt x="3844" y="2963"/>
                      <a:pt x="3904" y="2927"/>
                    </a:cubicBezTo>
                    <a:lnTo>
                      <a:pt x="3904" y="2927"/>
                    </a:lnTo>
                    <a:cubicBezTo>
                      <a:pt x="3964" y="2890"/>
                      <a:pt x="4042" y="2909"/>
                      <a:pt x="4079" y="2969"/>
                    </a:cubicBezTo>
                    <a:lnTo>
                      <a:pt x="4079" y="2969"/>
                    </a:lnTo>
                    <a:cubicBezTo>
                      <a:pt x="4236" y="3225"/>
                      <a:pt x="4456" y="3440"/>
                      <a:pt x="4717" y="3589"/>
                    </a:cubicBezTo>
                    <a:lnTo>
                      <a:pt x="4717" y="3589"/>
                    </a:lnTo>
                    <a:cubicBezTo>
                      <a:pt x="4985" y="3743"/>
                      <a:pt x="5292" y="3825"/>
                      <a:pt x="5603" y="3825"/>
                    </a:cubicBezTo>
                    <a:lnTo>
                      <a:pt x="5603" y="3825"/>
                    </a:lnTo>
                    <a:cubicBezTo>
                      <a:pt x="6588" y="3825"/>
                      <a:pt x="7388" y="3024"/>
                      <a:pt x="7388" y="2039"/>
                    </a:cubicBezTo>
                    <a:lnTo>
                      <a:pt x="7388" y="2039"/>
                    </a:lnTo>
                    <a:cubicBezTo>
                      <a:pt x="7388" y="1055"/>
                      <a:pt x="6588" y="255"/>
                      <a:pt x="5603" y="255"/>
                    </a:cubicBezTo>
                    <a:lnTo>
                      <a:pt x="5603" y="255"/>
                    </a:lnTo>
                    <a:cubicBezTo>
                      <a:pt x="4619" y="255"/>
                      <a:pt x="3818" y="1055"/>
                      <a:pt x="3818" y="2039"/>
                    </a:cubicBezTo>
                    <a:lnTo>
                      <a:pt x="3818" y="2039"/>
                    </a:lnTo>
                    <a:cubicBezTo>
                      <a:pt x="3818" y="3164"/>
                      <a:pt x="2903" y="4079"/>
                      <a:pt x="1778" y="4079"/>
                    </a:cubicBezTo>
                    <a:lnTo>
                      <a:pt x="1778" y="4079"/>
                    </a:lnTo>
                    <a:cubicBezTo>
                      <a:pt x="1422" y="4079"/>
                      <a:pt x="1072" y="3986"/>
                      <a:pt x="765" y="3810"/>
                    </a:cubicBezTo>
                    <a:lnTo>
                      <a:pt x="765" y="3810"/>
                    </a:lnTo>
                    <a:cubicBezTo>
                      <a:pt x="467" y="3639"/>
                      <a:pt x="215" y="3395"/>
                      <a:pt x="37" y="3102"/>
                    </a:cubicBezTo>
                    <a:lnTo>
                      <a:pt x="37" y="3102"/>
                    </a:lnTo>
                    <a:cubicBezTo>
                      <a:pt x="0" y="3042"/>
                      <a:pt x="19" y="2963"/>
                      <a:pt x="79" y="2927"/>
                    </a:cubicBezTo>
                    <a:lnTo>
                      <a:pt x="79" y="2927"/>
                    </a:lnTo>
                    <a:cubicBezTo>
                      <a:pt x="139" y="2890"/>
                      <a:pt x="217" y="2909"/>
                      <a:pt x="254" y="2969"/>
                    </a:cubicBezTo>
                    <a:lnTo>
                      <a:pt x="254" y="2969"/>
                    </a:lnTo>
                    <a:cubicBezTo>
                      <a:pt x="410" y="3225"/>
                      <a:pt x="631" y="3440"/>
                      <a:pt x="892" y="3589"/>
                    </a:cubicBezTo>
                    <a:lnTo>
                      <a:pt x="892" y="3589"/>
                    </a:lnTo>
                    <a:cubicBezTo>
                      <a:pt x="1160" y="3743"/>
                      <a:pt x="1467" y="3825"/>
                      <a:pt x="1778" y="3825"/>
                    </a:cubicBezTo>
                    <a:lnTo>
                      <a:pt x="1778" y="3825"/>
                    </a:lnTo>
                    <a:cubicBezTo>
                      <a:pt x="2762" y="3825"/>
                      <a:pt x="3564" y="3024"/>
                      <a:pt x="3564" y="2039"/>
                    </a:cubicBezTo>
                    <a:lnTo>
                      <a:pt x="3564" y="2039"/>
                    </a:lnTo>
                    <a:cubicBezTo>
                      <a:pt x="3564" y="915"/>
                      <a:pt x="4478" y="0"/>
                      <a:pt x="5603" y="0"/>
                    </a:cubicBezTo>
                    <a:lnTo>
                      <a:pt x="5603" y="0"/>
                    </a:lnTo>
                    <a:cubicBezTo>
                      <a:pt x="6728" y="0"/>
                      <a:pt x="7643" y="915"/>
                      <a:pt x="7643" y="2039"/>
                    </a:cubicBezTo>
                    <a:lnTo>
                      <a:pt x="7643" y="2039"/>
                    </a:lnTo>
                    <a:cubicBezTo>
                      <a:pt x="7643" y="3164"/>
                      <a:pt x="6728" y="4079"/>
                      <a:pt x="5603" y="4079"/>
                    </a:cubicBezTo>
                  </a:path>
                </a:pathLst>
              </a:custGeom>
              <a:solidFill>
                <a:srgbClr val="2585C2"/>
              </a:solidFill>
              <a:ln>
                <a:solidFill>
                  <a:srgbClr val="2585C2"/>
                </a:solidFill>
              </a:ln>
              <a:effectLst/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DC84F7ED-F835-9112-4322-72E004540AF2}"/>
                  </a:ext>
                </a:extLst>
              </p:cNvPr>
              <p:cNvSpPr/>
              <p:nvPr/>
            </p:nvSpPr>
            <p:spPr>
              <a:xfrm>
                <a:off x="417821" y="388491"/>
                <a:ext cx="1792224" cy="17922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F2CD417D-86DC-CCF2-ED59-0DB34884DC6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9284" t="19305" r="14595" b="11463"/>
              <a:stretch/>
            </p:blipFill>
            <p:spPr>
              <a:xfrm>
                <a:off x="4622081" y="370203"/>
                <a:ext cx="1827452" cy="1828800"/>
              </a:xfrm>
              <a:prstGeom prst="ellipse">
                <a:avLst/>
              </a:prstGeom>
            </p:spPr>
          </p:pic>
          <p:sp>
            <p:nvSpPr>
              <p:cNvPr id="3" name="Ovaal 41">
                <a:extLst>
                  <a:ext uri="{FF2B5EF4-FFF2-40B4-BE49-F238E27FC236}">
                    <a16:creationId xmlns:a16="http://schemas.microsoft.com/office/drawing/2014/main" id="{CE520594-AD32-F775-574D-D1D4ADDBD8ED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8C4F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 dirty="0"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4" name="Picture 3" descr="Icon&#10;&#10;Description automatically generated">
                <a:extLst>
                  <a:ext uri="{FF2B5EF4-FFF2-40B4-BE49-F238E27FC236}">
                    <a16:creationId xmlns:a16="http://schemas.microsoft.com/office/drawing/2014/main" id="{20D0A49A-607C-FEC3-15BE-B79D2210C8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6786" y="439703"/>
                <a:ext cx="548640" cy="548640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344866D-F299-234E-9A48-90A6B66F8B36}"/>
                  </a:ext>
                </a:extLst>
              </p:cNvPr>
              <p:cNvSpPr/>
              <p:nvPr/>
            </p:nvSpPr>
            <p:spPr>
              <a:xfrm>
                <a:off x="535743" y="869104"/>
                <a:ext cx="1589138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sv-SE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Placera </a:t>
                </a:r>
                <a:br>
                  <a:rPr lang="cs-CZ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</a:br>
                <a:r>
                  <a:rPr lang="sv-SE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din</a:t>
                </a:r>
                <a:r>
                  <a:rPr lang="cs-CZ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</a:t>
                </a:r>
                <a:r>
                  <a:rPr lang="sv-SE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organisations logga här</a:t>
                </a:r>
                <a:endParaRPr lang="en-US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BAD25374-2A82-9C0C-AF53-1FD30E27428A}"/>
                  </a:ext>
                </a:extLst>
              </p:cNvPr>
              <p:cNvGrpSpPr/>
              <p:nvPr/>
            </p:nvGrpSpPr>
            <p:grpSpPr>
              <a:xfrm>
                <a:off x="0" y="9128276"/>
                <a:ext cx="6868968" cy="906862"/>
                <a:chOff x="0" y="9128276"/>
                <a:chExt cx="6868968" cy="906862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F7977306-80B4-4BBF-27AA-61C8DA70C899}"/>
                    </a:ext>
                  </a:extLst>
                </p:cNvPr>
                <p:cNvSpPr/>
                <p:nvPr/>
              </p:nvSpPr>
              <p:spPr>
                <a:xfrm>
                  <a:off x="0" y="9128276"/>
                  <a:ext cx="6868968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>
                    <a:solidFill>
                      <a:srgbClr val="2585C2"/>
                    </a:solidFill>
                  </a:endParaRPr>
                </a:p>
              </p:txBody>
            </p:sp>
            <p:sp>
              <p:nvSpPr>
                <p:cNvPr id="33" name="TextBox 12">
                  <a:extLst>
                    <a:ext uri="{FF2B5EF4-FFF2-40B4-BE49-F238E27FC236}">
                      <a16:creationId xmlns:a16="http://schemas.microsoft.com/office/drawing/2014/main" id="{F3375DCE-C317-78AA-EDDC-290B74CA2031}"/>
                    </a:ext>
                  </a:extLst>
                </p:cNvPr>
                <p:cNvSpPr txBox="1"/>
                <p:nvPr/>
              </p:nvSpPr>
              <p:spPr>
                <a:xfrm>
                  <a:off x="10946" y="9188752"/>
                  <a:ext cx="6847076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nl-BE" sz="1300" b="1" dirty="0">
                      <a:solidFill>
                        <a:srgbClr val="8C4F91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  <a:br>
                    <a:rPr lang="sv-SE" sz="1200" dirty="0">
                      <a:solidFill>
                        <a:srgbClr val="8C4F91"/>
                      </a:solidFill>
                    </a:rPr>
                  </a:br>
                  <a:r>
                    <a:rPr lang="sv-SE" sz="1200" b="1" i="0" dirty="0">
                      <a:solidFill>
                        <a:srgbClr val="8C4F91"/>
                      </a:solidFill>
                      <a:effectLst/>
                      <a:latin typeface="Calibri" panose="020F0502020204030204" pitchFamily="34" charset="0"/>
                    </a:rPr>
                    <a:t>PrEvCan© är ett initiativ av EONS och genomförs i samverkan med ESMO </a:t>
                  </a:r>
                  <a:br>
                    <a:rPr lang="sv-SE" sz="1200" b="1" i="0" dirty="0">
                      <a:solidFill>
                        <a:srgbClr val="8C4F91"/>
                      </a:solidFill>
                      <a:effectLst/>
                      <a:latin typeface="Calibri" panose="020F0502020204030204" pitchFamily="34" charset="0"/>
                    </a:rPr>
                  </a:br>
                  <a:r>
                    <a:rPr lang="sv-SE" sz="1200" b="1" i="0" dirty="0">
                      <a:solidFill>
                        <a:srgbClr val="8C4F91"/>
                      </a:solidFill>
                      <a:effectLst/>
                      <a:latin typeface="Calibri" panose="020F0502020204030204" pitchFamily="34" charset="0"/>
                    </a:rPr>
                    <a:t>som viktigaste partner. Läs mer på</a:t>
                  </a:r>
                  <a:r>
                    <a:rPr lang="nl-BE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: www.cancernurse.eu/</a:t>
                  </a:r>
                  <a:r>
                    <a:rPr lang="cs-CZ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8C4F91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C9730B52-F4E4-5E7C-D1C5-98B7FFD04E14}"/>
                    </a:ext>
                  </a:extLst>
                </p:cNvPr>
                <p:cNvGrpSpPr/>
                <p:nvPr/>
              </p:nvGrpSpPr>
              <p:grpSpPr>
                <a:xfrm>
                  <a:off x="224358" y="9317112"/>
                  <a:ext cx="474731" cy="475488"/>
                  <a:chOff x="-302004" y="1916250"/>
                  <a:chExt cx="2823923" cy="2823924"/>
                </a:xfrm>
              </p:grpSpPr>
              <p:sp>
                <p:nvSpPr>
                  <p:cNvPr id="38" name="Ovaal 2">
                    <a:extLst>
                      <a:ext uri="{FF2B5EF4-FFF2-40B4-BE49-F238E27FC236}">
                        <a16:creationId xmlns:a16="http://schemas.microsoft.com/office/drawing/2014/main" id="{B4426D79-6669-BBA6-1456-8C93CF15BF0C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nl-BE" sz="1801" dirty="0">
                      <a:solidFill>
                        <a:srgbClr val="2585C2"/>
                      </a:solidFill>
                    </a:endParaRPr>
                  </a:p>
                </p:txBody>
              </p:sp>
              <p:pic>
                <p:nvPicPr>
                  <p:cNvPr id="39" name="Picture 11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7F642B3A-9BD9-8127-775C-1B0F5822568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  <p:pic>
              <p:nvPicPr>
                <p:cNvPr id="37" name="Graphic 36">
                  <a:extLst>
                    <a:ext uri="{FF2B5EF4-FFF2-40B4-BE49-F238E27FC236}">
                      <a16:creationId xmlns:a16="http://schemas.microsoft.com/office/drawing/2014/main" id="{7235617D-89B3-4A04-85A5-4C7746A8A9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rcRect t="1" r="36621" b="-13923"/>
                <a:stretch/>
              </p:blipFill>
              <p:spPr>
                <a:xfrm>
                  <a:off x="6019265" y="9361060"/>
                  <a:ext cx="703986" cy="331414"/>
                </a:xfrm>
                <a:prstGeom prst="rect">
                  <a:avLst/>
                </a:prstGeom>
              </p:spPr>
            </p:pic>
          </p:grpSp>
          <p:sp>
            <p:nvSpPr>
              <p:cNvPr id="40" name="TextBox 18">
                <a:extLst>
                  <a:ext uri="{FF2B5EF4-FFF2-40B4-BE49-F238E27FC236}">
                    <a16:creationId xmlns:a16="http://schemas.microsoft.com/office/drawing/2014/main" id="{C9B3727E-CCE9-B7CE-B2F6-07D569F5BF09}"/>
                  </a:ext>
                </a:extLst>
              </p:cNvPr>
              <p:cNvSpPr txBox="1"/>
              <p:nvPr/>
            </p:nvSpPr>
            <p:spPr>
              <a:xfrm>
                <a:off x="2350862" y="5400240"/>
                <a:ext cx="4177952" cy="150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000" dirty="0">
                  <a:solidFill>
                    <a:srgbClr val="8C4F91"/>
                  </a:solidFill>
                </a:endParaRPr>
              </a:p>
              <a:p>
                <a:pPr algn="ctr"/>
                <a:r>
                  <a:rPr lang="en-GB" sz="3600" b="1" i="0" dirty="0" err="1">
                    <a:solidFill>
                      <a:srgbClr val="8C4F91"/>
                    </a:solidFill>
                    <a:effectLst/>
                    <a:latin typeface="Calibri" panose="020F0502020204030204" pitchFamily="34" charset="0"/>
                  </a:rPr>
                  <a:t>Anpassad</a:t>
                </a:r>
                <a:r>
                  <a:rPr lang="en-GB" sz="3600" b="1" i="0" dirty="0">
                    <a:solidFill>
                      <a:srgbClr val="8C4F91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br>
                  <a:rPr lang="cs-CZ" sz="3600" b="1" i="0" dirty="0">
                    <a:solidFill>
                      <a:srgbClr val="8C4F91"/>
                    </a:solidFill>
                    <a:effectLst/>
                    <a:latin typeface="Calibri" panose="020F0502020204030204" pitchFamily="34" charset="0"/>
                  </a:rPr>
                </a:br>
                <a:r>
                  <a:rPr lang="en-GB" sz="3600" b="1" i="0" dirty="0">
                    <a:solidFill>
                      <a:srgbClr val="8C4F91"/>
                    </a:solidFill>
                    <a:effectLst/>
                    <a:latin typeface="Calibri" panose="020F0502020204030204" pitchFamily="34" charset="0"/>
                  </a:rPr>
                  <a:t>text</a:t>
                </a:r>
                <a:endParaRPr lang="en-GB" sz="5400" b="1" dirty="0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1" name="Text Box 2">
                <a:extLst>
                  <a:ext uri="{FF2B5EF4-FFF2-40B4-BE49-F238E27FC236}">
                    <a16:creationId xmlns:a16="http://schemas.microsoft.com/office/drawing/2014/main" id="{A5BEAE36-A051-6E18-783A-8913055AF6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8075" y="3038925"/>
                <a:ext cx="1901177" cy="1466835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700" dirty="0">
                    <a:solidFill>
                      <a:srgbClr val="8C4F91"/>
                    </a:solidFill>
                    <a:effectLst/>
                    <a:latin typeface="Aharoni" panose="02010803020104030203" pitchFamily="2" charset="-79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05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200" b="1" i="0" dirty="0" err="1">
                    <a:solidFill>
                      <a:srgbClr val="8C4F91"/>
                    </a:solidFill>
                    <a:effectLst/>
                    <a:latin typeface="Calibri" panose="020F0502020204030204" pitchFamily="34" charset="0"/>
                  </a:rPr>
                  <a:t>Placera</a:t>
                </a:r>
                <a:r>
                  <a:rPr lang="en-US" sz="3200" b="1" i="0" dirty="0">
                    <a:solidFill>
                      <a:srgbClr val="8C4F91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8C4F91"/>
                    </a:solidFill>
                    <a:effectLst/>
                    <a:latin typeface="Calibri" panose="020F0502020204030204" pitchFamily="34" charset="0"/>
                  </a:rPr>
                  <a:t>ditt</a:t>
                </a:r>
                <a:r>
                  <a:rPr lang="en-US" sz="3200" b="1" i="0" dirty="0">
                    <a:solidFill>
                      <a:srgbClr val="8C4F91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8C4F91"/>
                    </a:solidFill>
                    <a:effectLst/>
                    <a:latin typeface="Calibri" panose="020F0502020204030204" pitchFamily="34" charset="0"/>
                  </a:rPr>
                  <a:t>foto</a:t>
                </a:r>
                <a:r>
                  <a:rPr lang="en-US" sz="3200" b="1" i="0" dirty="0">
                    <a:solidFill>
                      <a:srgbClr val="8C4F91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8C4F91"/>
                    </a:solidFill>
                    <a:effectLst/>
                    <a:latin typeface="Calibri" panose="020F0502020204030204" pitchFamily="34" charset="0"/>
                  </a:rPr>
                  <a:t>här</a:t>
                </a:r>
                <a:endParaRPr lang="en-GB" sz="3200" b="1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3" name="TextBox 7">
              <a:extLst>
                <a:ext uri="{FF2B5EF4-FFF2-40B4-BE49-F238E27FC236}">
                  <a16:creationId xmlns:a16="http://schemas.microsoft.com/office/drawing/2014/main" id="{95E9B863-F304-942F-736D-D770EFBC5DB2}"/>
                </a:ext>
              </a:extLst>
            </p:cNvPr>
            <p:cNvSpPr txBox="1"/>
            <p:nvPr/>
          </p:nvSpPr>
          <p:spPr>
            <a:xfrm>
              <a:off x="2396115" y="900698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F</a:t>
              </a:r>
              <a:r>
                <a:rPr lang="cs-CZ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ÖR KVINNOR</a:t>
              </a:r>
              <a: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:</a:t>
              </a:r>
            </a:p>
            <a:p>
              <a:pPr algn="ctr" rtl="0" fontAlgn="base"/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AMMA DITT BARN OM </a:t>
              </a:r>
              <a:b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DU HAR MÖJLIGHET </a:t>
              </a:r>
              <a:b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ATT GÖRA DET</a:t>
              </a:r>
              <a:endParaRPr lang="en-US" sz="9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BEGRÄNSA </a:t>
              </a:r>
              <a:b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ANVÄNDNINGEN </a:t>
              </a:r>
            </a:p>
            <a:p>
              <a:pPr algn="ctr" rtl="0" fontAlgn="base"/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AV HRT</a:t>
              </a:r>
              <a:endParaRPr lang="en-GB" sz="9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3295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C1EF4E74-9509-A5BF-59C3-C277CC0D4FAF}"/>
              </a:ext>
            </a:extLst>
          </p:cNvPr>
          <p:cNvGrpSpPr/>
          <p:nvPr/>
        </p:nvGrpSpPr>
        <p:grpSpPr>
          <a:xfrm>
            <a:off x="0" y="-3"/>
            <a:ext cx="6875825" cy="10035141"/>
            <a:chOff x="0" y="-3"/>
            <a:chExt cx="6875825" cy="10035141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8B4740B-2145-C139-CBAE-E97F1F20DACA}"/>
                </a:ext>
              </a:extLst>
            </p:cNvPr>
            <p:cNvGrpSpPr/>
            <p:nvPr/>
          </p:nvGrpSpPr>
          <p:grpSpPr>
            <a:xfrm>
              <a:off x="0" y="-3"/>
              <a:ext cx="6875825" cy="10035141"/>
              <a:chOff x="0" y="-3"/>
              <a:chExt cx="6875825" cy="10035141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464F06A2-43DC-0A4E-2335-8A1047D20B0B}"/>
                  </a:ext>
                </a:extLst>
              </p:cNvPr>
              <p:cNvGrpSpPr/>
              <p:nvPr/>
            </p:nvGrpSpPr>
            <p:grpSpPr>
              <a:xfrm>
                <a:off x="0" y="-3"/>
                <a:ext cx="6875825" cy="9930179"/>
                <a:chOff x="0" y="-3"/>
                <a:chExt cx="6875825" cy="9930179"/>
              </a:xfrm>
            </p:grpSpPr>
            <p:pic>
              <p:nvPicPr>
                <p:cNvPr id="9" name="Picture 8" descr="A person sitting on a chair&#10;&#10;Description automatically generated">
                  <a:extLst>
                    <a:ext uri="{FF2B5EF4-FFF2-40B4-BE49-F238E27FC236}">
                      <a16:creationId xmlns:a16="http://schemas.microsoft.com/office/drawing/2014/main" id="{98052DC4-3C82-2388-ED59-6A9D24D9869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alphaModFix amt="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96176"/>
                <a:stretch/>
              </p:blipFill>
              <p:spPr>
                <a:xfrm flipV="1">
                  <a:off x="1" y="-3"/>
                  <a:ext cx="6875824" cy="2199003"/>
                </a:xfrm>
                <a:prstGeom prst="rect">
                  <a:avLst/>
                </a:prstGeom>
              </p:spPr>
            </p:pic>
            <p:pic>
              <p:nvPicPr>
                <p:cNvPr id="10" name="Picture 9" descr="A person sitting on a chair&#10;&#10;Description automatically generated">
                  <a:extLst>
                    <a:ext uri="{FF2B5EF4-FFF2-40B4-BE49-F238E27FC236}">
                      <a16:creationId xmlns:a16="http://schemas.microsoft.com/office/drawing/2014/main" id="{0025A417-ACB3-6C01-2F8C-62F6AC213C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alphaModFix amt="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4839"/>
                <a:stretch/>
              </p:blipFill>
              <p:spPr>
                <a:xfrm>
                  <a:off x="0" y="2199003"/>
                  <a:ext cx="6862101" cy="7731173"/>
                </a:xfrm>
                <a:prstGeom prst="rect">
                  <a:avLst/>
                </a:prstGeom>
              </p:spPr>
            </p:pic>
          </p:grpSp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DE322BCE-0271-4C8E-9878-A7CF42C7A47B}"/>
                  </a:ext>
                </a:extLst>
              </p:cNvPr>
              <p:cNvSpPr/>
              <p:nvPr/>
            </p:nvSpPr>
            <p:spPr>
              <a:xfrm>
                <a:off x="2226152" y="3920840"/>
                <a:ext cx="4427373" cy="4826886"/>
              </a:xfrm>
              <a:prstGeom prst="roundRect">
                <a:avLst/>
              </a:prstGeom>
              <a:solidFill>
                <a:schemeClr val="bg1">
                  <a:alpha val="71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5BF916CE-0624-4EA7-AB9A-6C4C006BCA7D}"/>
                  </a:ext>
                </a:extLst>
              </p:cNvPr>
              <p:cNvSpPr/>
              <p:nvPr/>
            </p:nvSpPr>
            <p:spPr>
              <a:xfrm>
                <a:off x="321465" y="2598636"/>
                <a:ext cx="2454399" cy="2864706"/>
              </a:xfrm>
              <a:prstGeom prst="roundRect">
                <a:avLst/>
              </a:prstGeom>
              <a:solidFill>
                <a:schemeClr val="bg1">
                  <a:alpha val="71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Freeform 72">
                <a:extLst>
                  <a:ext uri="{FF2B5EF4-FFF2-40B4-BE49-F238E27FC236}">
                    <a16:creationId xmlns:a16="http://schemas.microsoft.com/office/drawing/2014/main" id="{3015B807-1073-D50A-56CD-41610B614A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466" y="153871"/>
                <a:ext cx="4213623" cy="2285365"/>
              </a:xfrm>
              <a:custGeom>
                <a:avLst/>
                <a:gdLst>
                  <a:gd name="T0" fmla="*/ 7607 w 7645"/>
                  <a:gd name="T1" fmla="*/ 977 h 4080"/>
                  <a:gd name="T2" fmla="*/ 7607 w 7645"/>
                  <a:gd name="T3" fmla="*/ 977 h 4080"/>
                  <a:gd name="T4" fmla="*/ 6878 w 7645"/>
                  <a:gd name="T5" fmla="*/ 269 h 4080"/>
                  <a:gd name="T6" fmla="*/ 6878 w 7645"/>
                  <a:gd name="T7" fmla="*/ 269 h 4080"/>
                  <a:gd name="T8" fmla="*/ 5865 w 7645"/>
                  <a:gd name="T9" fmla="*/ 0 h 4080"/>
                  <a:gd name="T10" fmla="*/ 5865 w 7645"/>
                  <a:gd name="T11" fmla="*/ 0 h 4080"/>
                  <a:gd name="T12" fmla="*/ 3825 w 7645"/>
                  <a:gd name="T13" fmla="*/ 2039 h 4080"/>
                  <a:gd name="T14" fmla="*/ 3825 w 7645"/>
                  <a:gd name="T15" fmla="*/ 2039 h 4080"/>
                  <a:gd name="T16" fmla="*/ 2040 w 7645"/>
                  <a:gd name="T17" fmla="*/ 3825 h 4080"/>
                  <a:gd name="T18" fmla="*/ 2040 w 7645"/>
                  <a:gd name="T19" fmla="*/ 3825 h 4080"/>
                  <a:gd name="T20" fmla="*/ 255 w 7645"/>
                  <a:gd name="T21" fmla="*/ 2039 h 4080"/>
                  <a:gd name="T22" fmla="*/ 255 w 7645"/>
                  <a:gd name="T23" fmla="*/ 2039 h 4080"/>
                  <a:gd name="T24" fmla="*/ 2040 w 7645"/>
                  <a:gd name="T25" fmla="*/ 255 h 4080"/>
                  <a:gd name="T26" fmla="*/ 2040 w 7645"/>
                  <a:gd name="T27" fmla="*/ 255 h 4080"/>
                  <a:gd name="T28" fmla="*/ 2927 w 7645"/>
                  <a:gd name="T29" fmla="*/ 490 h 4080"/>
                  <a:gd name="T30" fmla="*/ 2927 w 7645"/>
                  <a:gd name="T31" fmla="*/ 490 h 4080"/>
                  <a:gd name="T32" fmla="*/ 3564 w 7645"/>
                  <a:gd name="T33" fmla="*/ 1109 h 4080"/>
                  <a:gd name="T34" fmla="*/ 3564 w 7645"/>
                  <a:gd name="T35" fmla="*/ 1109 h 4080"/>
                  <a:gd name="T36" fmla="*/ 3739 w 7645"/>
                  <a:gd name="T37" fmla="*/ 1152 h 4080"/>
                  <a:gd name="T38" fmla="*/ 3739 w 7645"/>
                  <a:gd name="T39" fmla="*/ 1152 h 4080"/>
                  <a:gd name="T40" fmla="*/ 3782 w 7645"/>
                  <a:gd name="T41" fmla="*/ 977 h 4080"/>
                  <a:gd name="T42" fmla="*/ 3782 w 7645"/>
                  <a:gd name="T43" fmla="*/ 977 h 4080"/>
                  <a:gd name="T44" fmla="*/ 3053 w 7645"/>
                  <a:gd name="T45" fmla="*/ 269 h 4080"/>
                  <a:gd name="T46" fmla="*/ 3053 w 7645"/>
                  <a:gd name="T47" fmla="*/ 269 h 4080"/>
                  <a:gd name="T48" fmla="*/ 2040 w 7645"/>
                  <a:gd name="T49" fmla="*/ 0 h 4080"/>
                  <a:gd name="T50" fmla="*/ 2040 w 7645"/>
                  <a:gd name="T51" fmla="*/ 0 h 4080"/>
                  <a:gd name="T52" fmla="*/ 0 w 7645"/>
                  <a:gd name="T53" fmla="*/ 2039 h 4080"/>
                  <a:gd name="T54" fmla="*/ 0 w 7645"/>
                  <a:gd name="T55" fmla="*/ 2039 h 4080"/>
                  <a:gd name="T56" fmla="*/ 2040 w 7645"/>
                  <a:gd name="T57" fmla="*/ 4079 h 4080"/>
                  <a:gd name="T58" fmla="*/ 2040 w 7645"/>
                  <a:gd name="T59" fmla="*/ 4079 h 4080"/>
                  <a:gd name="T60" fmla="*/ 4080 w 7645"/>
                  <a:gd name="T61" fmla="*/ 2039 h 4080"/>
                  <a:gd name="T62" fmla="*/ 4080 w 7645"/>
                  <a:gd name="T63" fmla="*/ 2039 h 4080"/>
                  <a:gd name="T64" fmla="*/ 5865 w 7645"/>
                  <a:gd name="T65" fmla="*/ 255 h 4080"/>
                  <a:gd name="T66" fmla="*/ 5865 w 7645"/>
                  <a:gd name="T67" fmla="*/ 255 h 4080"/>
                  <a:gd name="T68" fmla="*/ 6751 w 7645"/>
                  <a:gd name="T69" fmla="*/ 490 h 4080"/>
                  <a:gd name="T70" fmla="*/ 6751 w 7645"/>
                  <a:gd name="T71" fmla="*/ 490 h 4080"/>
                  <a:gd name="T72" fmla="*/ 7389 w 7645"/>
                  <a:gd name="T73" fmla="*/ 1109 h 4080"/>
                  <a:gd name="T74" fmla="*/ 7389 w 7645"/>
                  <a:gd name="T75" fmla="*/ 1109 h 4080"/>
                  <a:gd name="T76" fmla="*/ 7565 w 7645"/>
                  <a:gd name="T77" fmla="*/ 1152 h 4080"/>
                  <a:gd name="T78" fmla="*/ 7565 w 7645"/>
                  <a:gd name="T79" fmla="*/ 1152 h 4080"/>
                  <a:gd name="T80" fmla="*/ 7607 w 7645"/>
                  <a:gd name="T81" fmla="*/ 977 h 4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645" h="4080">
                    <a:moveTo>
                      <a:pt x="7607" y="977"/>
                    </a:moveTo>
                    <a:lnTo>
                      <a:pt x="7607" y="977"/>
                    </a:lnTo>
                    <a:cubicBezTo>
                      <a:pt x="7428" y="685"/>
                      <a:pt x="7176" y="440"/>
                      <a:pt x="6878" y="269"/>
                    </a:cubicBezTo>
                    <a:lnTo>
                      <a:pt x="6878" y="269"/>
                    </a:lnTo>
                    <a:cubicBezTo>
                      <a:pt x="6572" y="93"/>
                      <a:pt x="6221" y="0"/>
                      <a:pt x="5865" y="0"/>
                    </a:cubicBezTo>
                    <a:lnTo>
                      <a:pt x="5865" y="0"/>
                    </a:lnTo>
                    <a:cubicBezTo>
                      <a:pt x="4741" y="0"/>
                      <a:pt x="3825" y="915"/>
                      <a:pt x="3825" y="2039"/>
                    </a:cubicBezTo>
                    <a:lnTo>
                      <a:pt x="3825" y="2039"/>
                    </a:lnTo>
                    <a:cubicBezTo>
                      <a:pt x="3825" y="3024"/>
                      <a:pt x="3025" y="3825"/>
                      <a:pt x="2040" y="3825"/>
                    </a:cubicBezTo>
                    <a:lnTo>
                      <a:pt x="2040" y="3825"/>
                    </a:lnTo>
                    <a:cubicBezTo>
                      <a:pt x="1056" y="3825"/>
                      <a:pt x="255" y="3024"/>
                      <a:pt x="255" y="2039"/>
                    </a:cubicBezTo>
                    <a:lnTo>
                      <a:pt x="255" y="2039"/>
                    </a:lnTo>
                    <a:cubicBezTo>
                      <a:pt x="255" y="1055"/>
                      <a:pt x="1056" y="255"/>
                      <a:pt x="2040" y="255"/>
                    </a:cubicBezTo>
                    <a:lnTo>
                      <a:pt x="2040" y="255"/>
                    </a:lnTo>
                    <a:cubicBezTo>
                      <a:pt x="2352" y="255"/>
                      <a:pt x="2658" y="336"/>
                      <a:pt x="2927" y="490"/>
                    </a:cubicBezTo>
                    <a:lnTo>
                      <a:pt x="2927" y="490"/>
                    </a:lnTo>
                    <a:cubicBezTo>
                      <a:pt x="3187" y="639"/>
                      <a:pt x="3407" y="854"/>
                      <a:pt x="3564" y="1109"/>
                    </a:cubicBezTo>
                    <a:lnTo>
                      <a:pt x="3564" y="1109"/>
                    </a:lnTo>
                    <a:cubicBezTo>
                      <a:pt x="3601" y="1169"/>
                      <a:pt x="3679" y="1188"/>
                      <a:pt x="3739" y="1152"/>
                    </a:cubicBezTo>
                    <a:lnTo>
                      <a:pt x="3739" y="1152"/>
                    </a:lnTo>
                    <a:cubicBezTo>
                      <a:pt x="3799" y="1115"/>
                      <a:pt x="3818" y="1037"/>
                      <a:pt x="3782" y="977"/>
                    </a:cubicBezTo>
                    <a:lnTo>
                      <a:pt x="3782" y="977"/>
                    </a:lnTo>
                    <a:cubicBezTo>
                      <a:pt x="3603" y="685"/>
                      <a:pt x="3351" y="440"/>
                      <a:pt x="3053" y="269"/>
                    </a:cubicBezTo>
                    <a:lnTo>
                      <a:pt x="3053" y="269"/>
                    </a:lnTo>
                    <a:cubicBezTo>
                      <a:pt x="2746" y="93"/>
                      <a:pt x="2396" y="0"/>
                      <a:pt x="2040" y="0"/>
                    </a:cubicBezTo>
                    <a:lnTo>
                      <a:pt x="2040" y="0"/>
                    </a:lnTo>
                    <a:cubicBezTo>
                      <a:pt x="915" y="0"/>
                      <a:pt x="0" y="915"/>
                      <a:pt x="0" y="2039"/>
                    </a:cubicBezTo>
                    <a:lnTo>
                      <a:pt x="0" y="2039"/>
                    </a:lnTo>
                    <a:cubicBezTo>
                      <a:pt x="0" y="3164"/>
                      <a:pt x="915" y="4079"/>
                      <a:pt x="2040" y="4079"/>
                    </a:cubicBezTo>
                    <a:lnTo>
                      <a:pt x="2040" y="4079"/>
                    </a:lnTo>
                    <a:cubicBezTo>
                      <a:pt x="3165" y="4079"/>
                      <a:pt x="4080" y="3164"/>
                      <a:pt x="4080" y="2039"/>
                    </a:cubicBezTo>
                    <a:lnTo>
                      <a:pt x="4080" y="2039"/>
                    </a:lnTo>
                    <a:cubicBezTo>
                      <a:pt x="4080" y="1055"/>
                      <a:pt x="4881" y="255"/>
                      <a:pt x="5865" y="255"/>
                    </a:cubicBezTo>
                    <a:lnTo>
                      <a:pt x="5865" y="255"/>
                    </a:lnTo>
                    <a:cubicBezTo>
                      <a:pt x="6177" y="255"/>
                      <a:pt x="6483" y="336"/>
                      <a:pt x="6751" y="490"/>
                    </a:cubicBezTo>
                    <a:lnTo>
                      <a:pt x="6751" y="490"/>
                    </a:lnTo>
                    <a:cubicBezTo>
                      <a:pt x="7012" y="639"/>
                      <a:pt x="7233" y="854"/>
                      <a:pt x="7389" y="1109"/>
                    </a:cubicBezTo>
                    <a:lnTo>
                      <a:pt x="7389" y="1109"/>
                    </a:lnTo>
                    <a:cubicBezTo>
                      <a:pt x="7426" y="1169"/>
                      <a:pt x="7505" y="1188"/>
                      <a:pt x="7565" y="1152"/>
                    </a:cubicBezTo>
                    <a:lnTo>
                      <a:pt x="7565" y="1152"/>
                    </a:lnTo>
                    <a:cubicBezTo>
                      <a:pt x="7625" y="1115"/>
                      <a:pt x="7644" y="1037"/>
                      <a:pt x="7607" y="977"/>
                    </a:cubicBezTo>
                  </a:path>
                </a:pathLst>
              </a:custGeom>
              <a:solidFill>
                <a:srgbClr val="2585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dirty="0"/>
              </a:p>
            </p:txBody>
          </p:sp>
          <p:sp>
            <p:nvSpPr>
              <p:cNvPr id="17" name="Freeform 74">
                <a:extLst>
                  <a:ext uri="{FF2B5EF4-FFF2-40B4-BE49-F238E27FC236}">
                    <a16:creationId xmlns:a16="http://schemas.microsoft.com/office/drawing/2014/main" id="{0C2E6727-DE24-6C78-97F2-6BB0E5E338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9903" y="153871"/>
                <a:ext cx="4213623" cy="2261464"/>
              </a:xfrm>
              <a:custGeom>
                <a:avLst/>
                <a:gdLst>
                  <a:gd name="T0" fmla="*/ 5603 w 7644"/>
                  <a:gd name="T1" fmla="*/ 4079 h 4080"/>
                  <a:gd name="T2" fmla="*/ 5603 w 7644"/>
                  <a:gd name="T3" fmla="*/ 4079 h 4080"/>
                  <a:gd name="T4" fmla="*/ 4590 w 7644"/>
                  <a:gd name="T5" fmla="*/ 3810 h 4080"/>
                  <a:gd name="T6" fmla="*/ 4590 w 7644"/>
                  <a:gd name="T7" fmla="*/ 3810 h 4080"/>
                  <a:gd name="T8" fmla="*/ 3861 w 7644"/>
                  <a:gd name="T9" fmla="*/ 3102 h 4080"/>
                  <a:gd name="T10" fmla="*/ 3861 w 7644"/>
                  <a:gd name="T11" fmla="*/ 3102 h 4080"/>
                  <a:gd name="T12" fmla="*/ 3904 w 7644"/>
                  <a:gd name="T13" fmla="*/ 2927 h 4080"/>
                  <a:gd name="T14" fmla="*/ 3904 w 7644"/>
                  <a:gd name="T15" fmla="*/ 2927 h 4080"/>
                  <a:gd name="T16" fmla="*/ 4079 w 7644"/>
                  <a:gd name="T17" fmla="*/ 2969 h 4080"/>
                  <a:gd name="T18" fmla="*/ 4079 w 7644"/>
                  <a:gd name="T19" fmla="*/ 2969 h 4080"/>
                  <a:gd name="T20" fmla="*/ 4717 w 7644"/>
                  <a:gd name="T21" fmla="*/ 3589 h 4080"/>
                  <a:gd name="T22" fmla="*/ 4717 w 7644"/>
                  <a:gd name="T23" fmla="*/ 3589 h 4080"/>
                  <a:gd name="T24" fmla="*/ 5603 w 7644"/>
                  <a:gd name="T25" fmla="*/ 3825 h 4080"/>
                  <a:gd name="T26" fmla="*/ 5603 w 7644"/>
                  <a:gd name="T27" fmla="*/ 3825 h 4080"/>
                  <a:gd name="T28" fmla="*/ 7388 w 7644"/>
                  <a:gd name="T29" fmla="*/ 2039 h 4080"/>
                  <a:gd name="T30" fmla="*/ 7388 w 7644"/>
                  <a:gd name="T31" fmla="*/ 2039 h 4080"/>
                  <a:gd name="T32" fmla="*/ 5603 w 7644"/>
                  <a:gd name="T33" fmla="*/ 255 h 4080"/>
                  <a:gd name="T34" fmla="*/ 5603 w 7644"/>
                  <a:gd name="T35" fmla="*/ 255 h 4080"/>
                  <a:gd name="T36" fmla="*/ 3818 w 7644"/>
                  <a:gd name="T37" fmla="*/ 2039 h 4080"/>
                  <a:gd name="T38" fmla="*/ 3818 w 7644"/>
                  <a:gd name="T39" fmla="*/ 2039 h 4080"/>
                  <a:gd name="T40" fmla="*/ 1778 w 7644"/>
                  <a:gd name="T41" fmla="*/ 4079 h 4080"/>
                  <a:gd name="T42" fmla="*/ 1778 w 7644"/>
                  <a:gd name="T43" fmla="*/ 4079 h 4080"/>
                  <a:gd name="T44" fmla="*/ 765 w 7644"/>
                  <a:gd name="T45" fmla="*/ 3810 h 4080"/>
                  <a:gd name="T46" fmla="*/ 765 w 7644"/>
                  <a:gd name="T47" fmla="*/ 3810 h 4080"/>
                  <a:gd name="T48" fmla="*/ 37 w 7644"/>
                  <a:gd name="T49" fmla="*/ 3102 h 4080"/>
                  <a:gd name="T50" fmla="*/ 37 w 7644"/>
                  <a:gd name="T51" fmla="*/ 3102 h 4080"/>
                  <a:gd name="T52" fmla="*/ 79 w 7644"/>
                  <a:gd name="T53" fmla="*/ 2927 h 4080"/>
                  <a:gd name="T54" fmla="*/ 79 w 7644"/>
                  <a:gd name="T55" fmla="*/ 2927 h 4080"/>
                  <a:gd name="T56" fmla="*/ 254 w 7644"/>
                  <a:gd name="T57" fmla="*/ 2969 h 4080"/>
                  <a:gd name="T58" fmla="*/ 254 w 7644"/>
                  <a:gd name="T59" fmla="*/ 2969 h 4080"/>
                  <a:gd name="T60" fmla="*/ 892 w 7644"/>
                  <a:gd name="T61" fmla="*/ 3589 h 4080"/>
                  <a:gd name="T62" fmla="*/ 892 w 7644"/>
                  <a:gd name="T63" fmla="*/ 3589 h 4080"/>
                  <a:gd name="T64" fmla="*/ 1778 w 7644"/>
                  <a:gd name="T65" fmla="*/ 3825 h 4080"/>
                  <a:gd name="T66" fmla="*/ 1778 w 7644"/>
                  <a:gd name="T67" fmla="*/ 3825 h 4080"/>
                  <a:gd name="T68" fmla="*/ 3564 w 7644"/>
                  <a:gd name="T69" fmla="*/ 2039 h 4080"/>
                  <a:gd name="T70" fmla="*/ 3564 w 7644"/>
                  <a:gd name="T71" fmla="*/ 2039 h 4080"/>
                  <a:gd name="T72" fmla="*/ 5603 w 7644"/>
                  <a:gd name="T73" fmla="*/ 0 h 4080"/>
                  <a:gd name="T74" fmla="*/ 5603 w 7644"/>
                  <a:gd name="T75" fmla="*/ 0 h 4080"/>
                  <a:gd name="T76" fmla="*/ 7643 w 7644"/>
                  <a:gd name="T77" fmla="*/ 2039 h 4080"/>
                  <a:gd name="T78" fmla="*/ 7643 w 7644"/>
                  <a:gd name="T79" fmla="*/ 2039 h 4080"/>
                  <a:gd name="T80" fmla="*/ 5603 w 7644"/>
                  <a:gd name="T81" fmla="*/ 4079 h 4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644" h="4080">
                    <a:moveTo>
                      <a:pt x="5603" y="4079"/>
                    </a:moveTo>
                    <a:lnTo>
                      <a:pt x="5603" y="4079"/>
                    </a:lnTo>
                    <a:cubicBezTo>
                      <a:pt x="5248" y="4079"/>
                      <a:pt x="4897" y="3986"/>
                      <a:pt x="4590" y="3810"/>
                    </a:cubicBezTo>
                    <a:lnTo>
                      <a:pt x="4590" y="3810"/>
                    </a:lnTo>
                    <a:cubicBezTo>
                      <a:pt x="4293" y="3639"/>
                      <a:pt x="4041" y="3395"/>
                      <a:pt x="3861" y="3102"/>
                    </a:cubicBezTo>
                    <a:lnTo>
                      <a:pt x="3861" y="3102"/>
                    </a:lnTo>
                    <a:cubicBezTo>
                      <a:pt x="3825" y="3042"/>
                      <a:pt x="3844" y="2963"/>
                      <a:pt x="3904" y="2927"/>
                    </a:cubicBezTo>
                    <a:lnTo>
                      <a:pt x="3904" y="2927"/>
                    </a:lnTo>
                    <a:cubicBezTo>
                      <a:pt x="3964" y="2890"/>
                      <a:pt x="4042" y="2909"/>
                      <a:pt x="4079" y="2969"/>
                    </a:cubicBezTo>
                    <a:lnTo>
                      <a:pt x="4079" y="2969"/>
                    </a:lnTo>
                    <a:cubicBezTo>
                      <a:pt x="4236" y="3225"/>
                      <a:pt x="4456" y="3440"/>
                      <a:pt x="4717" y="3589"/>
                    </a:cubicBezTo>
                    <a:lnTo>
                      <a:pt x="4717" y="3589"/>
                    </a:lnTo>
                    <a:cubicBezTo>
                      <a:pt x="4985" y="3743"/>
                      <a:pt x="5292" y="3825"/>
                      <a:pt x="5603" y="3825"/>
                    </a:cubicBezTo>
                    <a:lnTo>
                      <a:pt x="5603" y="3825"/>
                    </a:lnTo>
                    <a:cubicBezTo>
                      <a:pt x="6588" y="3825"/>
                      <a:pt x="7388" y="3024"/>
                      <a:pt x="7388" y="2039"/>
                    </a:cubicBezTo>
                    <a:lnTo>
                      <a:pt x="7388" y="2039"/>
                    </a:lnTo>
                    <a:cubicBezTo>
                      <a:pt x="7388" y="1055"/>
                      <a:pt x="6588" y="255"/>
                      <a:pt x="5603" y="255"/>
                    </a:cubicBezTo>
                    <a:lnTo>
                      <a:pt x="5603" y="255"/>
                    </a:lnTo>
                    <a:cubicBezTo>
                      <a:pt x="4619" y="255"/>
                      <a:pt x="3818" y="1055"/>
                      <a:pt x="3818" y="2039"/>
                    </a:cubicBezTo>
                    <a:lnTo>
                      <a:pt x="3818" y="2039"/>
                    </a:lnTo>
                    <a:cubicBezTo>
                      <a:pt x="3818" y="3164"/>
                      <a:pt x="2903" y="4079"/>
                      <a:pt x="1778" y="4079"/>
                    </a:cubicBezTo>
                    <a:lnTo>
                      <a:pt x="1778" y="4079"/>
                    </a:lnTo>
                    <a:cubicBezTo>
                      <a:pt x="1422" y="4079"/>
                      <a:pt x="1072" y="3986"/>
                      <a:pt x="765" y="3810"/>
                    </a:cubicBezTo>
                    <a:lnTo>
                      <a:pt x="765" y="3810"/>
                    </a:lnTo>
                    <a:cubicBezTo>
                      <a:pt x="467" y="3639"/>
                      <a:pt x="215" y="3395"/>
                      <a:pt x="37" y="3102"/>
                    </a:cubicBezTo>
                    <a:lnTo>
                      <a:pt x="37" y="3102"/>
                    </a:lnTo>
                    <a:cubicBezTo>
                      <a:pt x="0" y="3042"/>
                      <a:pt x="19" y="2963"/>
                      <a:pt x="79" y="2927"/>
                    </a:cubicBezTo>
                    <a:lnTo>
                      <a:pt x="79" y="2927"/>
                    </a:lnTo>
                    <a:cubicBezTo>
                      <a:pt x="139" y="2890"/>
                      <a:pt x="217" y="2909"/>
                      <a:pt x="254" y="2969"/>
                    </a:cubicBezTo>
                    <a:lnTo>
                      <a:pt x="254" y="2969"/>
                    </a:lnTo>
                    <a:cubicBezTo>
                      <a:pt x="410" y="3225"/>
                      <a:pt x="631" y="3440"/>
                      <a:pt x="892" y="3589"/>
                    </a:cubicBezTo>
                    <a:lnTo>
                      <a:pt x="892" y="3589"/>
                    </a:lnTo>
                    <a:cubicBezTo>
                      <a:pt x="1160" y="3743"/>
                      <a:pt x="1467" y="3825"/>
                      <a:pt x="1778" y="3825"/>
                    </a:cubicBezTo>
                    <a:lnTo>
                      <a:pt x="1778" y="3825"/>
                    </a:lnTo>
                    <a:cubicBezTo>
                      <a:pt x="2762" y="3825"/>
                      <a:pt x="3564" y="3024"/>
                      <a:pt x="3564" y="2039"/>
                    </a:cubicBezTo>
                    <a:lnTo>
                      <a:pt x="3564" y="2039"/>
                    </a:lnTo>
                    <a:cubicBezTo>
                      <a:pt x="3564" y="915"/>
                      <a:pt x="4478" y="0"/>
                      <a:pt x="5603" y="0"/>
                    </a:cubicBezTo>
                    <a:lnTo>
                      <a:pt x="5603" y="0"/>
                    </a:lnTo>
                    <a:cubicBezTo>
                      <a:pt x="6728" y="0"/>
                      <a:pt x="7643" y="915"/>
                      <a:pt x="7643" y="2039"/>
                    </a:cubicBezTo>
                    <a:lnTo>
                      <a:pt x="7643" y="2039"/>
                    </a:lnTo>
                    <a:cubicBezTo>
                      <a:pt x="7643" y="3164"/>
                      <a:pt x="6728" y="4079"/>
                      <a:pt x="5603" y="4079"/>
                    </a:cubicBezTo>
                  </a:path>
                </a:pathLst>
              </a:custGeom>
              <a:solidFill>
                <a:srgbClr val="2585C2"/>
              </a:solidFill>
              <a:ln>
                <a:solidFill>
                  <a:srgbClr val="2585C2"/>
                </a:solidFill>
              </a:ln>
              <a:effectLst/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DC84F7ED-F835-9112-4322-72E004540AF2}"/>
                  </a:ext>
                </a:extLst>
              </p:cNvPr>
              <p:cNvSpPr/>
              <p:nvPr/>
            </p:nvSpPr>
            <p:spPr>
              <a:xfrm>
                <a:off x="417821" y="388491"/>
                <a:ext cx="1792224" cy="17922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F2CD417D-86DC-CCF2-ED59-0DB34884DC6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9284" t="19305" r="14595" b="11463"/>
              <a:stretch/>
            </p:blipFill>
            <p:spPr>
              <a:xfrm>
                <a:off x="4622081" y="370203"/>
                <a:ext cx="1827452" cy="1828800"/>
              </a:xfrm>
              <a:prstGeom prst="ellipse">
                <a:avLst/>
              </a:prstGeom>
            </p:spPr>
          </p:pic>
          <p:sp>
            <p:nvSpPr>
              <p:cNvPr id="3" name="Ovaal 41">
                <a:extLst>
                  <a:ext uri="{FF2B5EF4-FFF2-40B4-BE49-F238E27FC236}">
                    <a16:creationId xmlns:a16="http://schemas.microsoft.com/office/drawing/2014/main" id="{CE520594-AD32-F775-574D-D1D4ADDBD8ED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8C4F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 dirty="0"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4" name="Picture 3" descr="Icon&#10;&#10;Description automatically generated">
                <a:extLst>
                  <a:ext uri="{FF2B5EF4-FFF2-40B4-BE49-F238E27FC236}">
                    <a16:creationId xmlns:a16="http://schemas.microsoft.com/office/drawing/2014/main" id="{20D0A49A-607C-FEC3-15BE-B79D2210C8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6786" y="439703"/>
                <a:ext cx="548640" cy="548640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A5B16BF-99F7-76C9-CD1A-1AB876FECB6E}"/>
                  </a:ext>
                </a:extLst>
              </p:cNvPr>
              <p:cNvSpPr/>
              <p:nvPr/>
            </p:nvSpPr>
            <p:spPr>
              <a:xfrm>
                <a:off x="535743" y="869104"/>
                <a:ext cx="1589138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sv-SE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Placera </a:t>
                </a:r>
                <a:br>
                  <a:rPr lang="cs-CZ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</a:br>
                <a:r>
                  <a:rPr lang="sv-SE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din</a:t>
                </a:r>
                <a:r>
                  <a:rPr lang="cs-CZ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</a:t>
                </a:r>
                <a:r>
                  <a:rPr lang="sv-SE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organisations logga här</a:t>
                </a:r>
                <a:endParaRPr lang="en-US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D005251E-A0B8-E756-0812-A4CC0DA0620E}"/>
                  </a:ext>
                </a:extLst>
              </p:cNvPr>
              <p:cNvGrpSpPr/>
              <p:nvPr/>
            </p:nvGrpSpPr>
            <p:grpSpPr>
              <a:xfrm>
                <a:off x="0" y="9128276"/>
                <a:ext cx="6868968" cy="906862"/>
                <a:chOff x="0" y="9128276"/>
                <a:chExt cx="6868968" cy="906862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B9EB51E2-DAC0-17AC-87A5-FA9CDDFBE1BD}"/>
                    </a:ext>
                  </a:extLst>
                </p:cNvPr>
                <p:cNvSpPr/>
                <p:nvPr/>
              </p:nvSpPr>
              <p:spPr>
                <a:xfrm>
                  <a:off x="0" y="9128276"/>
                  <a:ext cx="6868968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>
                    <a:solidFill>
                      <a:srgbClr val="2585C2"/>
                    </a:solidFill>
                  </a:endParaRPr>
                </a:p>
              </p:txBody>
            </p:sp>
            <p:sp>
              <p:nvSpPr>
                <p:cNvPr id="19" name="TextBox 12">
                  <a:extLst>
                    <a:ext uri="{FF2B5EF4-FFF2-40B4-BE49-F238E27FC236}">
                      <a16:creationId xmlns:a16="http://schemas.microsoft.com/office/drawing/2014/main" id="{41E4105F-4D92-0CE1-9F46-F590BBEF2558}"/>
                    </a:ext>
                  </a:extLst>
                </p:cNvPr>
                <p:cNvSpPr txBox="1"/>
                <p:nvPr/>
              </p:nvSpPr>
              <p:spPr>
                <a:xfrm>
                  <a:off x="10946" y="9188752"/>
                  <a:ext cx="6847076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nl-BE" sz="1300" b="1" dirty="0">
                      <a:solidFill>
                        <a:srgbClr val="8C4F91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  <a:br>
                    <a:rPr lang="sv-SE" sz="1200" dirty="0">
                      <a:solidFill>
                        <a:srgbClr val="8C4F91"/>
                      </a:solidFill>
                    </a:rPr>
                  </a:br>
                  <a:r>
                    <a:rPr lang="sv-SE" sz="1200" b="1" i="0" dirty="0">
                      <a:solidFill>
                        <a:srgbClr val="8C4F91"/>
                      </a:solidFill>
                      <a:effectLst/>
                      <a:latin typeface="Calibri" panose="020F0502020204030204" pitchFamily="34" charset="0"/>
                    </a:rPr>
                    <a:t>PrEvCan© är ett initiativ av EONS och genomförs i samverkan med ESMO </a:t>
                  </a:r>
                  <a:br>
                    <a:rPr lang="sv-SE" sz="1200" b="1" i="0" dirty="0">
                      <a:solidFill>
                        <a:srgbClr val="8C4F91"/>
                      </a:solidFill>
                      <a:effectLst/>
                      <a:latin typeface="Calibri" panose="020F0502020204030204" pitchFamily="34" charset="0"/>
                    </a:rPr>
                  </a:br>
                  <a:r>
                    <a:rPr lang="sv-SE" sz="1200" b="1" i="0" dirty="0">
                      <a:solidFill>
                        <a:srgbClr val="8C4F91"/>
                      </a:solidFill>
                      <a:effectLst/>
                      <a:latin typeface="Calibri" panose="020F0502020204030204" pitchFamily="34" charset="0"/>
                    </a:rPr>
                    <a:t>som viktigaste partner. Läs mer på</a:t>
                  </a:r>
                  <a:r>
                    <a:rPr lang="nl-BE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: www.cancernurse.eu/</a:t>
                  </a:r>
                  <a:r>
                    <a:rPr lang="cs-CZ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8C4F91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F381F409-145D-FAA3-6D5D-3EC2F50B749D}"/>
                    </a:ext>
                  </a:extLst>
                </p:cNvPr>
                <p:cNvGrpSpPr/>
                <p:nvPr/>
              </p:nvGrpSpPr>
              <p:grpSpPr>
                <a:xfrm>
                  <a:off x="224358" y="9317112"/>
                  <a:ext cx="474731" cy="475488"/>
                  <a:chOff x="-302004" y="1916250"/>
                  <a:chExt cx="2823923" cy="2823924"/>
                </a:xfrm>
              </p:grpSpPr>
              <p:sp>
                <p:nvSpPr>
                  <p:cNvPr id="36" name="Ovaal 2">
                    <a:extLst>
                      <a:ext uri="{FF2B5EF4-FFF2-40B4-BE49-F238E27FC236}">
                        <a16:creationId xmlns:a16="http://schemas.microsoft.com/office/drawing/2014/main" id="{3468C680-EE5F-EF3D-E5EB-E719D67699D5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nl-BE" sz="1801" dirty="0">
                      <a:solidFill>
                        <a:srgbClr val="2585C2"/>
                      </a:solidFill>
                    </a:endParaRPr>
                  </a:p>
                </p:txBody>
              </p:sp>
              <p:pic>
                <p:nvPicPr>
                  <p:cNvPr id="37" name="Picture 11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F1993C27-A7D5-5EA4-F837-50466AAB6E5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  <p:pic>
              <p:nvPicPr>
                <p:cNvPr id="33" name="Graphic 32">
                  <a:extLst>
                    <a:ext uri="{FF2B5EF4-FFF2-40B4-BE49-F238E27FC236}">
                      <a16:creationId xmlns:a16="http://schemas.microsoft.com/office/drawing/2014/main" id="{8B95D30B-4166-8578-BD33-8E15E6915D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rcRect t="1" r="36621" b="-13923"/>
                <a:stretch/>
              </p:blipFill>
              <p:spPr>
                <a:xfrm>
                  <a:off x="6019265" y="9361060"/>
                  <a:ext cx="703986" cy="331414"/>
                </a:xfrm>
                <a:prstGeom prst="rect">
                  <a:avLst/>
                </a:prstGeom>
              </p:spPr>
            </p:pic>
          </p:grpSp>
          <p:sp>
            <p:nvSpPr>
              <p:cNvPr id="38" name="TextBox 18">
                <a:extLst>
                  <a:ext uri="{FF2B5EF4-FFF2-40B4-BE49-F238E27FC236}">
                    <a16:creationId xmlns:a16="http://schemas.microsoft.com/office/drawing/2014/main" id="{3A8EB9F0-68CD-E5C3-2A59-6BBE55D5A259}"/>
                  </a:ext>
                </a:extLst>
              </p:cNvPr>
              <p:cNvSpPr txBox="1"/>
              <p:nvPr/>
            </p:nvSpPr>
            <p:spPr>
              <a:xfrm>
                <a:off x="2350862" y="5400240"/>
                <a:ext cx="4177952" cy="150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000" dirty="0">
                  <a:solidFill>
                    <a:srgbClr val="8C4F91"/>
                  </a:solidFill>
                </a:endParaRPr>
              </a:p>
              <a:p>
                <a:pPr algn="ctr"/>
                <a:r>
                  <a:rPr lang="en-GB" sz="3600" b="1" i="0" dirty="0" err="1">
                    <a:solidFill>
                      <a:srgbClr val="8C4F91"/>
                    </a:solidFill>
                    <a:effectLst/>
                    <a:latin typeface="Calibri" panose="020F0502020204030204" pitchFamily="34" charset="0"/>
                  </a:rPr>
                  <a:t>Anpassad</a:t>
                </a:r>
                <a:r>
                  <a:rPr lang="en-GB" sz="3600" b="1" i="0" dirty="0">
                    <a:solidFill>
                      <a:srgbClr val="8C4F91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br>
                  <a:rPr lang="cs-CZ" sz="3600" b="1" i="0" dirty="0">
                    <a:solidFill>
                      <a:srgbClr val="8C4F91"/>
                    </a:solidFill>
                    <a:effectLst/>
                    <a:latin typeface="Calibri" panose="020F0502020204030204" pitchFamily="34" charset="0"/>
                  </a:rPr>
                </a:br>
                <a:r>
                  <a:rPr lang="en-GB" sz="3600" b="1" i="0" dirty="0">
                    <a:solidFill>
                      <a:srgbClr val="8C4F91"/>
                    </a:solidFill>
                    <a:effectLst/>
                    <a:latin typeface="Calibri" panose="020F0502020204030204" pitchFamily="34" charset="0"/>
                  </a:rPr>
                  <a:t>text</a:t>
                </a:r>
                <a:endParaRPr lang="en-GB" sz="5400" b="1" dirty="0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Text Box 2">
                <a:extLst>
                  <a:ext uri="{FF2B5EF4-FFF2-40B4-BE49-F238E27FC236}">
                    <a16:creationId xmlns:a16="http://schemas.microsoft.com/office/drawing/2014/main" id="{896C3FD4-936C-A3E4-D862-D924A5253E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8075" y="3038925"/>
                <a:ext cx="1901177" cy="1466835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700" dirty="0">
                    <a:solidFill>
                      <a:srgbClr val="8C4F91"/>
                    </a:solidFill>
                    <a:effectLst/>
                    <a:latin typeface="Aharoni" panose="02010803020104030203" pitchFamily="2" charset="-79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05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200" b="1" i="0" dirty="0" err="1">
                    <a:solidFill>
                      <a:srgbClr val="8C4F91"/>
                    </a:solidFill>
                    <a:effectLst/>
                    <a:latin typeface="Calibri" panose="020F0502020204030204" pitchFamily="34" charset="0"/>
                  </a:rPr>
                  <a:t>Placera</a:t>
                </a:r>
                <a:r>
                  <a:rPr lang="en-US" sz="3200" b="1" i="0" dirty="0">
                    <a:solidFill>
                      <a:srgbClr val="8C4F91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8C4F91"/>
                    </a:solidFill>
                    <a:effectLst/>
                    <a:latin typeface="Calibri" panose="020F0502020204030204" pitchFamily="34" charset="0"/>
                  </a:rPr>
                  <a:t>ditt</a:t>
                </a:r>
                <a:r>
                  <a:rPr lang="en-US" sz="3200" b="1" i="0" dirty="0">
                    <a:solidFill>
                      <a:srgbClr val="8C4F91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8C4F91"/>
                    </a:solidFill>
                    <a:effectLst/>
                    <a:latin typeface="Calibri" panose="020F0502020204030204" pitchFamily="34" charset="0"/>
                  </a:rPr>
                  <a:t>foto</a:t>
                </a:r>
                <a:r>
                  <a:rPr lang="en-US" sz="3200" b="1" i="0" dirty="0">
                    <a:solidFill>
                      <a:srgbClr val="8C4F91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8C4F91"/>
                    </a:solidFill>
                    <a:effectLst/>
                    <a:latin typeface="Calibri" panose="020F0502020204030204" pitchFamily="34" charset="0"/>
                  </a:rPr>
                  <a:t>här</a:t>
                </a:r>
                <a:endParaRPr lang="en-GB" sz="3200" b="1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1" name="TextBox 7">
              <a:extLst>
                <a:ext uri="{FF2B5EF4-FFF2-40B4-BE49-F238E27FC236}">
                  <a16:creationId xmlns:a16="http://schemas.microsoft.com/office/drawing/2014/main" id="{47E4D873-68F6-2C79-5979-82060D503882}"/>
                </a:ext>
              </a:extLst>
            </p:cNvPr>
            <p:cNvSpPr txBox="1"/>
            <p:nvPr/>
          </p:nvSpPr>
          <p:spPr>
            <a:xfrm>
              <a:off x="2396115" y="900698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F</a:t>
              </a:r>
              <a:r>
                <a:rPr lang="cs-CZ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ÖR KVINNOR</a:t>
              </a:r>
              <a: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:</a:t>
              </a:r>
            </a:p>
            <a:p>
              <a:pPr algn="ctr" rtl="0" fontAlgn="base"/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AMMA DITT BARN OM </a:t>
              </a:r>
              <a:b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DU HAR MÖJLIGHET </a:t>
              </a:r>
              <a:b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ATT GÖRA DET</a:t>
              </a:r>
              <a:endParaRPr lang="en-US" sz="9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BEGRÄNSA </a:t>
              </a:r>
              <a:b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ANVÄNDNINGEN </a:t>
              </a:r>
            </a:p>
            <a:p>
              <a:pPr algn="ctr" rtl="0" fontAlgn="base"/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AV HRT</a:t>
              </a:r>
              <a:endParaRPr lang="en-GB" sz="9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4718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625</Words>
  <Application>Microsoft Office PowerPoint</Application>
  <PresentationFormat>A4 Paper (210x297 mm)</PresentationFormat>
  <Paragraphs>99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Popelková</dc:creator>
  <cp:lastModifiedBy>Michaela Popelková</cp:lastModifiedBy>
  <cp:revision>12</cp:revision>
  <cp:lastPrinted>2021-11-01T10:57:37Z</cp:lastPrinted>
  <dcterms:created xsi:type="dcterms:W3CDTF">2021-10-31T06:37:30Z</dcterms:created>
  <dcterms:modified xsi:type="dcterms:W3CDTF">2023-06-29T12:57:55Z</dcterms:modified>
</cp:coreProperties>
</file>