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09E5C-1214-44A8-BBA3-3F28977578B1}" v="29" dt="2023-06-29T11:42:08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2D7CBFA-1F24-2087-CC20-5DC7475FDB48}"/>
              </a:ext>
            </a:extLst>
          </p:cNvPr>
          <p:cNvGrpSpPr/>
          <p:nvPr/>
        </p:nvGrpSpPr>
        <p:grpSpPr>
          <a:xfrm>
            <a:off x="-4101" y="153870"/>
            <a:ext cx="6881422" cy="9776306"/>
            <a:chOff x="-4101" y="153870"/>
            <a:chExt cx="6881422" cy="977630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18">
              <a:extLst>
                <a:ext uri="{FF2B5EF4-FFF2-40B4-BE49-F238E27FC236}">
                  <a16:creationId xmlns:a16="http://schemas.microsoft.com/office/drawing/2014/main" id="{2B35CF62-ABE6-5184-F567-55C44C257F9A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Anbefalinger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befolkningen</a:t>
              </a:r>
              <a:endParaRPr lang="en-US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069ED176-0B35-E5D3-B73E-5F855DDDAD62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id="{584F54AF-48A9-5902-8AAB-618742B99F17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CFC4187E-1C27-A775-95A7-773CC33AD35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BB285E13-D221-68E8-518C-A4127FE077E7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8C4F91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8C4F91"/>
                      </a:solidFill>
                    </a:rPr>
                  </a:br>
                  <a:r>
                    <a:rPr lang="nb-NO" sz="1200" b="1" dirty="0">
                      <a:solidFill>
                        <a:srgbClr val="8C4F91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88D217FF-13DC-ADC2-F04D-EE58D5BA1CC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CEFFEB49-29A5-C117-16DB-07CED2D6F0BF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1527261-EE27-1BBB-96A8-9AE633F6B2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6" name="Graphic 12">
                <a:extLst>
                  <a:ext uri="{FF2B5EF4-FFF2-40B4-BE49-F238E27FC236}">
                    <a16:creationId xmlns:a16="http://schemas.microsoft.com/office/drawing/2014/main" id="{9D2DAA94-F1CC-9E4F-F8B7-F63F807D19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10F251FF-FD4B-1775-04E2-D099C94836CE}"/>
                </a:ext>
              </a:extLst>
            </p:cNvPr>
            <p:cNvSpPr txBox="1"/>
            <p:nvPr/>
          </p:nvSpPr>
          <p:spPr>
            <a:xfrm>
              <a:off x="2404003" y="93791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KVINNER: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DU HAR MULIGHET, VELG Å AMME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BEGRENS BRUK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8A9A7BD-3215-653A-9844-07193D4B91C6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21958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Å amme reduserer risikoen </a:t>
              </a:r>
              <a:b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for kreft hos mor. </a:t>
              </a:r>
              <a:b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Om du har mulighet, </a:t>
              </a:r>
              <a:b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velg å amme.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51BFA67E-1E36-3036-6D1E-EABA1F98A03E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452AA408-E8ED-4355-A590-25DDAC8FB222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3739C6FC-0710-0597-F60B-73F2823344F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25F40815-C61E-8004-354E-D840692A116F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8C4F91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8C4F91"/>
                      </a:solidFill>
                    </a:rPr>
                  </a:br>
                  <a:r>
                    <a:rPr lang="nb-NO" sz="1200" b="1" dirty="0">
                      <a:solidFill>
                        <a:srgbClr val="8C4F91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D9CABBDC-D76C-212C-5E2F-9F323946853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1C5DC3B5-4C8D-38A5-55F5-B9419C732A1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D5484191-528B-AFBC-CDAF-CE0511FDF7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2">
                <a:extLst>
                  <a:ext uri="{FF2B5EF4-FFF2-40B4-BE49-F238E27FC236}">
                    <a16:creationId xmlns:a16="http://schemas.microsoft.com/office/drawing/2014/main" id="{3516CE18-2DD9-DB49-E85A-C67A6D86A8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6" name="Rectangle 48">
              <a:extLst>
                <a:ext uri="{FF2B5EF4-FFF2-40B4-BE49-F238E27FC236}">
                  <a16:creationId xmlns:a16="http://schemas.microsoft.com/office/drawing/2014/main" id="{27F25E18-A6DD-3EEE-6952-7FDC31076385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D62EE089-EEA6-ACEF-4E4D-D986470BB379}"/>
                </a:ext>
              </a:extLst>
            </p:cNvPr>
            <p:cNvSpPr txBox="1"/>
            <p:nvPr/>
          </p:nvSpPr>
          <p:spPr>
            <a:xfrm>
              <a:off x="2404003" y="93791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KVINNER: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DU HAR MULIGHET, VELG Å AMME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BEGRENS BRUK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C2ACDEB-9540-1C4F-AAA6-F7DD51428590}"/>
              </a:ext>
            </a:extLst>
          </p:cNvPr>
          <p:cNvGrpSpPr/>
          <p:nvPr/>
        </p:nvGrpSpPr>
        <p:grpSpPr>
          <a:xfrm>
            <a:off x="-26026" y="1"/>
            <a:ext cx="6903347" cy="9930176"/>
            <a:chOff x="-26026" y="1"/>
            <a:chExt cx="6903347" cy="9930176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83" y="440906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Amming av babyer gir mange helsemessige fordeler, </a:t>
              </a:r>
              <a:br>
                <a:rPr lang="nb-NO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for både mor og barn. </a:t>
              </a:r>
              <a:br>
                <a:rPr lang="nb-NO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En av disse er å redusere </a:t>
              </a:r>
              <a:br>
                <a:rPr lang="nb-NO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4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risikoen for brystkreft hos mor.</a:t>
              </a:r>
              <a:endParaRPr lang="en-GB" sz="3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F77B48A9-FD68-474F-B806-3D0D2C0209B1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2C1614DE-2D1C-A230-8DE0-4276B6F19EB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84A26A6A-7F14-1FD1-84BA-38F6044B6AE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34AEF2A0-C038-BF19-72FD-4B6DEFD61D28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8C4F91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8C4F91"/>
                      </a:solidFill>
                    </a:rPr>
                  </a:br>
                  <a:r>
                    <a:rPr lang="nb-NO" sz="1200" b="1" dirty="0">
                      <a:solidFill>
                        <a:srgbClr val="8C4F91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3A929909-CFEF-B74F-DA5A-223BB187A09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00C77795-3A1C-A34C-5FC0-89E6126745E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D71156E2-E608-B065-29E0-FC4C65F69D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C5D77E38-9CD8-E627-4563-78ECDFCEA3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8" name="Rectangle 48">
              <a:extLst>
                <a:ext uri="{FF2B5EF4-FFF2-40B4-BE49-F238E27FC236}">
                  <a16:creationId xmlns:a16="http://schemas.microsoft.com/office/drawing/2014/main" id="{1E442678-2D4B-5F61-5864-F6B721A98F28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E7055EE8-5F0D-E58A-AEDF-BCCA38880AA9}"/>
                </a:ext>
              </a:extLst>
            </p:cNvPr>
            <p:cNvSpPr txBox="1"/>
            <p:nvPr/>
          </p:nvSpPr>
          <p:spPr>
            <a:xfrm>
              <a:off x="2404003" y="93791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KVINNER: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DU HAR MULIGHET, VELG Å AMME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BEGRENS BRUK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E54199B-70E4-FB57-61D6-414015613440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145976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Menopausale symptomer kan være utfordrende for mange kvinner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Noen ganger kan </a:t>
              </a:r>
              <a:br>
                <a:rPr lang="nb-NO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livsstilsendringer hjelpe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Drøft med helsepersonell </a:t>
              </a:r>
              <a:br>
                <a:rPr lang="nb-NO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for råd og veiledning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lang="en-GB" sz="3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CA5B2B23-2DBC-6A34-BFD6-E518A3245572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4" name="Group 10">
                <a:extLst>
                  <a:ext uri="{FF2B5EF4-FFF2-40B4-BE49-F238E27FC236}">
                    <a16:creationId xmlns:a16="http://schemas.microsoft.com/office/drawing/2014/main" id="{66AFDBB4-6485-4357-9A0B-584E37E0AA47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57C23468-5AE6-F7B2-C803-A8D6EB0C7B9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B5A965D0-5F0F-4C3C-75FD-69129594F92C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8C4F91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8C4F91"/>
                      </a:solidFill>
                    </a:rPr>
                  </a:br>
                  <a:r>
                    <a:rPr lang="nb-NO" sz="1200" b="1" dirty="0">
                      <a:solidFill>
                        <a:srgbClr val="8C4F91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EEA533C3-3837-9270-E092-6D44849A622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93F0362F-0EF7-4066-648F-A7B9D1B7152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4D23B7A-46C9-6ADD-A182-769F80ADF1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CC628F42-2812-31FB-7639-FD6BE88E89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8" name="Rectangle 48">
              <a:extLst>
                <a:ext uri="{FF2B5EF4-FFF2-40B4-BE49-F238E27FC236}">
                  <a16:creationId xmlns:a16="http://schemas.microsoft.com/office/drawing/2014/main" id="{20A419BE-9047-7D5F-6D73-172CC35B2497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9EAB145C-4FE3-FAE1-3872-63B61B1B9CEA}"/>
                </a:ext>
              </a:extLst>
            </p:cNvPr>
            <p:cNvSpPr txBox="1"/>
            <p:nvPr/>
          </p:nvSpPr>
          <p:spPr>
            <a:xfrm>
              <a:off x="2404003" y="93791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KVINNER: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DU HAR MULIGHET, VELG Å AMME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BEGRENS BRUK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792E173-F8D5-1950-B351-249735010EBF}"/>
              </a:ext>
            </a:extLst>
          </p:cNvPr>
          <p:cNvGrpSpPr/>
          <p:nvPr/>
        </p:nvGrpSpPr>
        <p:grpSpPr>
          <a:xfrm>
            <a:off x="-4101" y="153870"/>
            <a:ext cx="6881422" cy="9776306"/>
            <a:chOff x="-4101" y="153870"/>
            <a:chExt cx="6881422" cy="977630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80CD3820-6DA8-6D0D-48C5-2B139180F167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4" name="Group 10">
                <a:extLst>
                  <a:ext uri="{FF2B5EF4-FFF2-40B4-BE49-F238E27FC236}">
                    <a16:creationId xmlns:a16="http://schemas.microsoft.com/office/drawing/2014/main" id="{DAE86CCA-527E-5B20-63A7-4127109233B8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6" name="Rectangle 13">
                  <a:extLst>
                    <a:ext uri="{FF2B5EF4-FFF2-40B4-BE49-F238E27FC236}">
                      <a16:creationId xmlns:a16="http://schemas.microsoft.com/office/drawing/2014/main" id="{CCEF1810-4949-3A27-08D7-0E009B4913E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EF0EB0BC-4F57-8DC1-F3F3-FDF4EF3C3D5C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8C4F91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8C4F91"/>
                      </a:solidFill>
                    </a:rPr>
                  </a:br>
                  <a:r>
                    <a:rPr lang="nb-NO" sz="1200" b="1" dirty="0">
                      <a:solidFill>
                        <a:srgbClr val="8C4F91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5124F0E7-F21E-D7A9-D506-712A53D1975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E4E0C924-3897-5440-6B92-8FFFAF0F844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81EE6EE-D354-C9C3-402D-19E78FCC8D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" name="Graphic 12">
                <a:extLst>
                  <a:ext uri="{FF2B5EF4-FFF2-40B4-BE49-F238E27FC236}">
                    <a16:creationId xmlns:a16="http://schemas.microsoft.com/office/drawing/2014/main" id="{A5C2AD29-2110-2B95-04A8-FD1E03F0FB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189E85A0-25AB-FEF3-529A-B80336739B6C}"/>
                </a:ext>
              </a:extLst>
            </p:cNvPr>
            <p:cNvSpPr txBox="1"/>
            <p:nvPr/>
          </p:nvSpPr>
          <p:spPr>
            <a:xfrm>
              <a:off x="234583" y="4882002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Anbefaling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helsepersonell</a:t>
              </a:r>
              <a:endParaRPr lang="en-US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6BD6D83-2B18-F59F-E651-57C2E74166A4}"/>
                </a:ext>
              </a:extLst>
            </p:cNvPr>
            <p:cNvSpPr txBox="1"/>
            <p:nvPr/>
          </p:nvSpPr>
          <p:spPr>
            <a:xfrm>
              <a:off x="2404003" y="93791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KVINNER: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DU HAR MULIGHET, VELG Å AMME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BEGRENS BRUK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28B9055-9F68-62DC-4104-399DEA2E02E7}"/>
              </a:ext>
            </a:extLst>
          </p:cNvPr>
          <p:cNvGrpSpPr/>
          <p:nvPr/>
        </p:nvGrpSpPr>
        <p:grpSpPr>
          <a:xfrm>
            <a:off x="-4101" y="-3"/>
            <a:ext cx="6881422" cy="9930179"/>
            <a:chOff x="-4101" y="-3"/>
            <a:chExt cx="6881422" cy="99301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ED666-1859-4DCA-46AF-FAEE21846B60}"/>
                </a:ext>
              </a:extLst>
            </p:cNvPr>
            <p:cNvGrpSpPr/>
            <p:nvPr/>
          </p:nvGrpSpPr>
          <p:grpSpPr>
            <a:xfrm>
              <a:off x="0" y="-3"/>
              <a:ext cx="6875825" cy="9930179"/>
              <a:chOff x="0" y="-3"/>
              <a:chExt cx="6875825" cy="9930179"/>
            </a:xfrm>
          </p:grpSpPr>
          <p:pic>
            <p:nvPicPr>
              <p:cNvPr id="49" name="Picture 48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60EE1297-7A14-AC14-86B1-C863D0304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176"/>
              <a:stretch/>
            </p:blipFill>
            <p:spPr>
              <a:xfrm flipV="1">
                <a:off x="1" y="-3"/>
                <a:ext cx="6875824" cy="2199003"/>
              </a:xfrm>
              <a:prstGeom prst="rect">
                <a:avLst/>
              </a:prstGeom>
            </p:spPr>
          </p:pic>
          <p:pic>
            <p:nvPicPr>
              <p:cNvPr id="46" name="Picture 45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88D54FDD-5396-DE21-E4E2-E12F51DB2D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39"/>
              <a:stretch/>
            </p:blipFill>
            <p:spPr>
              <a:xfrm>
                <a:off x="0" y="2199003"/>
                <a:ext cx="6862101" cy="7731173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594087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Tilby livsstilsråd og </a:t>
              </a:r>
              <a:b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veiledning for å redusere menopausale symptomer, </a:t>
              </a:r>
              <a:b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når det er hensiktsmessig.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A1D30C50-0F4F-6410-F48A-19319FFFA349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7080862C-AEA5-FBC0-04BA-BB23FC5E676B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8555FA24-1508-4AC8-B0AC-6F6C2E92C0A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11017780-178F-EDE3-1D39-12B780464C2D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8C4F91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8C4F91"/>
                      </a:solidFill>
                    </a:rPr>
                  </a:br>
                  <a:r>
                    <a:rPr lang="nb-NO" sz="1200" b="1" dirty="0">
                      <a:solidFill>
                        <a:srgbClr val="8C4F91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0B77541C-43A3-015A-B9A3-00BB0DC927A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060FE512-C604-DBF7-4F4F-8BA5E697E53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5A13BB5-7697-83EB-D190-D08D1F66BC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9A6FF215-0BAE-D5DE-23BC-C57C5F231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8" name="Rectangle 48">
              <a:extLst>
                <a:ext uri="{FF2B5EF4-FFF2-40B4-BE49-F238E27FC236}">
                  <a16:creationId xmlns:a16="http://schemas.microsoft.com/office/drawing/2014/main" id="{4F075BA0-8B05-223E-CC39-5FCECE406F59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0DA7EED8-3547-1951-5497-08F7DC4621F6}"/>
                </a:ext>
              </a:extLst>
            </p:cNvPr>
            <p:cNvSpPr txBox="1"/>
            <p:nvPr/>
          </p:nvSpPr>
          <p:spPr>
            <a:xfrm>
              <a:off x="2404003" y="93791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KVINNER: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DU HAR MULIGHET, VELG Å AMME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BEGRENS BRUK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23AA699-C15D-3A90-CAA7-1AB5F7BD9817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12" name="Rectangle 48">
              <a:extLst>
                <a:ext uri="{FF2B5EF4-FFF2-40B4-BE49-F238E27FC236}">
                  <a16:creationId xmlns:a16="http://schemas.microsoft.com/office/drawing/2014/main" id="{DFD3D4B0-20ED-AD86-558C-6ED7DDE77C70}"/>
                </a:ext>
              </a:extLst>
            </p:cNvPr>
            <p:cNvSpPr/>
            <p:nvPr/>
          </p:nvSpPr>
          <p:spPr>
            <a:xfrm>
              <a:off x="572368" y="85148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2B724AE3-4686-F2DD-FD42-7500BE97758D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4" name="Group 10">
                <a:extLst>
                  <a:ext uri="{FF2B5EF4-FFF2-40B4-BE49-F238E27FC236}">
                    <a16:creationId xmlns:a16="http://schemas.microsoft.com/office/drawing/2014/main" id="{B85E8CD7-423F-AD9B-D23E-74EF9DBC74A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BAE4556-DB59-5C35-A50A-5F5DCEF17331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D66FAC-DC52-E115-755E-9F5D9C716902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8C4F91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8C4F91"/>
                      </a:solidFill>
                    </a:rPr>
                  </a:br>
                  <a:r>
                    <a:rPr lang="nb-NO" sz="1200" b="1" dirty="0">
                      <a:solidFill>
                        <a:srgbClr val="8C4F91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33" name="Group 15">
                  <a:extLst>
                    <a:ext uri="{FF2B5EF4-FFF2-40B4-BE49-F238E27FC236}">
                      <a16:creationId xmlns:a16="http://schemas.microsoft.com/office/drawing/2014/main" id="{1751C9EC-4F1E-AAD2-6654-C9BA7E53D7D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40B3F29D-6573-A0B5-0C93-EC80877CD35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BA05AE2-BC5A-2A00-9FE0-D61A32B3C9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C3999114-D041-AADB-B40B-E56607EF13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101F3437-66C3-BB6E-8FAF-2826330685FB}"/>
                </a:ext>
              </a:extLst>
            </p:cNvPr>
            <p:cNvSpPr txBox="1"/>
            <p:nvPr/>
          </p:nvSpPr>
          <p:spPr>
            <a:xfrm>
              <a:off x="2350862" y="5717638"/>
              <a:ext cx="41779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Tilpasset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id="{B1176888-79E7-A400-A409-0D0C03F99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04504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Sett inn ditt bilde her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TextBox 7">
              <a:extLst>
                <a:ext uri="{FF2B5EF4-FFF2-40B4-BE49-F238E27FC236}">
                  <a16:creationId xmlns:a16="http://schemas.microsoft.com/office/drawing/2014/main" id="{29E1CB9B-E306-9CD1-2617-FC08C055A29D}"/>
                </a:ext>
              </a:extLst>
            </p:cNvPr>
            <p:cNvSpPr txBox="1"/>
            <p:nvPr/>
          </p:nvSpPr>
          <p:spPr>
            <a:xfrm>
              <a:off x="2404003" y="93791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KVINNER: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DU HAR MULIGHET, VELG Å AMME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BEGRENS BRUK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E36F945-D03A-8CF9-33A3-5777822ECFF7}"/>
              </a:ext>
            </a:extLst>
          </p:cNvPr>
          <p:cNvGrpSpPr/>
          <p:nvPr/>
        </p:nvGrpSpPr>
        <p:grpSpPr>
          <a:xfrm>
            <a:off x="-4101" y="-3"/>
            <a:ext cx="6881422" cy="9930179"/>
            <a:chOff x="-4101" y="-3"/>
            <a:chExt cx="6881422" cy="9930179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9B5776DD-57A1-7B16-4D62-3835195439D1}"/>
                </a:ext>
              </a:extLst>
            </p:cNvPr>
            <p:cNvSpPr txBox="1"/>
            <p:nvPr/>
          </p:nvSpPr>
          <p:spPr>
            <a:xfrm>
              <a:off x="2404003" y="93791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KVINNER: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DU HAR MULIGHET, VELG Å AMME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BEGRENS BRUK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AV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0F032029-31B0-4719-59BF-906D55653433}"/>
                </a:ext>
              </a:extLst>
            </p:cNvPr>
            <p:cNvSpPr/>
            <p:nvPr/>
          </p:nvSpPr>
          <p:spPr>
            <a:xfrm>
              <a:off x="572368" y="85148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14C43D4E-C8EB-E054-2D8F-BE4B89194305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27BE55B0-E671-ED4B-8999-8E87468DEC06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BFB8B6-2789-6518-3D74-858435BBA24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6B68F9-02B6-3C56-A187-79376B10A132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8C4F91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8C4F91"/>
                      </a:solidFill>
                    </a:rPr>
                  </a:br>
                  <a:r>
                    <a:rPr lang="nb-NO" sz="1200" b="1" dirty="0">
                      <a:solidFill>
                        <a:srgbClr val="8C4F91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9" name="Group 15">
                  <a:extLst>
                    <a:ext uri="{FF2B5EF4-FFF2-40B4-BE49-F238E27FC236}">
                      <a16:creationId xmlns:a16="http://schemas.microsoft.com/office/drawing/2014/main" id="{18D96F1B-DE89-602C-E9D2-608A020DCEF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3B504A28-154D-3DC8-8E07-2B0F26A5859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D44DFCB5-E34A-E276-2AD3-FE0D08B949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FFB0A02-A264-81F6-1CC4-D89CC5975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27BE1C83-3D05-C38F-F06B-DB478347B738}"/>
                </a:ext>
              </a:extLst>
            </p:cNvPr>
            <p:cNvSpPr txBox="1"/>
            <p:nvPr/>
          </p:nvSpPr>
          <p:spPr>
            <a:xfrm>
              <a:off x="2350862" y="5717638"/>
              <a:ext cx="41779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Tilpasset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</a:t>
              </a:r>
              <a:r>
                <a:rPr lang="en-US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2">
              <a:extLst>
                <a:ext uri="{FF2B5EF4-FFF2-40B4-BE49-F238E27FC236}">
                  <a16:creationId xmlns:a16="http://schemas.microsoft.com/office/drawing/2014/main" id="{6CA3E81A-DCC2-1BE6-753C-C51B59106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04504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Sett inn ditt bilde her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570</Words>
  <Application>Microsoft Office PowerPoint</Application>
  <PresentationFormat>A4 Paper (210x297 mm)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2023-06-29T12:56:30Z</dcterms:modified>
</cp:coreProperties>
</file>