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95" r:id="rId4"/>
    <p:sldId id="296" r:id="rId5"/>
    <p:sldId id="298" r:id="rId6"/>
    <p:sldId id="297" r:id="rId7"/>
    <p:sldId id="279" r:id="rId8"/>
    <p:sldId id="29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91"/>
    <a:srgbClr val="B3977F"/>
    <a:srgbClr val="877C63"/>
    <a:srgbClr val="D9A7A7"/>
    <a:srgbClr val="FACD5C"/>
    <a:srgbClr val="F9C749"/>
    <a:srgbClr val="F9C033"/>
    <a:srgbClr val="FCDF96"/>
    <a:srgbClr val="F9C135"/>
    <a:srgbClr val="FF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3A8661-2A94-457F-B372-3A3B50468B62}" v="31" dt="2023-06-29T11:12:15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-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29/06/2023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22E9F7B-9795-1ED1-A05C-D244D0CE620C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3" name="TextBox 18">
              <a:extLst>
                <a:ext uri="{FF2B5EF4-FFF2-40B4-BE49-F238E27FC236}">
                  <a16:creationId xmlns:a16="http://schemas.microsoft.com/office/drawing/2014/main" id="{597EDDB7-282C-98B7-DFDA-B161C97A62B7}"/>
                </a:ext>
              </a:extLst>
            </p:cNvPr>
            <p:cNvSpPr txBox="1"/>
            <p:nvPr/>
          </p:nvSpPr>
          <p:spPr>
            <a:xfrm>
              <a:off x="737349" y="4848849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Üzenetek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lakosság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részére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Skupina 12">
              <a:extLst>
                <a:ext uri="{FF2B5EF4-FFF2-40B4-BE49-F238E27FC236}">
                  <a16:creationId xmlns:a16="http://schemas.microsoft.com/office/drawing/2014/main" id="{EC391AEE-D83E-3583-8246-033D094C1A00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5" name="Rectangle 11">
                <a:extLst>
                  <a:ext uri="{FF2B5EF4-FFF2-40B4-BE49-F238E27FC236}">
                    <a16:creationId xmlns:a16="http://schemas.microsoft.com/office/drawing/2014/main" id="{8BD1272C-9A86-9375-A0A0-AFAF2A10E28A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5308283A-151F-4E45-D230-3571F8A74B97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8C4F91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8C4F91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13">
                <a:extLst>
                  <a:ext uri="{FF2B5EF4-FFF2-40B4-BE49-F238E27FC236}">
                    <a16:creationId xmlns:a16="http://schemas.microsoft.com/office/drawing/2014/main" id="{2D128046-9F79-DE0A-3B4B-0EB962FE1405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6A243F5C-B009-9F5D-8901-6BFEEB51AF15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3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0E1E49CA-462D-8B3E-3E22-B8312F53F2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9F454284-14BD-E206-3C9F-332DD4D89A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19F68AA7-592C-A294-D8B8-212386B2DAAE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NŐKNEK: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HA CSAK TEHETI, SZOPTASSA CSECSEMŐJ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KORLÁTOZZA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HORMONPÓTLÓ KEZELÉSEKET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FE2570A-F85D-AA5A-0DA5-84B502D55E2A}"/>
              </a:ext>
            </a:extLst>
          </p:cNvPr>
          <p:cNvGrpSpPr/>
          <p:nvPr/>
        </p:nvGrpSpPr>
        <p:grpSpPr>
          <a:xfrm>
            <a:off x="-10968" y="0"/>
            <a:ext cx="6886793" cy="10020561"/>
            <a:chOff x="-10968" y="0"/>
            <a:chExt cx="6886793" cy="10020561"/>
          </a:xfrm>
        </p:grpSpPr>
        <p:pic>
          <p:nvPicPr>
            <p:cNvPr id="8" name="Picture 7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36A58C0E-7227-1C7F-5428-BA8D79D2F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941024"/>
              <a:ext cx="5655833" cy="3348759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918" y="4049041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Az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anyák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a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szoptatással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csökkenthetik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az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emlőrák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kialakulását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Ha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csak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teheti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szoptassa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csecsemőjét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r>
                <a:rPr lang="en-GB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GB" sz="6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98C3408-7105-7B7A-59F5-2DDFEE479666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CAB6B1E8-1886-20D2-CC64-DA5379DD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43EEF073-4BBF-31FE-1B23-45EDBEB3D0BC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94A558DB-5856-1DE9-9DC7-EBAE2A9BE8BD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NŐKNEK: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HA CSAK TEHETI, SZOPTASSA CSECSEMŐJ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KORLÁTOZZA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HORMONPÓTLÓ KEZELÉSEKET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7" name="Skupina 12">
              <a:extLst>
                <a:ext uri="{FF2B5EF4-FFF2-40B4-BE49-F238E27FC236}">
                  <a16:creationId xmlns:a16="http://schemas.microsoft.com/office/drawing/2014/main" id="{1C285DE0-65BD-373E-8853-4DA76BDBAF8E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8" name="Rectangle 11">
                <a:extLst>
                  <a:ext uri="{FF2B5EF4-FFF2-40B4-BE49-F238E27FC236}">
                    <a16:creationId xmlns:a16="http://schemas.microsoft.com/office/drawing/2014/main" id="{C68A5880-6BC7-99C8-934E-230A1BD03390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0E523CCB-2AE2-3863-7A39-A64790F10C85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8C4F91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8C4F91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20" name="Group 13">
                <a:extLst>
                  <a:ext uri="{FF2B5EF4-FFF2-40B4-BE49-F238E27FC236}">
                    <a16:creationId xmlns:a16="http://schemas.microsoft.com/office/drawing/2014/main" id="{C5FD8AB9-3DFD-838D-AE02-0BC07B38A655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22" name="Ovaal 2">
                  <a:extLst>
                    <a:ext uri="{FF2B5EF4-FFF2-40B4-BE49-F238E27FC236}">
                      <a16:creationId xmlns:a16="http://schemas.microsoft.com/office/drawing/2014/main" id="{180B3E29-B053-803A-57CF-B749FAE54B4A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23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F1013EE2-9ADB-F471-5F1F-F8ACCDE5A1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21" name="Graphic 20">
                <a:extLst>
                  <a:ext uri="{FF2B5EF4-FFF2-40B4-BE49-F238E27FC236}">
                    <a16:creationId xmlns:a16="http://schemas.microsoft.com/office/drawing/2014/main" id="{0205A790-C6F4-87B1-83D2-C9223207FA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2B7C336-9DC2-19D9-BD7A-FA988AF82B65}"/>
              </a:ext>
            </a:extLst>
          </p:cNvPr>
          <p:cNvGrpSpPr/>
          <p:nvPr/>
        </p:nvGrpSpPr>
        <p:grpSpPr>
          <a:xfrm>
            <a:off x="-26026" y="1"/>
            <a:ext cx="6884026" cy="10020560"/>
            <a:chOff x="-26026" y="1"/>
            <a:chExt cx="6884026" cy="10020560"/>
          </a:xfrm>
        </p:grpSpPr>
        <p:pic>
          <p:nvPicPr>
            <p:cNvPr id="4" name="Picture 3" descr="A person holding a pink ribbon&#10;&#10;Description automatically generated with medium confidence">
              <a:extLst>
                <a:ext uri="{FF2B5EF4-FFF2-40B4-BE49-F238E27FC236}">
                  <a16:creationId xmlns:a16="http://schemas.microsoft.com/office/drawing/2014/main" id="{5F5BC894-8A71-81D0-BE3B-84F1442EC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1" t="5969" r="18636" b="47022"/>
            <a:stretch/>
          </p:blipFill>
          <p:spPr>
            <a:xfrm>
              <a:off x="-26026" y="1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67674" y="3889284"/>
              <a:ext cx="5958301" cy="4323980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53" y="4021202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szoptatás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számos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egészségügyi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előnnyel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jár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mind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az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anya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mind a baba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számára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Az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egyik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az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anya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mellrák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kockázatának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csökkentése</a:t>
              </a:r>
              <a:r>
                <a:rPr lang="en-US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4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5FB15E-2D8F-BCF9-2E04-2EE286AD740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B63589E4-7C21-988D-9CA0-8A60EC72839E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F9C07775-4361-738B-E555-F344C60D2A0E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NŐKNEK: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HA CSAK TEHETI, SZOPTASSA CSECSEMŐJ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KORLÁTOZZA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HORMONPÓTLÓ KEZELÉSEKET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Skupina 12">
              <a:extLst>
                <a:ext uri="{FF2B5EF4-FFF2-40B4-BE49-F238E27FC236}">
                  <a16:creationId xmlns:a16="http://schemas.microsoft.com/office/drawing/2014/main" id="{F66F4E04-E634-AE74-2920-B60604B43ED4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2B7C3E3-BB7A-BC43-8135-C4F381F84FC4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656FFDA-18DA-E6A6-4074-5EF4B55241DA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8C4F91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8C4F91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5" name="Group 13">
                <a:extLst>
                  <a:ext uri="{FF2B5EF4-FFF2-40B4-BE49-F238E27FC236}">
                    <a16:creationId xmlns:a16="http://schemas.microsoft.com/office/drawing/2014/main" id="{4A9A346C-18B7-7BE5-A47C-D764301D56A4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7" name="Ovaal 2">
                  <a:extLst>
                    <a:ext uri="{FF2B5EF4-FFF2-40B4-BE49-F238E27FC236}">
                      <a16:creationId xmlns:a16="http://schemas.microsoft.com/office/drawing/2014/main" id="{C7B97B4B-4BDE-158E-E795-348F19724B91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8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CF6C9D22-3E1D-5583-BF8E-917C82E21B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ED6E9F68-F1DF-3A74-44B5-1BB3D1C983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709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834E216-8DC2-16D6-3E68-BD6D4450AFDB}"/>
              </a:ext>
            </a:extLst>
          </p:cNvPr>
          <p:cNvGrpSpPr/>
          <p:nvPr/>
        </p:nvGrpSpPr>
        <p:grpSpPr>
          <a:xfrm>
            <a:off x="-10968" y="0"/>
            <a:ext cx="6868968" cy="10020561"/>
            <a:chOff x="-10968" y="0"/>
            <a:chExt cx="6868968" cy="10020561"/>
          </a:xfrm>
        </p:grpSpPr>
        <p:pic>
          <p:nvPicPr>
            <p:cNvPr id="9" name="Picture 8" descr="A picture containing clothing, elbow, person, human face&#10;&#10;Description automatically generated">
              <a:extLst>
                <a:ext uri="{FF2B5EF4-FFF2-40B4-BE49-F238E27FC236}">
                  <a16:creationId xmlns:a16="http://schemas.microsoft.com/office/drawing/2014/main" id="{45F1E016-58C0-25F9-5982-55CE7AF69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53" y="5230092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menopauza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tünetei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sok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nő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számára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kihívást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jelentenek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9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Néha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az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életmódváltás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segíthet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9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Beszéljen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róla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egészségügyi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szakemberrel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A1A58BF9-8DDC-DAA7-D135-2372477A5FE6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EEDAFA0B-48C7-0FCC-9A03-6438ECF0B326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NŐKNEK: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HA CSAK TEHETI, SZOPTASSA CSECSEMŐJ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KORLÁTOZZA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HORMONPÓTLÓ KEZELÉSEKET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Skupina 12">
              <a:extLst>
                <a:ext uri="{FF2B5EF4-FFF2-40B4-BE49-F238E27FC236}">
                  <a16:creationId xmlns:a16="http://schemas.microsoft.com/office/drawing/2014/main" id="{396B05B3-7903-7670-0640-89775DE6E49C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A01C30D-3D2E-BFEC-942D-FFA75F055EBA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976192-B659-36DA-AE05-E3645AE3841E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8C4F91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8C4F91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5" name="Group 13">
                <a:extLst>
                  <a:ext uri="{FF2B5EF4-FFF2-40B4-BE49-F238E27FC236}">
                    <a16:creationId xmlns:a16="http://schemas.microsoft.com/office/drawing/2014/main" id="{A6658042-7A05-6995-E21B-1471E3FE61D2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7" name="Ovaal 2">
                  <a:extLst>
                    <a:ext uri="{FF2B5EF4-FFF2-40B4-BE49-F238E27FC236}">
                      <a16:creationId xmlns:a16="http://schemas.microsoft.com/office/drawing/2014/main" id="{568C29EA-02E3-1B69-F0FB-F71ED24D8E60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8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223B0325-4140-6596-593D-803910F0F7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5A8013E5-5050-7D91-75F8-2AFC9B7410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876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9103961-5EC1-B99F-42FD-8F2F86DB6571}"/>
              </a:ext>
            </a:extLst>
          </p:cNvPr>
          <p:cNvGrpSpPr/>
          <p:nvPr/>
        </p:nvGrpSpPr>
        <p:grpSpPr>
          <a:xfrm>
            <a:off x="-10968" y="153870"/>
            <a:ext cx="6868968" cy="9866691"/>
            <a:chOff x="-10968" y="153870"/>
            <a:chExt cx="6868968" cy="9866691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grpSp>
          <p:nvGrpSpPr>
            <p:cNvPr id="3" name="Skupina 12">
              <a:extLst>
                <a:ext uri="{FF2B5EF4-FFF2-40B4-BE49-F238E27FC236}">
                  <a16:creationId xmlns:a16="http://schemas.microsoft.com/office/drawing/2014/main" id="{6D95A43F-1113-BACC-5985-0E23A66DD75B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4" name="Rectangle 11">
                <a:extLst>
                  <a:ext uri="{FF2B5EF4-FFF2-40B4-BE49-F238E27FC236}">
                    <a16:creationId xmlns:a16="http://schemas.microsoft.com/office/drawing/2014/main" id="{205E4CE4-9E5D-E669-CE69-A9150D73C99C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5" name="TextBox 12">
                <a:extLst>
                  <a:ext uri="{FF2B5EF4-FFF2-40B4-BE49-F238E27FC236}">
                    <a16:creationId xmlns:a16="http://schemas.microsoft.com/office/drawing/2014/main" id="{8A20C999-1FFE-895C-9ECA-5FFB309C49F7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8C4F91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8C4F91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6" name="Group 13">
                <a:extLst>
                  <a:ext uri="{FF2B5EF4-FFF2-40B4-BE49-F238E27FC236}">
                    <a16:creationId xmlns:a16="http://schemas.microsoft.com/office/drawing/2014/main" id="{6BB72D10-1496-AB8C-F304-57FC693FEBE1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3D45DB55-6565-9CB4-738F-8415C625CBAB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2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FCDE3B88-6431-F8E9-8999-2AD59586A2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0" name="Graphic 10">
                <a:extLst>
                  <a:ext uri="{FF2B5EF4-FFF2-40B4-BE49-F238E27FC236}">
                    <a16:creationId xmlns:a16="http://schemas.microsoft.com/office/drawing/2014/main" id="{D988AE46-EF2D-5668-4292-09CFD4624B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56D55532-C313-02B2-07B2-E4501AEBF4C4}"/>
                </a:ext>
              </a:extLst>
            </p:cNvPr>
            <p:cNvSpPr txBox="1"/>
            <p:nvPr/>
          </p:nvSpPr>
          <p:spPr>
            <a:xfrm>
              <a:off x="175129" y="4615315"/>
              <a:ext cx="658361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Üzenetek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az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egészségügyi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szakemberek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részére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6BE46858-94E1-CB93-3C89-9200C3D96EAF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NŐKNEK: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HA CSAK TEHETI, SZOPTASSA CSECSEMŐJ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KORLÁTOZZA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HORMONPÓTLÓ KEZELÉSEKET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0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9E6728E-79F5-B064-A326-731A6A4271D8}"/>
              </a:ext>
            </a:extLst>
          </p:cNvPr>
          <p:cNvGrpSpPr/>
          <p:nvPr/>
        </p:nvGrpSpPr>
        <p:grpSpPr>
          <a:xfrm>
            <a:off x="-10968" y="-3"/>
            <a:ext cx="6886793" cy="10020564"/>
            <a:chOff x="-10968" y="-3"/>
            <a:chExt cx="6886793" cy="100205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AEED666-1859-4DCA-46AF-FAEE21846B60}"/>
                </a:ext>
              </a:extLst>
            </p:cNvPr>
            <p:cNvGrpSpPr/>
            <p:nvPr/>
          </p:nvGrpSpPr>
          <p:grpSpPr>
            <a:xfrm>
              <a:off x="0" y="-3"/>
              <a:ext cx="6875825" cy="9930179"/>
              <a:chOff x="0" y="-3"/>
              <a:chExt cx="6875825" cy="9930179"/>
            </a:xfrm>
          </p:grpSpPr>
          <p:pic>
            <p:nvPicPr>
              <p:cNvPr id="49" name="Picture 48" descr="A person sitting on a chair&#10;&#10;Description automatically generated">
                <a:extLst>
                  <a:ext uri="{FF2B5EF4-FFF2-40B4-BE49-F238E27FC236}">
                    <a16:creationId xmlns:a16="http://schemas.microsoft.com/office/drawing/2014/main" id="{60EE1297-7A14-AC14-86B1-C863D0304F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6176"/>
              <a:stretch/>
            </p:blipFill>
            <p:spPr>
              <a:xfrm flipV="1">
                <a:off x="1" y="-3"/>
                <a:ext cx="6875824" cy="2199003"/>
              </a:xfrm>
              <a:prstGeom prst="rect">
                <a:avLst/>
              </a:prstGeom>
            </p:spPr>
          </p:pic>
          <p:pic>
            <p:nvPicPr>
              <p:cNvPr id="46" name="Picture 45" descr="A person sitting on a chair&#10;&#10;Description automatically generated">
                <a:extLst>
                  <a:ext uri="{FF2B5EF4-FFF2-40B4-BE49-F238E27FC236}">
                    <a16:creationId xmlns:a16="http://schemas.microsoft.com/office/drawing/2014/main" id="{88D54FDD-5396-DE21-E4E2-E12F51DB2D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alphaModFix amt="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839"/>
              <a:stretch/>
            </p:blipFill>
            <p:spPr>
              <a:xfrm>
                <a:off x="0" y="2199003"/>
                <a:ext cx="6862101" cy="7731173"/>
              </a:xfrm>
              <a:prstGeom prst="rect">
                <a:avLst/>
              </a:prstGeom>
            </p:spPr>
          </p:pic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66" y="5594087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Amennyiben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szükséges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,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adjon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életmódbeli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tanácsokat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és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támogatást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a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menopauza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tüneteinek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csökkentésére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5FB15E-2D8F-BCF9-2E04-2EE286AD740A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8" name="Ovaal 41">
                <a:extLst>
                  <a:ext uri="{FF2B5EF4-FFF2-40B4-BE49-F238E27FC236}">
                    <a16:creationId xmlns:a16="http://schemas.microsoft.com/office/drawing/2014/main" id="{3E5C12EF-EB7F-B20E-7672-C43C76BC8ABF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8C4F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DEE4F280-ECF3-5958-164A-A042CC90AC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6786" y="439703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9A9EA880-A9C8-778C-852F-7D408D7F0B1C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96FE028-D269-20B6-BB26-1BFDA7594CD9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NŐKNEK: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HA CSAK TEHETI, SZOPTASSA CSECSEMŐJ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KORLÁTOZZA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HORMONPÓTLÓ KEZELÉSEKET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Skupina 12">
              <a:extLst>
                <a:ext uri="{FF2B5EF4-FFF2-40B4-BE49-F238E27FC236}">
                  <a16:creationId xmlns:a16="http://schemas.microsoft.com/office/drawing/2014/main" id="{868CC933-7A80-9B77-CF2E-5A71444B8C5C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6C43DE4-B4E1-5D09-4C4C-2C5BC828D303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379ECB-38F2-C168-426C-2736DD6FCB5E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8C4F91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8C4F91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5" name="Group 13">
                <a:extLst>
                  <a:ext uri="{FF2B5EF4-FFF2-40B4-BE49-F238E27FC236}">
                    <a16:creationId xmlns:a16="http://schemas.microsoft.com/office/drawing/2014/main" id="{A607D59D-4E35-7623-83B2-D429CAAFE3A2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7" name="Ovaal 2">
                  <a:extLst>
                    <a:ext uri="{FF2B5EF4-FFF2-40B4-BE49-F238E27FC236}">
                      <a16:creationId xmlns:a16="http://schemas.microsoft.com/office/drawing/2014/main" id="{F1DBB995-D25D-C99B-A1DD-B6E5006A095A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8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98D6E5CE-612D-DC26-2F8B-363CE430C8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C2B86030-4D6C-FEB9-B72B-18A14CB864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4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DC4B4B4-4913-522D-C2FB-E9CFA29246EB}"/>
              </a:ext>
            </a:extLst>
          </p:cNvPr>
          <p:cNvGrpSpPr/>
          <p:nvPr/>
        </p:nvGrpSpPr>
        <p:grpSpPr>
          <a:xfrm>
            <a:off x="-10968" y="0"/>
            <a:ext cx="6886793" cy="10020561"/>
            <a:chOff x="-10968" y="0"/>
            <a:chExt cx="6886793" cy="10020561"/>
          </a:xfrm>
        </p:grpSpPr>
        <p:pic>
          <p:nvPicPr>
            <p:cNvPr id="6" name="Picture 5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86041247-637F-ADB6-340E-01B0D038D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grpSp>
          <p:nvGrpSpPr>
            <p:cNvPr id="7" name="Skupina 12">
              <a:extLst>
                <a:ext uri="{FF2B5EF4-FFF2-40B4-BE49-F238E27FC236}">
                  <a16:creationId xmlns:a16="http://schemas.microsoft.com/office/drawing/2014/main" id="{2AF32CCA-3893-3E97-322C-1F9BA85B728D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id="{09F21926-6092-5603-664A-C648DA2EC90D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B32FBFDF-1BE3-BC0A-47DD-AEE19F38C52F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8C4F91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8C4F91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13">
                <a:extLst>
                  <a:ext uri="{FF2B5EF4-FFF2-40B4-BE49-F238E27FC236}">
                    <a16:creationId xmlns:a16="http://schemas.microsoft.com/office/drawing/2014/main" id="{EA0C3E4E-DF5F-58FD-AA3D-FC7690A5548A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3" name="Ovaal 2">
                  <a:extLst>
                    <a:ext uri="{FF2B5EF4-FFF2-40B4-BE49-F238E27FC236}">
                      <a16:creationId xmlns:a16="http://schemas.microsoft.com/office/drawing/2014/main" id="{247C771C-6DD6-9BF7-DF66-13B5AB38DBD9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14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E0154DD6-2E31-3859-77DC-413C1E4A8F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2" name="Graphic 10">
                <a:extLst>
                  <a:ext uri="{FF2B5EF4-FFF2-40B4-BE49-F238E27FC236}">
                    <a16:creationId xmlns:a16="http://schemas.microsoft.com/office/drawing/2014/main" id="{DA1DF40C-A171-484A-7A8C-3E4E664B5D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9795ED84-3439-B2D1-9442-790FDE1F3177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9FBEAACD-294B-C322-4759-41C613DA9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283" y="5600865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en-GB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Testreszabott</a:t>
              </a:r>
              <a:r>
                <a:rPr lang="en-GB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GB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szöveg</a:t>
              </a:r>
              <a:endParaRPr lang="en-GB" sz="54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3E6EA254-CC34-374D-7176-B226597E1B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42" y="3109596"/>
              <a:ext cx="2083939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Illessze</a:t>
              </a:r>
              <a: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ide </a:t>
              </a:r>
              <a:r>
                <a:rPr lang="en-US" sz="28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fényképét</a:t>
              </a:r>
              <a:endParaRPr lang="en-GB" sz="2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DD247ECD-330D-536F-E6D3-6DB1C3A415D6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NŐKNEK: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HA CSAK TEHETI, SZOPTASSA CSECSEMŐJ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KORLÁTOZZA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HORMONPÓTLÓ KEZELÉSEKET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1B9EF20F-8655-058C-EE00-4E5FCEE9162A}"/>
              </a:ext>
            </a:extLst>
          </p:cNvPr>
          <p:cNvGrpSpPr/>
          <p:nvPr/>
        </p:nvGrpSpPr>
        <p:grpSpPr>
          <a:xfrm>
            <a:off x="-10968" y="-3"/>
            <a:ext cx="6886793" cy="10020564"/>
            <a:chOff x="-10968" y="-3"/>
            <a:chExt cx="6886793" cy="10020564"/>
          </a:xfrm>
        </p:grpSpPr>
        <p:pic>
          <p:nvPicPr>
            <p:cNvPr id="9" name="Picture 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98052DC4-3C82-2388-ED59-6A9D24D98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10" name="Picture 9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0025A417-ACB3-6C01-2F8C-62F6AC213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9B5776DD-57A1-7B16-4D62-3835195439D1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NŐKNEK:</a:t>
              </a: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HA CSAK TEHETI, SZOPTASSA CSECSEMŐJ</a:t>
              </a:r>
              <a:r>
                <a:rPr lang="cs-CZ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ÉT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4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KORLÁTOZZA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 HORMONPÓTLÓ KEZELÉSEKET</a:t>
              </a:r>
              <a:endParaRPr lang="en-GB" sz="9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37" name="Skupina 12">
              <a:extLst>
                <a:ext uri="{FF2B5EF4-FFF2-40B4-BE49-F238E27FC236}">
                  <a16:creationId xmlns:a16="http://schemas.microsoft.com/office/drawing/2014/main" id="{3B273650-1384-8DF1-F37D-5B02FDD4DB52}"/>
                </a:ext>
              </a:extLst>
            </p:cNvPr>
            <p:cNvGrpSpPr/>
            <p:nvPr/>
          </p:nvGrpSpPr>
          <p:grpSpPr>
            <a:xfrm>
              <a:off x="-10968" y="9113699"/>
              <a:ext cx="6868968" cy="906862"/>
              <a:chOff x="-10968" y="9113699"/>
              <a:chExt cx="6868968" cy="906862"/>
            </a:xfrm>
          </p:grpSpPr>
          <p:sp>
            <p:nvSpPr>
              <p:cNvPr id="38" name="Rectangle 11">
                <a:extLst>
                  <a:ext uri="{FF2B5EF4-FFF2-40B4-BE49-F238E27FC236}">
                    <a16:creationId xmlns:a16="http://schemas.microsoft.com/office/drawing/2014/main" id="{389697C7-71FD-9BA5-BF5F-F04CB43E9828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8C4F91"/>
                  </a:solidFill>
                </a:endParaRPr>
              </a:p>
            </p:txBody>
          </p:sp>
          <p:sp>
            <p:nvSpPr>
              <p:cNvPr id="39" name="TextBox 12">
                <a:extLst>
                  <a:ext uri="{FF2B5EF4-FFF2-40B4-BE49-F238E27FC236}">
                    <a16:creationId xmlns:a16="http://schemas.microsoft.com/office/drawing/2014/main" id="{854B673D-7B05-2A30-ACAB-3FD98FA03D7A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8C4F91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A PrEvCan</a:t>
                </a:r>
                <a:r>
                  <a:rPr lang="hu-HU" sz="1200" b="1" i="0" baseline="30000" dirty="0">
                    <a:solidFill>
                      <a:srgbClr val="8C4F91"/>
                    </a:solidFill>
                    <a:effectLst/>
                  </a:rPr>
                  <a:t>©</a:t>
                </a: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 kampányt az EONS hívta életre, és legfőbb partnerével, az ESMO-val </a:t>
                </a:r>
                <a:br>
                  <a:rPr lang="en-US" sz="1200" b="1" i="0" dirty="0">
                    <a:solidFill>
                      <a:srgbClr val="8C4F91"/>
                    </a:solidFill>
                    <a:effectLst/>
                  </a:rPr>
                </a:br>
                <a:r>
                  <a:rPr lang="hu-HU" sz="1200" b="1" i="0" dirty="0">
                    <a:solidFill>
                      <a:srgbClr val="8C4F91"/>
                    </a:solidFill>
                    <a:effectLst/>
                  </a:rPr>
                  <a:t>együttműködésben valósítja meg. További információk</a:t>
                </a:r>
                <a: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8C4F91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8C4F91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40" name="Group 13">
                <a:extLst>
                  <a:ext uri="{FF2B5EF4-FFF2-40B4-BE49-F238E27FC236}">
                    <a16:creationId xmlns:a16="http://schemas.microsoft.com/office/drawing/2014/main" id="{23B57A15-EB9C-5408-21B9-76470AB3E6E0}"/>
                  </a:ext>
                </a:extLst>
              </p:cNvPr>
              <p:cNvGrpSpPr/>
              <p:nvPr/>
            </p:nvGrpSpPr>
            <p:grpSpPr>
              <a:xfrm>
                <a:off x="55678" y="9274446"/>
                <a:ext cx="474731" cy="475488"/>
                <a:chOff x="-302004" y="1916250"/>
                <a:chExt cx="2823923" cy="2823924"/>
              </a:xfrm>
            </p:grpSpPr>
            <p:sp>
              <p:nvSpPr>
                <p:cNvPr id="42" name="Ovaal 2">
                  <a:extLst>
                    <a:ext uri="{FF2B5EF4-FFF2-40B4-BE49-F238E27FC236}">
                      <a16:creationId xmlns:a16="http://schemas.microsoft.com/office/drawing/2014/main" id="{D4C2E080-0931-9453-3A7F-9C14E5897523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8C4F91"/>
                    </a:solidFill>
                  </a:endParaRPr>
                </a:p>
              </p:txBody>
            </p:sp>
            <p:pic>
              <p:nvPicPr>
                <p:cNvPr id="43" name="Picture 1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C97E948D-A9CF-670B-F47D-016E2F8CFE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41" name="Graphic 10">
                <a:extLst>
                  <a:ext uri="{FF2B5EF4-FFF2-40B4-BE49-F238E27FC236}">
                    <a16:creationId xmlns:a16="http://schemas.microsoft.com/office/drawing/2014/main" id="{E6CE331E-B4CB-523C-0D08-118C5CCEEE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94113" y="9302533"/>
                <a:ext cx="702865" cy="331414"/>
              </a:xfrm>
              <a:prstGeom prst="rect">
                <a:avLst/>
              </a:prstGeom>
            </p:spPr>
          </p:pic>
        </p:grpSp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id="{95BE2E93-478C-CC9D-F532-A688F98490E7}"/>
                </a:ext>
              </a:extLst>
            </p:cNvPr>
            <p:cNvSpPr/>
            <p:nvPr/>
          </p:nvSpPr>
          <p:spPr>
            <a:xfrm>
              <a:off x="585087" y="867219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Illessze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ide </a:t>
              </a:r>
              <a:br>
                <a:rPr lang="en-US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szervezete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cs-CZ" sz="1600" b="0" cap="none" spc="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logóját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EE6EC99F-021B-5241-C09D-E0C287F97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283" y="5600865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/>
              <a:r>
                <a:rPr lang="en-GB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Testreszabott</a:t>
              </a:r>
              <a:r>
                <a:rPr lang="en-GB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GB" sz="36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6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szöveg</a:t>
              </a:r>
              <a:endParaRPr lang="en-GB" sz="54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 Box 2">
              <a:extLst>
                <a:ext uri="{FF2B5EF4-FFF2-40B4-BE49-F238E27FC236}">
                  <a16:creationId xmlns:a16="http://schemas.microsoft.com/office/drawing/2014/main" id="{8E900626-C5A5-D8AB-1C9B-C559EFCAA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42" y="3109596"/>
              <a:ext cx="2083939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Illessze</a:t>
              </a:r>
              <a: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ide </a:t>
              </a:r>
              <a:r>
                <a:rPr lang="en-US" sz="2800" b="1" i="0" dirty="0" err="1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fényképét</a:t>
              </a:r>
              <a:endParaRPr lang="en-GB" sz="2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471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579</Words>
  <Application>Microsoft Office PowerPoint</Application>
  <PresentationFormat>A4 Paper (210x297 mm)</PresentationFormat>
  <Paragraphs>98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2023-06-29T12:55:52Z</dcterms:modified>
</cp:coreProperties>
</file>