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A5740-6F40-4FB7-A403-8F49CD08B2A3}" v="33" dt="2023-06-11T20:59:20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9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2264351-1A23-9B1A-B63D-D6F5B609AC0B}"/>
              </a:ext>
            </a:extLst>
          </p:cNvPr>
          <p:cNvGrpSpPr/>
          <p:nvPr/>
        </p:nvGrpSpPr>
        <p:grpSpPr>
          <a:xfrm>
            <a:off x="-10968" y="153870"/>
            <a:ext cx="6919066" cy="9917185"/>
            <a:chOff x="-10968" y="153870"/>
            <a:chExt cx="6919066" cy="9917185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431279" y="375565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8" y="441905"/>
              <a:ext cx="1694356" cy="1682959"/>
            </a:xfrm>
            <a:prstGeom prst="ellipse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4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ZA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ŽENE: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AKO MOŽETE, DOJITE SVOJE DIJETE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US" sz="4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OGRANIČITE TRAJANJE HORMONSKE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NADOMJESNE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TERAPIJE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57">
              <a:extLst>
                <a:ext uri="{FF2B5EF4-FFF2-40B4-BE49-F238E27FC236}">
                  <a16:creationId xmlns:a16="http://schemas.microsoft.com/office/drawing/2014/main" id="{9EDDFBE0-7711-F3F4-BF91-2C628E72357E}"/>
                </a:ext>
              </a:extLst>
            </p:cNvPr>
            <p:cNvSpPr txBox="1"/>
            <p:nvPr/>
          </p:nvSpPr>
          <p:spPr>
            <a:xfrm>
              <a:off x="135792" y="4808036"/>
              <a:ext cx="658641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s-E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Poruke</a:t>
              </a:r>
              <a: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</a:t>
              </a:r>
              <a: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opću</a:t>
              </a:r>
              <a: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populaciju</a:t>
              </a:r>
              <a:endParaRPr lang="es-ES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39201B-A662-474A-0DEB-DC8ACDFE64A3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9F54B8-A09F-7FE7-C099-CD0D10E4D158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6" name="TextBox 23">
                <a:extLst>
                  <a:ext uri="{FF2B5EF4-FFF2-40B4-BE49-F238E27FC236}">
                    <a16:creationId xmlns:a16="http://schemas.microsoft.com/office/drawing/2014/main" id="{04D07471-90F8-1C37-3D22-9D67DA03CA0B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24">
                <a:extLst>
                  <a:ext uri="{FF2B5EF4-FFF2-40B4-BE49-F238E27FC236}">
                    <a16:creationId xmlns:a16="http://schemas.microsoft.com/office/drawing/2014/main" id="{920DA1BF-AD0D-0A38-25A8-98C366B39BC2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179F49B8-9943-5545-836C-30285F602E7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3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82DD854-03F9-A286-E767-2A01E06D5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25">
                <a:extLst>
                  <a:ext uri="{FF2B5EF4-FFF2-40B4-BE49-F238E27FC236}">
                    <a16:creationId xmlns:a16="http://schemas.microsoft.com/office/drawing/2014/main" id="{24EEA811-A861-025B-3D6C-7453E191DB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CD82CC38-3278-3FFB-23B4-37D21C7DA72E}"/>
              </a:ext>
            </a:extLst>
          </p:cNvPr>
          <p:cNvGrpSpPr/>
          <p:nvPr/>
        </p:nvGrpSpPr>
        <p:grpSpPr>
          <a:xfrm>
            <a:off x="-10968" y="0"/>
            <a:ext cx="6919066" cy="10071055"/>
            <a:chOff x="-10968" y="0"/>
            <a:chExt cx="6919066" cy="10071055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21958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Dojenjem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majka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smanjuje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svoj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rizik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nastanka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raka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Ako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možete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dojite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svoje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dijete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8B71DF-9263-3AAE-9954-41F30126A002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3EBF4B83-5E0B-BABA-09EC-725838A3E032}"/>
                </a:ext>
              </a:extLst>
            </p:cNvPr>
            <p:cNvSpPr txBox="1"/>
            <p:nvPr/>
          </p:nvSpPr>
          <p:spPr>
            <a:xfrm>
              <a:off x="2396114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ZA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ŽENE: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AKO MOŽETE, DOJITE SVOJE DIJETE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US" sz="4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OGRANIČITE TRAJANJE HORMONSKE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NADOMJESNE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TERAPIJE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B04998-B4AA-C48B-B9E8-D6CA3F145DE0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3D8339F-9A8F-7B6A-811C-432C699349E9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57410482-C82B-7340-3B78-DB2DF4591860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48" name="Group 24">
                <a:extLst>
                  <a:ext uri="{FF2B5EF4-FFF2-40B4-BE49-F238E27FC236}">
                    <a16:creationId xmlns:a16="http://schemas.microsoft.com/office/drawing/2014/main" id="{27999196-A0F3-4A69-BBBB-A1BDCB90C816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50" name="Ovaal 2">
                  <a:extLst>
                    <a:ext uri="{FF2B5EF4-FFF2-40B4-BE49-F238E27FC236}">
                      <a16:creationId xmlns:a16="http://schemas.microsoft.com/office/drawing/2014/main" id="{23E1FE16-1342-1DCD-71F5-C913FDACCCC8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51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50DA991-6B30-BFD4-C16B-A69D9A7F40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49" name="Graphic 25">
                <a:extLst>
                  <a:ext uri="{FF2B5EF4-FFF2-40B4-BE49-F238E27FC236}">
                    <a16:creationId xmlns:a16="http://schemas.microsoft.com/office/drawing/2014/main" id="{19C5A72B-31FA-8EDE-28A2-784D19596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A28F5BB-2BC0-320B-3A0A-9CA63EFA06AD}"/>
              </a:ext>
            </a:extLst>
          </p:cNvPr>
          <p:cNvGrpSpPr/>
          <p:nvPr/>
        </p:nvGrpSpPr>
        <p:grpSpPr>
          <a:xfrm>
            <a:off x="-26026" y="1"/>
            <a:ext cx="6934124" cy="10071054"/>
            <a:chOff x="-26026" y="1"/>
            <a:chExt cx="6934124" cy="10071054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408230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Dojenje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doprinosi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zdravlju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majke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djeteta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Jedan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od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doprinosa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je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smanjenje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rizika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za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obolijevanje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od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karcinoma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dojke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za </a:t>
              </a:r>
              <a:r>
                <a:rPr lang="en-US" sz="34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majku</a:t>
              </a:r>
              <a:r>
                <a:rPr lang="en-U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F693145-B108-A29D-9059-9AE66C588A1D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7CC88A5E-AF26-54F3-A0CA-44F328A4869D}"/>
                </a:ext>
              </a:extLst>
            </p:cNvPr>
            <p:cNvSpPr txBox="1"/>
            <p:nvPr/>
          </p:nvSpPr>
          <p:spPr>
            <a:xfrm>
              <a:off x="2396114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ZA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ŽENE: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AKO MOŽETE, DOJITE SVOJE DIJETE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US" sz="4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OGRANIČITE TRAJANJE HORMONSKE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NADOMJESNE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TERAPIJE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2026BF3-B7F3-CC5C-D70D-E64EE0838993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884827-52DC-333D-4342-D9F8E3BF493B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5922568B-C962-8055-DA0B-7D0F2756EFA7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927B4E02-EE52-24AD-6705-0A9912C69AF8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DAEFCAFC-5C46-BCA4-3E0B-D1FB9ABD673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FDE7058-9FD7-2E0E-F451-D45C1362F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25">
                <a:extLst>
                  <a:ext uri="{FF2B5EF4-FFF2-40B4-BE49-F238E27FC236}">
                    <a16:creationId xmlns:a16="http://schemas.microsoft.com/office/drawing/2014/main" id="{73FA801E-15E3-5FEE-7A07-6BC445B744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1DA0F81-BB65-E6FB-F9E9-08764427E76A}"/>
              </a:ext>
            </a:extLst>
          </p:cNvPr>
          <p:cNvGrpSpPr/>
          <p:nvPr/>
        </p:nvGrpSpPr>
        <p:grpSpPr>
          <a:xfrm>
            <a:off x="-10968" y="0"/>
            <a:ext cx="6919066" cy="10071055"/>
            <a:chOff x="-10968" y="0"/>
            <a:chExt cx="6919066" cy="10071055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35542" y="5122075"/>
              <a:ext cx="6386915" cy="3704684"/>
            </a:xfrm>
            <a:prstGeom prst="roundRect">
              <a:avLst>
                <a:gd name="adj" fmla="val 11082"/>
              </a:avLst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2" y="523500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Simptomi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menopauze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predstavljaju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izazov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za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mnoge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žene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Ponekad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promjene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u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načinu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života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mogu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pomoći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Razgovarajte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sa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svojim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liječnikom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AC9E8E-ECAD-7D4C-0695-AD647BB3E613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63C9D56-388E-E9CC-B933-87350D602C25}"/>
                </a:ext>
              </a:extLst>
            </p:cNvPr>
            <p:cNvSpPr txBox="1"/>
            <p:nvPr/>
          </p:nvSpPr>
          <p:spPr>
            <a:xfrm>
              <a:off x="2396114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ZA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ŽENE: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AKO MOŽETE, DOJITE SVOJE DIJETE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US" sz="4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OGRANIČITE TRAJANJE HORMONSKE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NADOMJESNE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TERAPIJE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1356BD-0812-A5DD-65A7-1096188F599E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251BE-6905-5746-C4F1-EA0AF5418D83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80FCB180-11BE-81FA-BF03-1E19DF2037E3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9964025B-771D-DE88-7905-76445CC62E99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6F5E1C47-3E07-62C8-748C-2B1F5ADB5128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3BCC782-CA6A-1F88-DDC2-444B21353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25">
                <a:extLst>
                  <a:ext uri="{FF2B5EF4-FFF2-40B4-BE49-F238E27FC236}">
                    <a16:creationId xmlns:a16="http://schemas.microsoft.com/office/drawing/2014/main" id="{E7A371B4-736B-8587-85AA-F28C93443D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F584F35-4772-F003-1FA1-AA1760A9CDD2}"/>
              </a:ext>
            </a:extLst>
          </p:cNvPr>
          <p:cNvGrpSpPr/>
          <p:nvPr/>
        </p:nvGrpSpPr>
        <p:grpSpPr>
          <a:xfrm>
            <a:off x="-10968" y="153870"/>
            <a:ext cx="6919066" cy="9917185"/>
            <a:chOff x="-10968" y="153870"/>
            <a:chExt cx="6919066" cy="9917185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FC89BA39-C614-20C7-1816-F69D2D851968}"/>
                </a:ext>
              </a:extLst>
            </p:cNvPr>
            <p:cNvSpPr txBox="1"/>
            <p:nvPr/>
          </p:nvSpPr>
          <p:spPr>
            <a:xfrm>
              <a:off x="2396114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ZA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ŽENE: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AKO MOŽETE, DOJITE SVOJE DIJETE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US" sz="4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OGRANIČITE TRAJANJE HORMONSKE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NADOMJESNE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TERAPIJE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336CF0-E507-FB11-24C5-70D40797F687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B8ACCB-2D45-5788-3C23-1B59C5DD442A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9645ACBC-1A6D-B6AD-DE3C-47F06830B9FA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24">
                <a:extLst>
                  <a:ext uri="{FF2B5EF4-FFF2-40B4-BE49-F238E27FC236}">
                    <a16:creationId xmlns:a16="http://schemas.microsoft.com/office/drawing/2014/main" id="{458C2D21-040C-961D-41C5-49D21CD919C4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4CF8B7B7-C281-1588-4031-FB8D57EF081E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4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7ABB7DA-0C8F-1742-5668-0FCEEB66A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25">
                <a:extLst>
                  <a:ext uri="{FF2B5EF4-FFF2-40B4-BE49-F238E27FC236}">
                    <a16:creationId xmlns:a16="http://schemas.microsoft.com/office/drawing/2014/main" id="{E085590F-CBCE-5576-9AF5-4E2A6DC445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5" name="TextBox 57">
              <a:extLst>
                <a:ext uri="{FF2B5EF4-FFF2-40B4-BE49-F238E27FC236}">
                  <a16:creationId xmlns:a16="http://schemas.microsoft.com/office/drawing/2014/main" id="{E2727932-E50F-969E-3A6A-2ECBA7B6249C}"/>
                </a:ext>
              </a:extLst>
            </p:cNvPr>
            <p:cNvSpPr txBox="1"/>
            <p:nvPr/>
          </p:nvSpPr>
          <p:spPr>
            <a:xfrm>
              <a:off x="150659" y="4825661"/>
              <a:ext cx="65864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Poruke</a:t>
              </a:r>
              <a: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</a:t>
              </a:r>
              <a: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zdravstvene</a:t>
              </a:r>
              <a:r>
                <a:rPr lang="en-GB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stručnjake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FA71B9F-056F-1872-24E3-DE39928D5752}"/>
              </a:ext>
            </a:extLst>
          </p:cNvPr>
          <p:cNvGrpSpPr/>
          <p:nvPr/>
        </p:nvGrpSpPr>
        <p:grpSpPr>
          <a:xfrm>
            <a:off x="-10968" y="-3"/>
            <a:ext cx="6919066" cy="10071058"/>
            <a:chOff x="-10968" y="-3"/>
            <a:chExt cx="6919066" cy="10071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ED666-1859-4DCA-46AF-FAEE21846B60}"/>
                </a:ext>
              </a:extLst>
            </p:cNvPr>
            <p:cNvGrpSpPr/>
            <p:nvPr/>
          </p:nvGrpSpPr>
          <p:grpSpPr>
            <a:xfrm>
              <a:off x="0" y="-3"/>
              <a:ext cx="6875825" cy="9930179"/>
              <a:chOff x="0" y="-3"/>
              <a:chExt cx="6875825" cy="9930179"/>
            </a:xfrm>
          </p:grpSpPr>
          <p:pic>
            <p:nvPicPr>
              <p:cNvPr id="49" name="Picture 48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60EE1297-7A14-AC14-86B1-C863D0304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176"/>
              <a:stretch/>
            </p:blipFill>
            <p:spPr>
              <a:xfrm flipV="1">
                <a:off x="1" y="-3"/>
                <a:ext cx="6875824" cy="2199003"/>
              </a:xfrm>
              <a:prstGeom prst="rect">
                <a:avLst/>
              </a:prstGeom>
            </p:spPr>
          </p:pic>
          <p:pic>
            <p:nvPicPr>
              <p:cNvPr id="46" name="Picture 45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88D54FDD-5396-DE21-E4E2-E12F51DB2D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39"/>
              <a:stretch/>
            </p:blipFill>
            <p:spPr>
              <a:xfrm>
                <a:off x="0" y="2199003"/>
                <a:ext cx="6862101" cy="7731173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41954" y="5110788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72525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Ponudite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savjete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o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načinu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života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podršci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za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smanjenje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simptoma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menopauze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kada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je to </a:t>
              </a:r>
              <a:r>
                <a:rPr lang="en-US" sz="30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prikladno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091211-547C-87D3-2054-CE6116ACD0B0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B42F834-7320-8FC0-19F7-6005F79F5D59}"/>
                </a:ext>
              </a:extLst>
            </p:cNvPr>
            <p:cNvSpPr txBox="1"/>
            <p:nvPr/>
          </p:nvSpPr>
          <p:spPr>
            <a:xfrm>
              <a:off x="2396114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ZA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ŽENE: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AKO MOŽETE, DOJITE SVOJE DIJETE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US" sz="4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OGRANIČITE TRAJANJE HORMONSKE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NADOMJESNE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TERAPIJE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5DB86E-6F1E-140C-93D0-8976D900D360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BF500-EBC5-8732-2245-31954E0297F9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56C53F97-0C85-FE28-F624-A19DBBA302A6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DFEE70BA-2C4C-00B1-84A4-A4BE51E10935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BE54FAA8-639C-D2B8-1CBC-7437B67A5BE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DF2B13B-BD4B-F956-7FF4-D2AE538C9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25">
                <a:extLst>
                  <a:ext uri="{FF2B5EF4-FFF2-40B4-BE49-F238E27FC236}">
                    <a16:creationId xmlns:a16="http://schemas.microsoft.com/office/drawing/2014/main" id="{20EBBAB7-0678-1D15-532C-3BA762D0C1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C79434D-A7CC-B0A0-A521-B58D73EAF334}"/>
              </a:ext>
            </a:extLst>
          </p:cNvPr>
          <p:cNvGrpSpPr/>
          <p:nvPr/>
        </p:nvGrpSpPr>
        <p:grpSpPr>
          <a:xfrm>
            <a:off x="-10968" y="0"/>
            <a:ext cx="6919066" cy="10071055"/>
            <a:chOff x="-10968" y="0"/>
            <a:chExt cx="6919066" cy="10071055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B25E63-019D-EA17-3167-31EE9F41E873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536B25-4D9E-C298-B1DE-E0182AB1B582}"/>
                </a:ext>
              </a:extLst>
            </p:cNvPr>
            <p:cNvSpPr txBox="1"/>
            <p:nvPr/>
          </p:nvSpPr>
          <p:spPr>
            <a:xfrm>
              <a:off x="2396114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ZA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ŽENE: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AKO MOŽETE, DOJITE SVOJE DIJETE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US" sz="4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OGRANIČITE TRAJANJE HORMONSKE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NADOMJESNE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TERAPIJE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F9E0C1-2938-A08D-F849-B55E0DDF5ED0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2D67CD-8899-5739-1FB8-8B580A2DA135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29FE7420-F939-967F-ABCF-DE47AD1FAA18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24">
                <a:extLst>
                  <a:ext uri="{FF2B5EF4-FFF2-40B4-BE49-F238E27FC236}">
                    <a16:creationId xmlns:a16="http://schemas.microsoft.com/office/drawing/2014/main" id="{58B6B0D3-5682-6E8B-CF9E-F64474A304F6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12F698F3-8D5B-5838-E4FB-9544D9FDB936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9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6B609BE-0209-8D6D-741C-6D4B8F40B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25">
                <a:extLst>
                  <a:ext uri="{FF2B5EF4-FFF2-40B4-BE49-F238E27FC236}">
                    <a16:creationId xmlns:a16="http://schemas.microsoft.com/office/drawing/2014/main" id="{BA534BB3-D00A-7DE7-C9ED-971C6E9672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08E28A8D-403F-ADE0-EC6C-72E40E240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8C4F9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Prilagođena</a:t>
              </a:r>
              <a:r>
                <a:rPr lang="en-GB" sz="3400" b="1" dirty="0">
                  <a:solidFill>
                    <a:srgbClr val="8C4F9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br>
                <a:rPr lang="cs-CZ" sz="3400" b="1" dirty="0">
                  <a:solidFill>
                    <a:srgbClr val="8C4F9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3400" b="1" dirty="0" err="1">
                  <a:solidFill>
                    <a:srgbClr val="8C4F9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poruka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51B9D57A-14D5-6457-7E60-66925B322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184525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3400" b="1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cs-CZ" sz="34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tavi</a:t>
              </a:r>
              <a:r>
                <a:rPr lang="cs-CZ" sz="3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</a:t>
              </a:r>
              <a:r>
                <a:rPr lang="cs-CZ" sz="34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svoju</a:t>
              </a:r>
              <a:r>
                <a:rPr lang="cs-CZ" sz="3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fotku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1F73DF3-F142-8DE5-70C2-36D694736A4D}"/>
              </a:ext>
            </a:extLst>
          </p:cNvPr>
          <p:cNvGrpSpPr/>
          <p:nvPr/>
        </p:nvGrpSpPr>
        <p:grpSpPr>
          <a:xfrm>
            <a:off x="-10968" y="-3"/>
            <a:ext cx="6919066" cy="10071058"/>
            <a:chOff x="-10968" y="-3"/>
            <a:chExt cx="6919066" cy="100710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4F06A2-43DC-0A4E-2335-8A1047D20B0B}"/>
                </a:ext>
              </a:extLst>
            </p:cNvPr>
            <p:cNvGrpSpPr/>
            <p:nvPr/>
          </p:nvGrpSpPr>
          <p:grpSpPr>
            <a:xfrm>
              <a:off x="0" y="-3"/>
              <a:ext cx="6875825" cy="9930179"/>
              <a:chOff x="0" y="-3"/>
              <a:chExt cx="6875825" cy="9930179"/>
            </a:xfrm>
          </p:grpSpPr>
          <p:pic>
            <p:nvPicPr>
              <p:cNvPr id="9" name="Picture 8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98052DC4-3C82-2388-ED59-6A9D24D98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176"/>
              <a:stretch/>
            </p:blipFill>
            <p:spPr>
              <a:xfrm flipV="1">
                <a:off x="1" y="-3"/>
                <a:ext cx="6875824" cy="2199003"/>
              </a:xfrm>
              <a:prstGeom prst="rect">
                <a:avLst/>
              </a:prstGeom>
            </p:spPr>
          </p:pic>
          <p:pic>
            <p:nvPicPr>
              <p:cNvPr id="10" name="Picture 9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0025A417-ACB3-6C01-2F8C-62F6AC213C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39"/>
              <a:stretch/>
            </p:blipFill>
            <p:spPr>
              <a:xfrm>
                <a:off x="0" y="2199003"/>
                <a:ext cx="6862101" cy="7731173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C5B2B6-8103-23A3-55F2-12C6FCE0EA04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87EE8A7-1D97-17B2-4308-2D1A0052730F}"/>
                </a:ext>
              </a:extLst>
            </p:cNvPr>
            <p:cNvSpPr txBox="1"/>
            <p:nvPr/>
          </p:nvSpPr>
          <p:spPr>
            <a:xfrm>
              <a:off x="2396114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ZA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ŽENE: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AKO MOŽETE, DOJITE SVOJE DIJETE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US" sz="4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OGRANIČITE TRAJANJE HORMONSKE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NADOMJESNE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TERAPIJE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08DAA2-C34F-D22B-1A6F-015094F31CCB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EA116-457F-DCB9-FD65-B93EFA008F8D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4" name="TextBox 23">
                <a:extLst>
                  <a:ext uri="{FF2B5EF4-FFF2-40B4-BE49-F238E27FC236}">
                    <a16:creationId xmlns:a16="http://schemas.microsoft.com/office/drawing/2014/main" id="{5EACB099-6E6C-6202-E74E-5BCE7FEE3A47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93804BAB-9A16-69AD-A1BF-AB10C1366A03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0" name="Ovaal 2">
                  <a:extLst>
                    <a:ext uri="{FF2B5EF4-FFF2-40B4-BE49-F238E27FC236}">
                      <a16:creationId xmlns:a16="http://schemas.microsoft.com/office/drawing/2014/main" id="{10622EFD-D9E5-8B48-15F2-48E81B2B5EE8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33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04D0AE9-38BB-1A29-2CDA-C0B1D3E679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9" name="Graphic 25">
                <a:extLst>
                  <a:ext uri="{FF2B5EF4-FFF2-40B4-BE49-F238E27FC236}">
                    <a16:creationId xmlns:a16="http://schemas.microsoft.com/office/drawing/2014/main" id="{ED1C17BD-7925-1A4F-C375-BC93B2BB93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B3C6D5C4-44C0-DA4B-DA56-C6B822E6C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8C4F9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Prilagođena</a:t>
              </a:r>
              <a:r>
                <a:rPr lang="en-GB" sz="3400" b="1" dirty="0">
                  <a:solidFill>
                    <a:srgbClr val="8C4F9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br>
                <a:rPr lang="cs-CZ" sz="3400" b="1" dirty="0">
                  <a:solidFill>
                    <a:srgbClr val="8C4F9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3400" b="1" dirty="0" err="1">
                  <a:solidFill>
                    <a:srgbClr val="8C4F9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poruka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Text Box 2">
              <a:extLst>
                <a:ext uri="{FF2B5EF4-FFF2-40B4-BE49-F238E27FC236}">
                  <a16:creationId xmlns:a16="http://schemas.microsoft.com/office/drawing/2014/main" id="{585B2526-9C2E-DDDD-07FE-B93B13E85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184525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3400" b="1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cs-CZ" sz="34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tavi</a:t>
              </a:r>
              <a:r>
                <a:rPr lang="cs-CZ" sz="3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</a:t>
              </a:r>
              <a:r>
                <a:rPr lang="cs-CZ" sz="34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svoju</a:t>
              </a:r>
              <a:r>
                <a:rPr lang="cs-CZ" sz="3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fotku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611</Words>
  <Application>Microsoft Office PowerPoint</Application>
  <PresentationFormat>A4 Paper (210x297 mm)</PresentationFormat>
  <Paragraphs>96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2023-06-29T12:51:09Z</dcterms:modified>
</cp:coreProperties>
</file>