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D8565-F87B-4457-B5A4-3E483A457634}" v="9" dt="2023-05-25T19:30:51.497"/>
    <p1510:client id="{69DC6692-9B1F-4E26-92AD-DA4D1054F182}" v="19" dt="2023-05-25T17:08:37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1E5BC3-96FA-2EC6-55A2-22BA0511ECFA}"/>
              </a:ext>
            </a:extLst>
          </p:cNvPr>
          <p:cNvGrpSpPr/>
          <p:nvPr/>
        </p:nvGrpSpPr>
        <p:grpSpPr>
          <a:xfrm>
            <a:off x="0" y="153870"/>
            <a:ext cx="6868968" cy="9881268"/>
            <a:chOff x="0" y="153870"/>
            <a:chExt cx="6868968" cy="98812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49520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VIDTA ÅTG</a:t>
              </a:r>
              <a:r>
                <a:rPr lang="cs-CZ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ÄRDER FÖR ATT MINSKA EN HÖG RADONNIVÅ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83542DC0-E407-7A63-41B9-7D553ADB29B4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09018"/>
              <a:chExt cx="6879926" cy="90686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D3AD3B-016B-9454-1F21-D5BB6202471B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93EC16A9-165C-C5F9-6DC3-D11E06BF931A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F2B014"/>
                    </a:solidFill>
                  </a:rPr>
                </a:br>
                <a: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C857B72-8980-77B4-B50E-9008DF2200AE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0" name="Ovaal 2">
                  <a:extLst>
                    <a:ext uri="{FF2B5EF4-FFF2-40B4-BE49-F238E27FC236}">
                      <a16:creationId xmlns:a16="http://schemas.microsoft.com/office/drawing/2014/main" id="{BD74DB5C-B285-0F44-D818-6B8518EC0C40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1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0E63B82-3EF8-C622-051A-56B76F973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1909AE27-B37E-BEE6-AA67-F1AF76957E4A}"/>
                </a:ext>
              </a:extLst>
            </p:cNvPr>
            <p:cNvSpPr txBox="1"/>
            <p:nvPr/>
          </p:nvSpPr>
          <p:spPr>
            <a:xfrm>
              <a:off x="131691" y="4593146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Budskap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cs-CZ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till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hälso-och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sjukvårdspersonal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E111030-EA16-1151-6431-0A195A8AC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424E8B-507F-9509-B164-4B8A36C61D66}"/>
              </a:ext>
            </a:extLst>
          </p:cNvPr>
          <p:cNvGrpSpPr/>
          <p:nvPr/>
        </p:nvGrpSpPr>
        <p:grpSpPr>
          <a:xfrm>
            <a:off x="-73503" y="0"/>
            <a:ext cx="6942471" cy="10035138"/>
            <a:chOff x="-73503" y="0"/>
            <a:chExt cx="6942471" cy="10035138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383293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4000" b="1" i="0" dirty="0">
                  <a:solidFill>
                    <a:srgbClr val="F2B014"/>
                  </a:solidFill>
                  <a:effectLst/>
                  <a:latin typeface="Calibri"/>
                  <a:cs typeface="Calibri"/>
                </a:rPr>
                <a:t>Ta reda på om </a:t>
              </a:r>
              <a:br>
                <a:rPr lang="sv-SE" sz="4000" b="1" i="0" dirty="0">
                  <a:effectLst/>
                  <a:latin typeface="Calibri" panose="020F0502020204030204" pitchFamily="34" charset="0"/>
                </a:rPr>
              </a:br>
              <a:r>
                <a:rPr lang="sv-SE" sz="4000" b="1">
                  <a:solidFill>
                    <a:srgbClr val="F2B014"/>
                  </a:solidFill>
                  <a:latin typeface="Calibri"/>
                  <a:cs typeface="Calibri"/>
                </a:rPr>
                <a:t>du exponeras</a:t>
              </a:r>
              <a:r>
                <a:rPr lang="sv-SE" sz="4000" b="1" i="0">
                  <a:solidFill>
                    <a:srgbClr val="F2B014"/>
                  </a:solidFill>
                  <a:effectLst/>
                  <a:latin typeface="Calibri"/>
                  <a:cs typeface="Calibri"/>
                </a:rPr>
                <a:t> för höga </a:t>
              </a:r>
              <a:r>
                <a:rPr lang="sv-SE" sz="4000" b="1" i="0" dirty="0">
                  <a:solidFill>
                    <a:srgbClr val="F2B014"/>
                  </a:solidFill>
                  <a:effectLst/>
                  <a:latin typeface="Calibri"/>
                  <a:cs typeface="Calibri"/>
                </a:rPr>
                <a:t>nivåer av radon </a:t>
              </a:r>
              <a:br>
                <a:rPr lang="sv-SE" sz="4000" b="1" i="0" dirty="0">
                  <a:effectLst/>
                  <a:latin typeface="Calibri" panose="020F0502020204030204" pitchFamily="34" charset="0"/>
                </a:rPr>
              </a:br>
              <a:r>
                <a:rPr lang="sv-SE" sz="4000" b="1" i="0" dirty="0">
                  <a:solidFill>
                    <a:srgbClr val="F2B014"/>
                  </a:solidFill>
                  <a:effectLst/>
                  <a:latin typeface="Calibri"/>
                  <a:cs typeface="Calibri"/>
                </a:rPr>
                <a:t>i din bostad</a:t>
              </a:r>
              <a:endParaRPr lang="en-GB" sz="72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F6E00AD-066F-AB6C-B3BC-6A5A243A3BD9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2E63F74-1382-FC41-52C4-B41049C06439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7447251-DD76-B58C-1466-08E4606848E6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6A1454F-E270-9883-66C6-866AE7A73A90}"/>
                </a:ext>
              </a:extLst>
            </p:cNvPr>
            <p:cNvSpPr txBox="1"/>
            <p:nvPr/>
          </p:nvSpPr>
          <p:spPr>
            <a:xfrm>
              <a:off x="2396115" y="949520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VIDTA ÅTG</a:t>
              </a:r>
              <a:r>
                <a:rPr lang="cs-CZ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ÄRDER FÖR ATT MINSKA EN HÖG RADONNIVÅ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4C1ABEBB-F26B-9272-58A9-ECB7FA9EC531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09018"/>
              <a:chExt cx="6879926" cy="90686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28F786-183A-89CF-7A9A-1A2734A75218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8FDDEFF7-3174-2536-B1A3-721970AA569B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F2B014"/>
                    </a:solidFill>
                  </a:rPr>
                </a:br>
                <a: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484A544-D879-236C-389E-91ACD42DE58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143DDAB9-C54F-35B7-63BF-AD3EF9E6F116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4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B73EB2F-504C-F56D-15FD-8AFE1A0C0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4FA84AB-C36B-D4AE-1D72-BC8372CDB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FCD88-F9E5-D52E-873A-D6B978FFF6ED}"/>
              </a:ext>
            </a:extLst>
          </p:cNvPr>
          <p:cNvGrpSpPr/>
          <p:nvPr/>
        </p:nvGrpSpPr>
        <p:grpSpPr>
          <a:xfrm>
            <a:off x="-4101" y="0"/>
            <a:ext cx="7269074" cy="10035138"/>
            <a:chOff x="-4101" y="0"/>
            <a:chExt cx="7269074" cy="10035138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617151" y="4907460"/>
              <a:ext cx="4892937" cy="400348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267" y="4891359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är </a:t>
              </a:r>
              <a:b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en radioaktiv gas </a:t>
              </a:r>
              <a:b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som bildas naturligt </a:t>
              </a:r>
              <a:b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 berggrunden och </a:t>
              </a:r>
              <a:b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kan orsaka exponering </a:t>
              </a:r>
              <a:b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 ditt hem.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E41756-8E02-7ADC-8DE4-FBA4A5C4FB11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B128535-4C21-0D08-4A92-F9071A36C581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AF67F2F-6B9D-C9B3-601D-753EDBF216EC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AD74C7E-C955-06A3-45A9-9C0510BD1C9A}"/>
                </a:ext>
              </a:extLst>
            </p:cNvPr>
            <p:cNvSpPr txBox="1"/>
            <p:nvPr/>
          </p:nvSpPr>
          <p:spPr>
            <a:xfrm>
              <a:off x="2396115" y="949520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VIDTA ÅTG</a:t>
              </a:r>
              <a:r>
                <a:rPr lang="cs-CZ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ÄRDER FÖR ATT MINSKA EN HÖG RADONNIVÅ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37860DA8-FCE4-A535-5475-D700BC4F1CEC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09018"/>
              <a:chExt cx="6879926" cy="90686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8368BA-2333-35B5-CE09-815DBD67F325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B3FA663F-88E2-2ADE-4B24-86D911311412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F2B014"/>
                    </a:solidFill>
                  </a:rPr>
                </a:br>
                <a: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F2B014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4FD775D-7591-372B-7E7A-27EC18B3E2CE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06312489-4FC7-839E-6291-0CB9A70AB738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786E815-0884-5BA0-4580-515FBF421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1423E19-AF92-CFEF-CCB0-DA28D5634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8C2F4E-C616-D4DA-C1D6-BFA12BD2D354}"/>
              </a:ext>
            </a:extLst>
          </p:cNvPr>
          <p:cNvGrpSpPr/>
          <p:nvPr/>
        </p:nvGrpSpPr>
        <p:grpSpPr>
          <a:xfrm>
            <a:off x="-4101" y="0"/>
            <a:ext cx="6873069" cy="10035138"/>
            <a:chOff x="-4101" y="0"/>
            <a:chExt cx="6873069" cy="100351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AF7C521-CE38-53B8-C794-935B3D807D2B}"/>
                </a:ext>
              </a:extLst>
            </p:cNvPr>
            <p:cNvGrpSpPr/>
            <p:nvPr/>
          </p:nvGrpSpPr>
          <p:grpSpPr>
            <a:xfrm>
              <a:off x="-4101" y="0"/>
              <a:ext cx="6873069" cy="10035138"/>
              <a:chOff x="-4101" y="0"/>
              <a:chExt cx="6873069" cy="10035138"/>
            </a:xfrm>
          </p:grpSpPr>
          <p:pic>
            <p:nvPicPr>
              <p:cNvPr id="3" name="Picture 2" descr="A picture containing tree, outdoor, plant, grass&#10;&#10;Description automatically generated">
                <a:extLst>
                  <a:ext uri="{FF2B5EF4-FFF2-40B4-BE49-F238E27FC236}">
                    <a16:creationId xmlns:a16="http://schemas.microsoft.com/office/drawing/2014/main" id="{F5CD0640-862E-1A18-2BB7-0E82609F6B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61" t="16089" r="306" b="7898"/>
              <a:stretch/>
            </p:blipFill>
            <p:spPr>
              <a:xfrm>
                <a:off x="-4101" y="0"/>
                <a:ext cx="6858000" cy="9930176"/>
              </a:xfrm>
              <a:prstGeom prst="rect">
                <a:avLst/>
              </a:prstGeom>
            </p:spPr>
          </p:pic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E322BCE-0271-4C8E-9878-A7CF42C7A47B}"/>
                  </a:ext>
                </a:extLst>
              </p:cNvPr>
              <p:cNvSpPr/>
              <p:nvPr/>
            </p:nvSpPr>
            <p:spPr>
              <a:xfrm>
                <a:off x="2251857" y="3934488"/>
                <a:ext cx="4427373" cy="4826886"/>
              </a:xfrm>
              <a:prstGeom prst="roundRect">
                <a:avLst/>
              </a:prstGeom>
              <a:solidFill>
                <a:schemeClr val="bg1">
                  <a:alpha val="74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BF916CE-0624-4EA7-AB9A-6C4C006BCA7D}"/>
                  </a:ext>
                </a:extLst>
              </p:cNvPr>
              <p:cNvSpPr/>
              <p:nvPr/>
            </p:nvSpPr>
            <p:spPr>
              <a:xfrm>
                <a:off x="321465" y="2598636"/>
                <a:ext cx="2454399" cy="2864706"/>
              </a:xfrm>
              <a:prstGeom prst="roundRect">
                <a:avLst/>
              </a:prstGeom>
              <a:solidFill>
                <a:schemeClr val="bg1">
                  <a:alpha val="76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72">
                <a:extLst>
                  <a:ext uri="{FF2B5EF4-FFF2-40B4-BE49-F238E27FC236}">
                    <a16:creationId xmlns:a16="http://schemas.microsoft.com/office/drawing/2014/main" id="{3015B807-1073-D50A-56CD-41610B614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0C2E6727-DE24-6C78-97F2-6BB0E5E33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17821" y="388491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CD417D-86DC-CCF2-ED59-0DB34884D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sp>
            <p:nvSpPr>
              <p:cNvPr id="5" name="Ovaal 41">
                <a:extLst>
                  <a:ext uri="{FF2B5EF4-FFF2-40B4-BE49-F238E27FC236}">
                    <a16:creationId xmlns:a16="http://schemas.microsoft.com/office/drawing/2014/main" id="{4C4DAD1C-F7AB-326F-CE43-A4C48D30DA2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1C0197F5-8D7A-140C-A799-5A418FDF8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71DE5D4-509C-08A2-256F-82ADBA9DD8FC}"/>
                  </a:ext>
                </a:extLst>
              </p:cNvPr>
              <p:cNvSpPr txBox="1"/>
              <p:nvPr/>
            </p:nvSpPr>
            <p:spPr>
              <a:xfrm>
                <a:off x="2396115" y="949520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3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VIDTA ÅTG</a:t>
                </a:r>
                <a:r>
                  <a:rPr lang="cs-CZ" sz="13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ÄRDER FÖR ATT MINSKA EN HÖG RADONNIVÅ</a:t>
                </a:r>
                <a:endParaRPr lang="en-GB" sz="13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A9780E4-2150-1278-E601-9049D22F82F1}"/>
                  </a:ext>
                </a:extLst>
              </p:cNvPr>
              <p:cNvGrpSpPr/>
              <p:nvPr/>
            </p:nvGrpSpPr>
            <p:grpSpPr>
              <a:xfrm>
                <a:off x="0" y="9128276"/>
                <a:ext cx="6868968" cy="906862"/>
                <a:chOff x="0" y="9128276"/>
                <a:chExt cx="6868968" cy="906862"/>
              </a:xfrm>
            </p:grpSpPr>
            <p:grpSp>
              <p:nvGrpSpPr>
                <p:cNvPr id="9" name="Group 2">
                  <a:extLst>
                    <a:ext uri="{FF2B5EF4-FFF2-40B4-BE49-F238E27FC236}">
                      <a16:creationId xmlns:a16="http://schemas.microsoft.com/office/drawing/2014/main" id="{ADD30D12-6D79-05C9-6289-BC3908E8B986}"/>
                    </a:ext>
                  </a:extLst>
                </p:cNvPr>
                <p:cNvGrpSpPr/>
                <p:nvPr/>
              </p:nvGrpSpPr>
              <p:grpSpPr>
                <a:xfrm>
                  <a:off x="0" y="9128276"/>
                  <a:ext cx="6868968" cy="906862"/>
                  <a:chOff x="0" y="9109018"/>
                  <a:chExt cx="6879926" cy="906862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B83986D4-E35F-6B8E-87F9-1BFBB7DBE847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79926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rgbClr val="F2B014"/>
                      </a:solidFill>
                    </a:endParaRPr>
                  </a:p>
                </p:txBody>
              </p:sp>
              <p:sp>
                <p:nvSpPr>
                  <p:cNvPr id="12" name="TextBox 12">
                    <a:extLst>
                      <a:ext uri="{FF2B5EF4-FFF2-40B4-BE49-F238E27FC236}">
                        <a16:creationId xmlns:a16="http://schemas.microsoft.com/office/drawing/2014/main" id="{C9373E5B-45E6-C2D2-6A36-92579370434D}"/>
                      </a:ext>
                    </a:extLst>
                  </p:cNvPr>
                  <p:cNvSpPr txBox="1"/>
                  <p:nvPr/>
                </p:nvSpPr>
                <p:spPr>
                  <a:xfrm>
                    <a:off x="10963" y="9169494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BE" sz="1300" b="1" dirty="0">
                        <a:solidFill>
                          <a:srgbClr val="F2B014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  <a:br>
                      <a:rPr lang="sv-SE" sz="1200" dirty="0">
                        <a:solidFill>
                          <a:srgbClr val="F2B014"/>
                        </a:solidFill>
                      </a:rPr>
                    </a:br>
                    <a:r>
                      <a:rPr lang="sv-SE" sz="1200" b="1" i="0" dirty="0">
                        <a:solidFill>
                          <a:srgbClr val="F2B014"/>
                        </a:solidFill>
                        <a:effectLst/>
                        <a:latin typeface="Calibri" panose="020F0502020204030204" pitchFamily="34" charset="0"/>
                      </a:rPr>
                      <a:t>PrEvCan© är ett initiativ av EONS och genomförs i samverkan med ESMO </a:t>
                    </a:r>
                    <a:br>
                      <a:rPr lang="sv-SE" sz="1200" b="1" i="0" dirty="0">
                        <a:solidFill>
                          <a:srgbClr val="F2B014"/>
                        </a:solidFill>
                        <a:effectLst/>
                        <a:latin typeface="Calibri" panose="020F0502020204030204" pitchFamily="34" charset="0"/>
                      </a:rPr>
                    </a:br>
                    <a:r>
                      <a:rPr lang="sv-SE" sz="1200" b="1" i="0" dirty="0">
                        <a:solidFill>
                          <a:srgbClr val="F2B014"/>
                        </a:solidFill>
                        <a:effectLst/>
                        <a:latin typeface="Calibri" panose="020F0502020204030204" pitchFamily="34" charset="0"/>
                      </a:rPr>
                      <a:t>som viktigaste partner. Läs mer på</a:t>
                    </a:r>
                    <a:r>
                      <a:rPr lang="nl-BE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F938C792-0A69-957A-1CD3-CF4203F8888F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14" name="Ovaal 2">
                      <a:extLst>
                        <a:ext uri="{FF2B5EF4-FFF2-40B4-BE49-F238E27FC236}">
                          <a16:creationId xmlns:a16="http://schemas.microsoft.com/office/drawing/2014/main" id="{D508E205-11B6-4AF8-7CC8-57F956A38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nl-BE" sz="1801" dirty="0">
                        <a:solidFill>
                          <a:srgbClr val="F2B014"/>
                        </a:solidFill>
                      </a:endParaRPr>
                    </a:p>
                  </p:txBody>
                </p:sp>
                <p:pic>
                  <p:nvPicPr>
                    <p:cNvPr id="15" name="Picture 11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DE27BDA6-2217-28D0-25F6-A0B88F6BD87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19" name="Graphic 18">
                  <a:extLst>
                    <a:ext uri="{FF2B5EF4-FFF2-40B4-BE49-F238E27FC236}">
                      <a16:creationId xmlns:a16="http://schemas.microsoft.com/office/drawing/2014/main" id="{B4E763EC-D24C-5D27-7023-0B4BF1055F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8C06A3-3288-8B72-F09E-A0BC1243A948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51BE8F1A-5981-E782-FDDF-427B0479592E}"/>
                </a:ext>
              </a:extLst>
            </p:cNvPr>
            <p:cNvSpPr txBox="1"/>
            <p:nvPr/>
          </p:nvSpPr>
          <p:spPr>
            <a:xfrm>
              <a:off x="2350862" y="5400240"/>
              <a:ext cx="417795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F2B014"/>
                </a:solidFill>
              </a:endParaRPr>
            </a:p>
            <a:p>
              <a:pPr algn="ctr"/>
              <a:r>
                <a:rPr lang="en-GB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Anpassad</a:t>
              </a:r>
              <a:r>
                <a:rPr lang="en-GB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text</a:t>
              </a:r>
              <a:endParaRPr lang="en-GB" sz="54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5FA76690-B0A9-8164-AB65-9AC23AA1F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038925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Placera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ditt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foto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här</a:t>
              </a:r>
              <a:endParaRPr lang="en-GB" sz="32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259</Words>
  <Application>Microsoft Office PowerPoint</Application>
  <PresentationFormat>A4 Paper (210x297 mm)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16</cp:revision>
  <cp:lastPrinted>2021-11-01T10:57:37Z</cp:lastPrinted>
  <dcterms:created xsi:type="dcterms:W3CDTF">2021-10-31T06:37:30Z</dcterms:created>
  <dcterms:modified xsi:type="dcterms:W3CDTF">2023-05-26T06:09:06Z</dcterms:modified>
</cp:coreProperties>
</file>