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62" r:id="rId4"/>
    <p:sldId id="279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14"/>
    <a:srgbClr val="A6BEB4"/>
    <a:srgbClr val="E6E6E6"/>
    <a:srgbClr val="CCDAD4"/>
    <a:srgbClr val="688E7E"/>
    <a:srgbClr val="86A698"/>
    <a:srgbClr val="A8B6B4"/>
    <a:srgbClr val="AEC4B7"/>
    <a:srgbClr val="A3AFB0"/>
    <a:srgbClr val="9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9F5D17-C80C-41E4-A6E3-F6CA989490C7}" v="13" dt="2023-05-25T17:02:40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8FBC071-4CAC-847A-3DD3-D64E85C03D03}"/>
              </a:ext>
            </a:extLst>
          </p:cNvPr>
          <p:cNvGrpSpPr/>
          <p:nvPr/>
        </p:nvGrpSpPr>
        <p:grpSpPr>
          <a:xfrm>
            <a:off x="-10968" y="153870"/>
            <a:ext cx="6868968" cy="9856562"/>
            <a:chOff x="-10968" y="153870"/>
            <a:chExt cx="6868968" cy="9856562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C907BC2-1FCE-2601-7D39-9096DF50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2" name="TextBox 7">
              <a:extLst>
                <a:ext uri="{FF2B5EF4-FFF2-40B4-BE49-F238E27FC236}">
                  <a16:creationId xmlns:a16="http://schemas.microsoft.com/office/drawing/2014/main" id="{51AFFFA1-BBC6-E6D6-DDBC-3D8391E55BEB}"/>
                </a:ext>
              </a:extLst>
            </p:cNvPr>
            <p:cNvSpPr txBox="1"/>
            <p:nvPr/>
          </p:nvSpPr>
          <p:spPr>
            <a:xfrm>
              <a:off x="2398524" y="964969"/>
              <a:ext cx="2049983" cy="16536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TAME MEDIDAS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PAR REDUZIR OS N</a:t>
              </a:r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ÍVEIS ELEVADOS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 RADÓN</a:t>
              </a:r>
              <a:endParaRPr lang="en-US" sz="12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3" name="Skupina 27">
              <a:extLst>
                <a:ext uri="{FF2B5EF4-FFF2-40B4-BE49-F238E27FC236}">
                  <a16:creationId xmlns:a16="http://schemas.microsoft.com/office/drawing/2014/main" id="{B3C5CA17-C83F-800C-C11E-54DF8A6439CE}"/>
                </a:ext>
              </a:extLst>
            </p:cNvPr>
            <p:cNvGrpSpPr/>
            <p:nvPr/>
          </p:nvGrpSpPr>
          <p:grpSpPr>
            <a:xfrm>
              <a:off x="-10968" y="9120208"/>
              <a:ext cx="6868968" cy="890224"/>
              <a:chOff x="-10968" y="9113699"/>
              <a:chExt cx="6868968" cy="903241"/>
            </a:xfrm>
          </p:grpSpPr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id="{E6E490CD-95F2-5AD1-2F77-C63F64A514C2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7" name="TextBox 12">
                <a:extLst>
                  <a:ext uri="{FF2B5EF4-FFF2-40B4-BE49-F238E27FC236}">
                    <a16:creationId xmlns:a16="http://schemas.microsoft.com/office/drawing/2014/main" id="{3A0745D9-5957-807E-6DC2-58EE6FCE17E9}"/>
                  </a:ext>
                </a:extLst>
              </p:cNvPr>
              <p:cNvSpPr txBox="1"/>
              <p:nvPr/>
            </p:nvSpPr>
            <p:spPr>
              <a:xfrm>
                <a:off x="-10968" y="9170554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pt-BR" sz="1150" b="1" dirty="0">
                    <a:solidFill>
                      <a:srgbClr val="F2B014"/>
                    </a:solidFill>
                    <a:effectLst/>
                  </a:rPr>
                  <a:t>A Campanha PrEvCan© foi iniciada pela EONS e está em execução em associação </a:t>
                </a:r>
                <a:br>
                  <a:rPr lang="pt-BR" sz="1150" b="1" dirty="0">
                    <a:solidFill>
                      <a:srgbClr val="F2B014"/>
                    </a:solidFill>
                    <a:effectLst/>
                  </a:rPr>
                </a:br>
                <a:r>
                  <a:rPr lang="pt-BR" sz="1150" b="1" dirty="0">
                    <a:solidFill>
                      <a:srgbClr val="F2B014"/>
                    </a:solidFill>
                    <a:effectLst/>
                  </a:rPr>
                  <a:t>com um parceiro essencial, a ESMO. Mais informações em:</a:t>
                </a:r>
                <a:r>
                  <a:rPr lang="nl-BE" sz="115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15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15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13">
                <a:extLst>
                  <a:ext uri="{FF2B5EF4-FFF2-40B4-BE49-F238E27FC236}">
                    <a16:creationId xmlns:a16="http://schemas.microsoft.com/office/drawing/2014/main" id="{02845EAE-E0B4-C2B4-4F28-7AD7FE471723}"/>
                  </a:ext>
                </a:extLst>
              </p:cNvPr>
              <p:cNvGrpSpPr/>
              <p:nvPr/>
            </p:nvGrpSpPr>
            <p:grpSpPr>
              <a:xfrm>
                <a:off x="109469" y="9271254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EC58B419-9A80-2422-7310-B4555E9C06AB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3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04D3FC71-66C0-6A24-C701-790311A047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7" y="2002330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04B6AFB1-7DF3-B24D-1296-0AE7EB3D93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178594" y="9374630"/>
                <a:ext cx="569937" cy="268736"/>
              </a:xfrm>
              <a:prstGeom prst="rect">
                <a:avLst/>
              </a:prstGeom>
            </p:spPr>
          </p:pic>
        </p:grpSp>
        <p:sp>
          <p:nvSpPr>
            <p:cNvPr id="14" name="TextBox 57">
              <a:extLst>
                <a:ext uri="{FF2B5EF4-FFF2-40B4-BE49-F238E27FC236}">
                  <a16:creationId xmlns:a16="http://schemas.microsoft.com/office/drawing/2014/main" id="{1722CD0D-AF5F-8B5B-98A7-01C1BBEC4298}"/>
                </a:ext>
              </a:extLst>
            </p:cNvPr>
            <p:cNvSpPr txBox="1"/>
            <p:nvPr/>
          </p:nvSpPr>
          <p:spPr>
            <a:xfrm>
              <a:off x="131691" y="4558316"/>
              <a:ext cx="6586415" cy="135421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F2B014"/>
                  </a:solidFill>
                  <a:latin typeface="Calibri"/>
                  <a:cs typeface="Calibri"/>
                </a:rPr>
                <a:t>Mensagens</a:t>
              </a:r>
              <a:r>
                <a:rPr lang="en-US" sz="3200" b="1" dirty="0">
                  <a:solidFill>
                    <a:srgbClr val="F2B014"/>
                  </a:solidFill>
                  <a:latin typeface="Calibri"/>
                  <a:cs typeface="Calibri"/>
                </a:rPr>
                <a:t> </a:t>
              </a:r>
              <a:br>
                <a:rPr lang="en-US" sz="3200" b="1" dirty="0">
                  <a:solidFill>
                    <a:srgbClr val="F2B014"/>
                  </a:solidFill>
                  <a:latin typeface="Calibri"/>
                  <a:cs typeface="Calibri"/>
                </a:rPr>
              </a:br>
              <a:r>
                <a:rPr lang="en-US" sz="3200" b="1" dirty="0">
                  <a:solidFill>
                    <a:srgbClr val="F2B014"/>
                  </a:solidFill>
                  <a:latin typeface="Calibri"/>
                  <a:cs typeface="Calibri"/>
                </a:rPr>
                <a:t>para o </a:t>
              </a:r>
              <a:r>
                <a:rPr lang="en-US" sz="3200" b="1" dirty="0" err="1">
                  <a:solidFill>
                    <a:srgbClr val="F2B014"/>
                  </a:solidFill>
                  <a:latin typeface="Calibri"/>
                  <a:cs typeface="Calibri"/>
                </a:rPr>
                <a:t>Público</a:t>
              </a:r>
              <a:r>
                <a:rPr lang="en-US" sz="3200" b="1" dirty="0">
                  <a:solidFill>
                    <a:srgbClr val="F2B014"/>
                  </a:solidFill>
                  <a:latin typeface="Calibri"/>
                  <a:cs typeface="Calibri"/>
                </a:rPr>
                <a:t> </a:t>
              </a:r>
              <a:r>
                <a:rPr lang="en-US" sz="3200" b="1" dirty="0" err="1">
                  <a:solidFill>
                    <a:srgbClr val="F2B014"/>
                  </a:solidFill>
                  <a:latin typeface="Calibri"/>
                  <a:cs typeface="Calibri"/>
                </a:rPr>
                <a:t>em</a:t>
              </a:r>
              <a:r>
                <a:rPr lang="en-US" sz="3200" b="1" dirty="0">
                  <a:solidFill>
                    <a:srgbClr val="F2B014"/>
                  </a:solidFill>
                  <a:latin typeface="Calibri"/>
                  <a:cs typeface="Calibri"/>
                </a:rPr>
                <a:t> </a:t>
              </a:r>
              <a:r>
                <a:rPr lang="en-US" sz="3200" b="1" dirty="0" err="1">
                  <a:solidFill>
                    <a:srgbClr val="F2B014"/>
                  </a:solidFill>
                  <a:latin typeface="Calibri"/>
                  <a:cs typeface="Calibri"/>
                </a:rPr>
                <a:t>Geral</a:t>
              </a:r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480F4CD-6B2F-D69C-1D29-A71013638EEA}"/>
              </a:ext>
            </a:extLst>
          </p:cNvPr>
          <p:cNvGrpSpPr/>
          <p:nvPr/>
        </p:nvGrpSpPr>
        <p:grpSpPr>
          <a:xfrm>
            <a:off x="-73503" y="0"/>
            <a:ext cx="6931503" cy="10010432"/>
            <a:chOff x="-73503" y="0"/>
            <a:chExt cx="6931503" cy="10010432"/>
          </a:xfrm>
        </p:grpSpPr>
        <p:pic>
          <p:nvPicPr>
            <p:cNvPr id="8" name="Picture 7" descr="A picture containing text, person, sky, outdoor&#10;&#10;Description automatically generated">
              <a:extLst>
                <a:ext uri="{FF2B5EF4-FFF2-40B4-BE49-F238E27FC236}">
                  <a16:creationId xmlns:a16="http://schemas.microsoft.com/office/drawing/2014/main" id="{223FD25A-F02C-5DD5-DE38-499FDE4DC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9" r="33204" b="1802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93707" y="5248057"/>
              <a:ext cx="5049392" cy="3348759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503" y="5542549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t-BR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Verifique se está </a:t>
              </a:r>
              <a:br>
                <a:rPr lang="pt-BR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pt-BR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exposto a radiação </a:t>
              </a:r>
              <a:br>
                <a:rPr lang="pt-BR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pt-BR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derivada de altos níveis </a:t>
              </a:r>
              <a:br>
                <a:rPr lang="pt-BR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pt-BR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de radón natural em casa</a:t>
              </a:r>
              <a:endParaRPr lang="en-GB" sz="60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9E647C-2B68-C45F-8642-D2F7FE482580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3" name="Ovaal 41">
                <a:extLst>
                  <a:ext uri="{FF2B5EF4-FFF2-40B4-BE49-F238E27FC236}">
                    <a16:creationId xmlns:a16="http://schemas.microsoft.com/office/drawing/2014/main" id="{405C099F-ADBA-F2E2-9098-4C993596959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9B0F77A4-B590-8F3D-24C2-A6EE46A72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7C25E34-A723-EC6F-251D-0A899CB53857}"/>
                </a:ext>
              </a:extLst>
            </p:cNvPr>
            <p:cNvSpPr txBox="1"/>
            <p:nvPr/>
          </p:nvSpPr>
          <p:spPr>
            <a:xfrm>
              <a:off x="2398524" y="964969"/>
              <a:ext cx="2049983" cy="16536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TAME MEDIDAS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PAR REDUZIR OS N</a:t>
              </a:r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ÍVEIS ELEVADOS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 RADÓN</a:t>
              </a:r>
              <a:endParaRPr lang="en-US" sz="12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Skupina 27">
              <a:extLst>
                <a:ext uri="{FF2B5EF4-FFF2-40B4-BE49-F238E27FC236}">
                  <a16:creationId xmlns:a16="http://schemas.microsoft.com/office/drawing/2014/main" id="{2240776B-B332-3B07-E340-39C8C7816955}"/>
                </a:ext>
              </a:extLst>
            </p:cNvPr>
            <p:cNvGrpSpPr/>
            <p:nvPr/>
          </p:nvGrpSpPr>
          <p:grpSpPr>
            <a:xfrm>
              <a:off x="-10968" y="9120208"/>
              <a:ext cx="6868968" cy="890224"/>
              <a:chOff x="-10968" y="9113699"/>
              <a:chExt cx="6868968" cy="903241"/>
            </a:xfrm>
          </p:grpSpPr>
          <p:sp>
            <p:nvSpPr>
              <p:cNvPr id="10" name="Rectangle 11">
                <a:extLst>
                  <a:ext uri="{FF2B5EF4-FFF2-40B4-BE49-F238E27FC236}">
                    <a16:creationId xmlns:a16="http://schemas.microsoft.com/office/drawing/2014/main" id="{84EB1E1A-59C1-E780-8C5C-A8926131C242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87945ED8-EC7E-5881-4F3D-FC149CED2593}"/>
                  </a:ext>
                </a:extLst>
              </p:cNvPr>
              <p:cNvSpPr txBox="1"/>
              <p:nvPr/>
            </p:nvSpPr>
            <p:spPr>
              <a:xfrm>
                <a:off x="-10968" y="9170554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pt-BR" sz="1150" b="1" dirty="0">
                    <a:solidFill>
                      <a:srgbClr val="F2B014"/>
                    </a:solidFill>
                    <a:effectLst/>
                  </a:rPr>
                  <a:t>A Campanha PrEvCan© foi iniciada pela EONS e está em execução em associação </a:t>
                </a:r>
                <a:br>
                  <a:rPr lang="pt-BR" sz="1150" b="1" dirty="0">
                    <a:solidFill>
                      <a:srgbClr val="F2B014"/>
                    </a:solidFill>
                    <a:effectLst/>
                  </a:rPr>
                </a:br>
                <a:r>
                  <a:rPr lang="pt-BR" sz="1150" b="1" dirty="0">
                    <a:solidFill>
                      <a:srgbClr val="F2B014"/>
                    </a:solidFill>
                    <a:effectLst/>
                  </a:rPr>
                  <a:t>com um parceiro essencial, a ESMO. Mais informações em:</a:t>
                </a:r>
                <a:r>
                  <a:rPr lang="nl-BE" sz="115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15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15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13">
                <a:extLst>
                  <a:ext uri="{FF2B5EF4-FFF2-40B4-BE49-F238E27FC236}">
                    <a16:creationId xmlns:a16="http://schemas.microsoft.com/office/drawing/2014/main" id="{0CB18148-4450-B75B-72CE-DB329336D55C}"/>
                  </a:ext>
                </a:extLst>
              </p:cNvPr>
              <p:cNvGrpSpPr/>
              <p:nvPr/>
            </p:nvGrpSpPr>
            <p:grpSpPr>
              <a:xfrm>
                <a:off x="109469" y="9271254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22CD69E1-D311-B11E-E4C9-2E34832D90CD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5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A01E2692-7219-F0C4-62FE-A0F2EBFAF3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7" y="2002330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10">
                <a:extLst>
                  <a:ext uri="{FF2B5EF4-FFF2-40B4-BE49-F238E27FC236}">
                    <a16:creationId xmlns:a16="http://schemas.microsoft.com/office/drawing/2014/main" id="{997F245F-3B03-B547-3830-6F88F5EF2B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178594" y="9374630"/>
                <a:ext cx="569937" cy="268736"/>
              </a:xfrm>
              <a:prstGeom prst="rect">
                <a:avLst/>
              </a:prstGeom>
            </p:spPr>
          </p:pic>
        </p:grpSp>
        <p:sp>
          <p:nvSpPr>
            <p:cNvPr id="16" name="Rectangle 48">
              <a:extLst>
                <a:ext uri="{FF2B5EF4-FFF2-40B4-BE49-F238E27FC236}">
                  <a16:creationId xmlns:a16="http://schemas.microsoft.com/office/drawing/2014/main" id="{094877F8-5E0D-5845-F28D-5F85C2C96133}"/>
                </a:ext>
              </a:extLst>
            </p:cNvPr>
            <p:cNvSpPr/>
            <p:nvPr/>
          </p:nvSpPr>
          <p:spPr>
            <a:xfrm>
              <a:off x="522683" y="857019"/>
              <a:ext cx="1660606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Insira o logotipo ​</a:t>
              </a:r>
              <a:b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da sua </a:t>
              </a:r>
              <a:b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organização</a:t>
              </a:r>
              <a:b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aqui​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C2FAF9D-DF62-7FE5-FCA8-A73CA9888239}"/>
              </a:ext>
            </a:extLst>
          </p:cNvPr>
          <p:cNvGrpSpPr/>
          <p:nvPr/>
        </p:nvGrpSpPr>
        <p:grpSpPr>
          <a:xfrm>
            <a:off x="-10968" y="0"/>
            <a:ext cx="7275941" cy="10010432"/>
            <a:chOff x="-10968" y="0"/>
            <a:chExt cx="7275941" cy="10010432"/>
          </a:xfrm>
        </p:grpSpPr>
        <p:pic>
          <p:nvPicPr>
            <p:cNvPr id="8" name="Picture 7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5FBF7DA2-9B90-48C9-030A-12BDAF12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1801504" y="4953000"/>
              <a:ext cx="4524233" cy="3615950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267" y="5048901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t-BR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O radão é um </a:t>
              </a:r>
              <a:br>
                <a:rPr lang="pt-BR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pt-BR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gás radioativo natural </a:t>
              </a:r>
              <a:br>
                <a:rPr lang="pt-BR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pt-BR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que pode causar </a:t>
              </a:r>
              <a:br>
                <a:rPr lang="pt-BR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pt-BR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exposição à radiação </a:t>
              </a:r>
              <a:br>
                <a:rPr lang="pt-BR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pt-BR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na sua casa</a:t>
              </a:r>
              <a:endParaRPr lang="en-GB" sz="4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C7CE8791-9A4F-4D38-9630-2C5CD7A2ECB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0BFE06B2-A6D9-6053-D78E-688A12592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FF95F2EB-24DA-6326-4242-62047F039A04}"/>
                </a:ext>
              </a:extLst>
            </p:cNvPr>
            <p:cNvSpPr txBox="1"/>
            <p:nvPr/>
          </p:nvSpPr>
          <p:spPr>
            <a:xfrm>
              <a:off x="2398524" y="964969"/>
              <a:ext cx="2049983" cy="16536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TAME MEDIDAS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PAR REDUZIR OS N</a:t>
              </a:r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ÍVEIS ELEVADOS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 RADÓN</a:t>
              </a:r>
              <a:endParaRPr lang="en-US" sz="12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0" name="Skupina 27">
              <a:extLst>
                <a:ext uri="{FF2B5EF4-FFF2-40B4-BE49-F238E27FC236}">
                  <a16:creationId xmlns:a16="http://schemas.microsoft.com/office/drawing/2014/main" id="{61CA9125-715C-28F7-661A-BAD56DFC6CF9}"/>
                </a:ext>
              </a:extLst>
            </p:cNvPr>
            <p:cNvGrpSpPr/>
            <p:nvPr/>
          </p:nvGrpSpPr>
          <p:grpSpPr>
            <a:xfrm>
              <a:off x="-10968" y="9120208"/>
              <a:ext cx="6868968" cy="890224"/>
              <a:chOff x="-10968" y="9113699"/>
              <a:chExt cx="6868968" cy="903241"/>
            </a:xfrm>
          </p:grpSpPr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9BEB7752-3D00-A1EC-71ED-E0418463DEC3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40F594D2-621E-444B-8104-81A17CEFEBAD}"/>
                  </a:ext>
                </a:extLst>
              </p:cNvPr>
              <p:cNvSpPr txBox="1"/>
              <p:nvPr/>
            </p:nvSpPr>
            <p:spPr>
              <a:xfrm>
                <a:off x="-10968" y="9170554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pt-BR" sz="1150" b="1" dirty="0">
                    <a:solidFill>
                      <a:srgbClr val="F2B014"/>
                    </a:solidFill>
                    <a:effectLst/>
                  </a:rPr>
                  <a:t>A Campanha PrEvCan© foi iniciada pela EONS e está em execução em associação </a:t>
                </a:r>
                <a:br>
                  <a:rPr lang="pt-BR" sz="1150" b="1" dirty="0">
                    <a:solidFill>
                      <a:srgbClr val="F2B014"/>
                    </a:solidFill>
                    <a:effectLst/>
                  </a:rPr>
                </a:br>
                <a:r>
                  <a:rPr lang="pt-BR" sz="1150" b="1" dirty="0">
                    <a:solidFill>
                      <a:srgbClr val="F2B014"/>
                    </a:solidFill>
                    <a:effectLst/>
                  </a:rPr>
                  <a:t>com um parceiro essencial, a ESMO. Mais informações em:</a:t>
                </a:r>
                <a:r>
                  <a:rPr lang="nl-BE" sz="115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15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15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6F72174-2EC2-BBDF-5093-73F4E5DE24F7}"/>
                  </a:ext>
                </a:extLst>
              </p:cNvPr>
              <p:cNvGrpSpPr/>
              <p:nvPr/>
            </p:nvGrpSpPr>
            <p:grpSpPr>
              <a:xfrm>
                <a:off x="109469" y="9271254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6" name="Ovaal 2">
                  <a:extLst>
                    <a:ext uri="{FF2B5EF4-FFF2-40B4-BE49-F238E27FC236}">
                      <a16:creationId xmlns:a16="http://schemas.microsoft.com/office/drawing/2014/main" id="{A7B22389-9E62-02AC-DE8C-FB939C8FCC04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7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83C76DEC-C25C-21AE-5B9A-6B999FF3F0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7" y="2002330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5" name="Graphic 10">
                <a:extLst>
                  <a:ext uri="{FF2B5EF4-FFF2-40B4-BE49-F238E27FC236}">
                    <a16:creationId xmlns:a16="http://schemas.microsoft.com/office/drawing/2014/main" id="{BAF8D192-30C9-2208-7130-AD9DC25EDE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178594" y="9374630"/>
                <a:ext cx="569937" cy="268736"/>
              </a:xfrm>
              <a:prstGeom prst="rect">
                <a:avLst/>
              </a:prstGeom>
            </p:spPr>
          </p:pic>
        </p:grpSp>
        <p:sp>
          <p:nvSpPr>
            <p:cNvPr id="19" name="Rectangle 48">
              <a:extLst>
                <a:ext uri="{FF2B5EF4-FFF2-40B4-BE49-F238E27FC236}">
                  <a16:creationId xmlns:a16="http://schemas.microsoft.com/office/drawing/2014/main" id="{6DB28106-6118-2D21-DA69-0EE264B5FD2C}"/>
                </a:ext>
              </a:extLst>
            </p:cNvPr>
            <p:cNvSpPr/>
            <p:nvPr/>
          </p:nvSpPr>
          <p:spPr>
            <a:xfrm>
              <a:off x="522683" y="857019"/>
              <a:ext cx="1660606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Insira o logotipo ​</a:t>
              </a:r>
              <a:b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da sua </a:t>
              </a:r>
              <a:b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organização</a:t>
              </a:r>
              <a:b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aqui​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EA66AC22-4EAF-14DE-C2FC-81063920677F}"/>
              </a:ext>
            </a:extLst>
          </p:cNvPr>
          <p:cNvGrpSpPr/>
          <p:nvPr/>
        </p:nvGrpSpPr>
        <p:grpSpPr>
          <a:xfrm>
            <a:off x="-10968" y="0"/>
            <a:ext cx="6868968" cy="10010432"/>
            <a:chOff x="-10968" y="0"/>
            <a:chExt cx="6868968" cy="10010432"/>
          </a:xfrm>
        </p:grpSpPr>
        <p:pic>
          <p:nvPicPr>
            <p:cNvPr id="3" name="Picture 2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F5CD0640-862E-1A18-2BB7-0E82609F6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51857" y="3934488"/>
              <a:ext cx="4427373" cy="4826886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C4DAD1C-F7AB-326F-CE43-A4C48D30DA2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B32E0CD7-209D-C264-0E28-450BFB1E48C2}"/>
                </a:ext>
              </a:extLst>
            </p:cNvPr>
            <p:cNvSpPr txBox="1"/>
            <p:nvPr/>
          </p:nvSpPr>
          <p:spPr>
            <a:xfrm>
              <a:off x="2398524" y="964969"/>
              <a:ext cx="2049983" cy="16536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TAME MEDIDAS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PAR REDUZIR OS N</a:t>
              </a:r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ÍVEIS ELEVADOS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 RADÓN</a:t>
              </a:r>
              <a:endParaRPr lang="en-US" sz="12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C0197F5-8D7A-140C-A799-5A418FDF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grpSp>
          <p:nvGrpSpPr>
            <p:cNvPr id="7" name="Skupina 27">
              <a:extLst>
                <a:ext uri="{FF2B5EF4-FFF2-40B4-BE49-F238E27FC236}">
                  <a16:creationId xmlns:a16="http://schemas.microsoft.com/office/drawing/2014/main" id="{EF0D1CE2-EF35-762B-1E60-F227FB424033}"/>
                </a:ext>
              </a:extLst>
            </p:cNvPr>
            <p:cNvGrpSpPr/>
            <p:nvPr/>
          </p:nvGrpSpPr>
          <p:grpSpPr>
            <a:xfrm>
              <a:off x="-10968" y="9120208"/>
              <a:ext cx="6868968" cy="890224"/>
              <a:chOff x="-10968" y="9113699"/>
              <a:chExt cx="6868968" cy="903241"/>
            </a:xfrm>
          </p:grpSpPr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16B1A636-9B0D-9FE3-EC55-131445508BC2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B6693667-2C4A-CA8B-92F5-FCEF598FCD9B}"/>
                  </a:ext>
                </a:extLst>
              </p:cNvPr>
              <p:cNvSpPr txBox="1"/>
              <p:nvPr/>
            </p:nvSpPr>
            <p:spPr>
              <a:xfrm>
                <a:off x="-10968" y="9170554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pt-BR" sz="1150" b="1" dirty="0">
                    <a:solidFill>
                      <a:srgbClr val="F2B014"/>
                    </a:solidFill>
                    <a:effectLst/>
                  </a:rPr>
                  <a:t>A Campanha PrEvCan© foi iniciada pela EONS e está em execução em associação </a:t>
                </a:r>
                <a:br>
                  <a:rPr lang="pt-BR" sz="1150" b="1" dirty="0">
                    <a:solidFill>
                      <a:srgbClr val="F2B014"/>
                    </a:solidFill>
                    <a:effectLst/>
                  </a:rPr>
                </a:br>
                <a:r>
                  <a:rPr lang="pt-BR" sz="1150" b="1" dirty="0">
                    <a:solidFill>
                      <a:srgbClr val="F2B014"/>
                    </a:solidFill>
                    <a:effectLst/>
                  </a:rPr>
                  <a:t>com um parceiro essencial, a ESMO. Mais informações em:</a:t>
                </a:r>
                <a:r>
                  <a:rPr lang="nl-BE" sz="115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 www.cancernurse.eu/</a:t>
                </a:r>
                <a:r>
                  <a:rPr lang="cs-CZ" sz="115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15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13">
                <a:extLst>
                  <a:ext uri="{FF2B5EF4-FFF2-40B4-BE49-F238E27FC236}">
                    <a16:creationId xmlns:a16="http://schemas.microsoft.com/office/drawing/2014/main" id="{0C36DA8D-F64A-0CCD-609E-C9714DD0ADA1}"/>
                  </a:ext>
                </a:extLst>
              </p:cNvPr>
              <p:cNvGrpSpPr/>
              <p:nvPr/>
            </p:nvGrpSpPr>
            <p:grpSpPr>
              <a:xfrm>
                <a:off x="109469" y="9271254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E125FFF7-F1E2-F022-46E6-99A26C916FBE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5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12A2F315-7A94-56EF-8CD2-4B1BFC416A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7" y="2002330"/>
                  <a:ext cx="2669715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10">
                <a:extLst>
                  <a:ext uri="{FF2B5EF4-FFF2-40B4-BE49-F238E27FC236}">
                    <a16:creationId xmlns:a16="http://schemas.microsoft.com/office/drawing/2014/main" id="{8F6F0491-88A9-1188-938E-5CAC8FB7FD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178594" y="9374630"/>
                <a:ext cx="569937" cy="268736"/>
              </a:xfrm>
              <a:prstGeom prst="rect">
                <a:avLst/>
              </a:prstGeom>
            </p:spPr>
          </p:pic>
        </p:grpSp>
        <p:sp>
          <p:nvSpPr>
            <p:cNvPr id="19" name="Rectangle 48">
              <a:extLst>
                <a:ext uri="{FF2B5EF4-FFF2-40B4-BE49-F238E27FC236}">
                  <a16:creationId xmlns:a16="http://schemas.microsoft.com/office/drawing/2014/main" id="{217A5581-BD9F-147B-F7D3-A1564B578C93}"/>
                </a:ext>
              </a:extLst>
            </p:cNvPr>
            <p:cNvSpPr/>
            <p:nvPr/>
          </p:nvSpPr>
          <p:spPr>
            <a:xfrm>
              <a:off x="522683" y="857019"/>
              <a:ext cx="1660606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Insira o logotipo ​</a:t>
              </a:r>
              <a:b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da sua </a:t>
              </a:r>
              <a:b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organização</a:t>
              </a:r>
              <a:b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pt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aqui​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10D36B67-C447-D5F1-DC57-7AFBAEE3C678}"/>
                </a:ext>
              </a:extLst>
            </p:cNvPr>
            <p:cNvSpPr txBox="1"/>
            <p:nvPr/>
          </p:nvSpPr>
          <p:spPr>
            <a:xfrm>
              <a:off x="2325401" y="5795674"/>
              <a:ext cx="41779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Texto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cs-CZ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personalizado</a:t>
              </a:r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751BA1CB-F324-5C29-3F7C-B2868BD10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94" y="3046218"/>
              <a:ext cx="2082539" cy="209159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28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Insira</a:t>
              </a:r>
              <a:r>
                <a:rPr lang="cs-CZ" sz="28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28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28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a sua </a:t>
              </a:r>
              <a:r>
                <a:rPr lang="cs-CZ" sz="28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fotografia</a:t>
              </a:r>
              <a:r>
                <a:rPr lang="cs-CZ" sz="28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lang="en-GB" sz="2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304</Words>
  <Application>Microsoft Office PowerPoint</Application>
  <PresentationFormat>A4 Paper (210x297 mm)</PresentationFormat>
  <Paragraphs>32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2023-05-26T06:08:05Z</dcterms:modified>
</cp:coreProperties>
</file>