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1" r:id="rId3"/>
    <p:sldId id="262" r:id="rId4"/>
    <p:sldId id="279" r:id="rId5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014"/>
    <a:srgbClr val="A6BEB4"/>
    <a:srgbClr val="E6E6E6"/>
    <a:srgbClr val="CCDAD4"/>
    <a:srgbClr val="688E7E"/>
    <a:srgbClr val="86A698"/>
    <a:srgbClr val="A8B6B4"/>
    <a:srgbClr val="AEC4B7"/>
    <a:srgbClr val="A3AFB0"/>
    <a:srgbClr val="96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80934A-855A-457C-B419-841EB3F4F267}" v="13" dt="2023-05-25T15:54:31.9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126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E0BBF10-E943-53A6-245A-6A65FC587C17}"/>
              </a:ext>
            </a:extLst>
          </p:cNvPr>
          <p:cNvGrpSpPr/>
          <p:nvPr/>
        </p:nvGrpSpPr>
        <p:grpSpPr>
          <a:xfrm>
            <a:off x="-10968" y="153870"/>
            <a:ext cx="6868968" cy="9866691"/>
            <a:chOff x="-10968" y="153870"/>
            <a:chExt cx="6868968" cy="9866691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F2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F2B014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66B2F667-7938-CA34-9AC7-756C56198F30}"/>
                </a:ext>
              </a:extLst>
            </p:cNvPr>
            <p:cNvSpPr txBox="1"/>
            <p:nvPr/>
          </p:nvSpPr>
          <p:spPr>
            <a:xfrm>
              <a:off x="2404003" y="917310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FAI IN MODO </a:t>
              </a:r>
              <a:br>
                <a:rPr lang="en-US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DI RIDURRE I LIVELLI ELEVATI </a:t>
              </a:r>
              <a:br>
                <a:rPr lang="en-US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DI RADON</a:t>
              </a:r>
              <a:endParaRPr lang="en-GB" sz="13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2C907BC2-1FCE-2601-7D39-9096DF500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579" y="456979"/>
              <a:ext cx="548640" cy="548640"/>
            </a:xfrm>
            <a:prstGeom prst="rect">
              <a:avLst/>
            </a:prstGeom>
          </p:spPr>
        </p:pic>
        <p:sp>
          <p:nvSpPr>
            <p:cNvPr id="2" name="TextBox 57">
              <a:extLst>
                <a:ext uri="{FF2B5EF4-FFF2-40B4-BE49-F238E27FC236}">
                  <a16:creationId xmlns:a16="http://schemas.microsoft.com/office/drawing/2014/main" id="{9F4F6CC7-CB90-A80D-33D8-FBF9B0B0AC45}"/>
                </a:ext>
              </a:extLst>
            </p:cNvPr>
            <p:cNvSpPr txBox="1"/>
            <p:nvPr/>
          </p:nvSpPr>
          <p:spPr>
            <a:xfrm>
              <a:off x="130308" y="4854332"/>
              <a:ext cx="6586415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F2B014"/>
                </a:solidFill>
              </a:endParaRPr>
            </a:p>
            <a:p>
              <a:pPr algn="ctr"/>
              <a:r>
                <a:rPr lang="es-ES" sz="3200" b="1" dirty="0" err="1">
                  <a:solidFill>
                    <a:srgbClr val="F2B01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Messaggi</a:t>
              </a:r>
              <a:r>
                <a:rPr lang="es-ES" sz="3200" b="1" dirty="0">
                  <a:solidFill>
                    <a:srgbClr val="F2B01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per la </a:t>
              </a:r>
              <a:r>
                <a:rPr lang="es-ES" sz="3200" b="1" dirty="0" err="1">
                  <a:solidFill>
                    <a:srgbClr val="F2B01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popolazione</a:t>
              </a:r>
              <a:endParaRPr lang="es-ES" sz="3200" b="1" dirty="0">
                <a:solidFill>
                  <a:srgbClr val="F2B01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s-ES" sz="3200" b="1" dirty="0">
                <a:solidFill>
                  <a:srgbClr val="F2B01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3200" b="1" dirty="0">
                <a:solidFill>
                  <a:srgbClr val="F2B01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" name="Skupina 12">
              <a:extLst>
                <a:ext uri="{FF2B5EF4-FFF2-40B4-BE49-F238E27FC236}">
                  <a16:creationId xmlns:a16="http://schemas.microsoft.com/office/drawing/2014/main" id="{05435F6A-A77D-0988-9FD0-2B781A5B7C4E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sp>
            <p:nvSpPr>
              <p:cNvPr id="6" name="Rectangle 11">
                <a:extLst>
                  <a:ext uri="{FF2B5EF4-FFF2-40B4-BE49-F238E27FC236}">
                    <a16:creationId xmlns:a16="http://schemas.microsoft.com/office/drawing/2014/main" id="{F400AFD7-CEAB-D372-C1E1-CB27A8F7B29E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2B014"/>
                  </a:solidFill>
                </a:endParaRPr>
              </a:p>
            </p:txBody>
          </p:sp>
          <p:sp>
            <p:nvSpPr>
              <p:cNvPr id="7" name="TextBox 12">
                <a:extLst>
                  <a:ext uri="{FF2B5EF4-FFF2-40B4-BE49-F238E27FC236}">
                    <a16:creationId xmlns:a16="http://schemas.microsoft.com/office/drawing/2014/main" id="{EA110DA4-92C2-ABA6-AFA8-3BD1D493C469}"/>
                  </a:ext>
                </a:extLst>
              </p:cNvPr>
              <p:cNvSpPr txBox="1"/>
              <p:nvPr/>
            </p:nvSpPr>
            <p:spPr>
              <a:xfrm>
                <a:off x="-22" y="9174175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F2B014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it-IT" sz="1200" b="1" dirty="0">
                    <a:solidFill>
                      <a:srgbClr val="F2B014"/>
                    </a:solidFill>
                    <a:effectLst/>
                  </a:rPr>
                  <a:t>La Campagna </a:t>
                </a:r>
                <a:r>
                  <a:rPr lang="it-IT" sz="1200" b="1" dirty="0" err="1">
                    <a:solidFill>
                      <a:srgbClr val="F2B014"/>
                    </a:solidFill>
                    <a:effectLst/>
                  </a:rPr>
                  <a:t>PrEvCan</a:t>
                </a:r>
                <a:r>
                  <a:rPr lang="it-IT" sz="1200" b="1" dirty="0">
                    <a:solidFill>
                      <a:srgbClr val="F2B014"/>
                    </a:solidFill>
                    <a:effectLst/>
                  </a:rPr>
                  <a:t>© è stata intrapresa da EONS e viene gestita in associazione </a:t>
                </a:r>
                <a:br>
                  <a:rPr lang="it-IT" sz="1200" b="1" dirty="0">
                    <a:solidFill>
                      <a:srgbClr val="F2B014"/>
                    </a:solidFill>
                    <a:effectLst/>
                  </a:rPr>
                </a:br>
                <a:r>
                  <a:rPr lang="it-IT" sz="1200" b="1" dirty="0">
                    <a:solidFill>
                      <a:srgbClr val="F2B014"/>
                    </a:solidFill>
                    <a:effectLst/>
                  </a:rPr>
                  <a:t>al partner ufficiale ESMO. Per maggiori informazioni visita il sito</a:t>
                </a:r>
                <a: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F2B014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0" name="Group 13">
                <a:extLst>
                  <a:ext uri="{FF2B5EF4-FFF2-40B4-BE49-F238E27FC236}">
                    <a16:creationId xmlns:a16="http://schemas.microsoft.com/office/drawing/2014/main" id="{A69DE8DF-97F1-79F9-4CE8-3E23BD844760}"/>
                  </a:ext>
                </a:extLst>
              </p:cNvPr>
              <p:cNvGrpSpPr/>
              <p:nvPr/>
            </p:nvGrpSpPr>
            <p:grpSpPr>
              <a:xfrm>
                <a:off x="39425" y="9141164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2" name="Ovaal 2">
                  <a:extLst>
                    <a:ext uri="{FF2B5EF4-FFF2-40B4-BE49-F238E27FC236}">
                      <a16:creationId xmlns:a16="http://schemas.microsoft.com/office/drawing/2014/main" id="{78F28B9A-BEB6-0416-8602-B6F485C0C60B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F2B014"/>
                    </a:solidFill>
                  </a:endParaRPr>
                </a:p>
              </p:txBody>
            </p:sp>
            <p:pic>
              <p:nvPicPr>
                <p:cNvPr id="13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71B2037A-2BDB-F2AB-E6F4-518632BD21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E9315084-B16D-031D-83A1-CA74781600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94113" y="9213200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5D7EC0D-434A-E30D-27B0-67F1727E9FD8}"/>
              </a:ext>
            </a:extLst>
          </p:cNvPr>
          <p:cNvGrpSpPr/>
          <p:nvPr/>
        </p:nvGrpSpPr>
        <p:grpSpPr>
          <a:xfrm>
            <a:off x="-73503" y="0"/>
            <a:ext cx="6931503" cy="10020561"/>
            <a:chOff x="-73503" y="0"/>
            <a:chExt cx="6931503" cy="10020561"/>
          </a:xfrm>
        </p:grpSpPr>
        <p:pic>
          <p:nvPicPr>
            <p:cNvPr id="8" name="Picture 7" descr="A picture containing text, person, sky, outdoor&#10;&#10;Description automatically generated">
              <a:extLst>
                <a:ext uri="{FF2B5EF4-FFF2-40B4-BE49-F238E27FC236}">
                  <a16:creationId xmlns:a16="http://schemas.microsoft.com/office/drawing/2014/main" id="{223FD25A-F02C-5DD5-DE38-499FDE4DC7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09" r="33204" b="1802"/>
            <a:stretch/>
          </p:blipFill>
          <p:spPr>
            <a:xfrm>
              <a:off x="-4101" y="0"/>
              <a:ext cx="6862101" cy="99060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93707" y="5248057"/>
              <a:ext cx="5049392" cy="3348759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3503" y="5539200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it-IT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Accerta di non essere </a:t>
              </a:r>
              <a:br>
                <a:rPr lang="it-IT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it-IT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esposto a concentrazioni naturalmente elevate </a:t>
              </a:r>
              <a:br>
                <a:rPr lang="it-IT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it-IT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di radon presenti in casa</a:t>
              </a:r>
              <a:endParaRPr lang="en-GB" sz="60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9E647C-2B68-C45F-8642-D2F7FE482580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3" name="Ovaal 41">
                <a:extLst>
                  <a:ext uri="{FF2B5EF4-FFF2-40B4-BE49-F238E27FC236}">
                    <a16:creationId xmlns:a16="http://schemas.microsoft.com/office/drawing/2014/main" id="{405C099F-ADBA-F2E2-9098-4C993596959E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F2B0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F2B014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solidFill>
                    <a:srgbClr val="F2B014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5" name="Picture 4" descr="Icon&#10;&#10;Description automatically generated">
                <a:extLst>
                  <a:ext uri="{FF2B5EF4-FFF2-40B4-BE49-F238E27FC236}">
                    <a16:creationId xmlns:a16="http://schemas.microsoft.com/office/drawing/2014/main" id="{9B0F77A4-B590-8F3D-24C2-A6EE46A72E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0579" y="456979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7" name="Rectangle 48">
              <a:extLst>
                <a:ext uri="{FF2B5EF4-FFF2-40B4-BE49-F238E27FC236}">
                  <a16:creationId xmlns:a16="http://schemas.microsoft.com/office/drawing/2014/main" id="{055F7F02-F2D8-84B5-6A4D-B0DE6BFC1AE3}"/>
                </a:ext>
              </a:extLst>
            </p:cNvPr>
            <p:cNvSpPr/>
            <p:nvPr/>
          </p:nvSpPr>
          <p:spPr>
            <a:xfrm>
              <a:off x="588694" y="698476"/>
              <a:ext cx="1482691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Inserisci </a:t>
              </a:r>
              <a:br>
                <a:rPr lang="it-I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it-I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qui il logo </a:t>
              </a:r>
              <a:br>
                <a:rPr lang="it-I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it-I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della tua organizzazione </a:t>
              </a:r>
              <a:endPara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69F5C23E-09D5-EA7A-37FF-30B0ED70378B}"/>
                </a:ext>
              </a:extLst>
            </p:cNvPr>
            <p:cNvSpPr txBox="1"/>
            <p:nvPr/>
          </p:nvSpPr>
          <p:spPr>
            <a:xfrm>
              <a:off x="2404003" y="917310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FAI IN MODO </a:t>
              </a:r>
              <a:br>
                <a:rPr lang="en-US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DI RIDURRE I LIVELLI ELEVATI </a:t>
              </a:r>
              <a:br>
                <a:rPr lang="en-US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DI RADON</a:t>
              </a:r>
              <a:endParaRPr lang="en-GB" sz="13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0" name="Skupina 12">
              <a:extLst>
                <a:ext uri="{FF2B5EF4-FFF2-40B4-BE49-F238E27FC236}">
                  <a16:creationId xmlns:a16="http://schemas.microsoft.com/office/drawing/2014/main" id="{F1C53EC9-33A2-6E7E-D6B4-AC79122EEB3C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sp>
            <p:nvSpPr>
              <p:cNvPr id="11" name="Rectangle 11">
                <a:extLst>
                  <a:ext uri="{FF2B5EF4-FFF2-40B4-BE49-F238E27FC236}">
                    <a16:creationId xmlns:a16="http://schemas.microsoft.com/office/drawing/2014/main" id="{1F78FADD-8262-2D72-D3D5-A6933A0E3329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2B014"/>
                  </a:solidFill>
                </a:endParaRPr>
              </a:p>
            </p:txBody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B55B1E60-7DB1-5C24-FE56-22215E2231D2}"/>
                  </a:ext>
                </a:extLst>
              </p:cNvPr>
              <p:cNvSpPr txBox="1"/>
              <p:nvPr/>
            </p:nvSpPr>
            <p:spPr>
              <a:xfrm>
                <a:off x="-22" y="9174175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F2B014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it-IT" sz="1200" b="1" dirty="0">
                    <a:solidFill>
                      <a:srgbClr val="F2B014"/>
                    </a:solidFill>
                    <a:effectLst/>
                  </a:rPr>
                  <a:t>La Campagna </a:t>
                </a:r>
                <a:r>
                  <a:rPr lang="it-IT" sz="1200" b="1" dirty="0" err="1">
                    <a:solidFill>
                      <a:srgbClr val="F2B014"/>
                    </a:solidFill>
                    <a:effectLst/>
                  </a:rPr>
                  <a:t>PrEvCan</a:t>
                </a:r>
                <a:r>
                  <a:rPr lang="it-IT" sz="1200" b="1" dirty="0">
                    <a:solidFill>
                      <a:srgbClr val="F2B014"/>
                    </a:solidFill>
                    <a:effectLst/>
                  </a:rPr>
                  <a:t>© è stata intrapresa da EONS e viene gestita in associazione </a:t>
                </a:r>
                <a:br>
                  <a:rPr lang="it-IT" sz="1200" b="1" dirty="0">
                    <a:solidFill>
                      <a:srgbClr val="F2B014"/>
                    </a:solidFill>
                    <a:effectLst/>
                  </a:rPr>
                </a:br>
                <a:r>
                  <a:rPr lang="it-IT" sz="1200" b="1" dirty="0">
                    <a:solidFill>
                      <a:srgbClr val="F2B014"/>
                    </a:solidFill>
                    <a:effectLst/>
                  </a:rPr>
                  <a:t>al partner ufficiale ESMO. Per maggiori informazioni visita il sito</a:t>
                </a:r>
                <a: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F2B014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3" name="Group 13">
                <a:extLst>
                  <a:ext uri="{FF2B5EF4-FFF2-40B4-BE49-F238E27FC236}">
                    <a16:creationId xmlns:a16="http://schemas.microsoft.com/office/drawing/2014/main" id="{33C51F89-521A-EA18-D0F5-1098E3BB297B}"/>
                  </a:ext>
                </a:extLst>
              </p:cNvPr>
              <p:cNvGrpSpPr/>
              <p:nvPr/>
            </p:nvGrpSpPr>
            <p:grpSpPr>
              <a:xfrm>
                <a:off x="39425" y="9141164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5" name="Ovaal 2">
                  <a:extLst>
                    <a:ext uri="{FF2B5EF4-FFF2-40B4-BE49-F238E27FC236}">
                      <a16:creationId xmlns:a16="http://schemas.microsoft.com/office/drawing/2014/main" id="{952CCE8B-EC4D-DD7C-86B5-0B8B426ED051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F2B014"/>
                    </a:solidFill>
                  </a:endParaRPr>
                </a:p>
              </p:txBody>
            </p:sp>
            <p:pic>
              <p:nvPicPr>
                <p:cNvPr id="16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DF45DE0A-90FF-39C1-F4BB-9A29E8A066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C54FE588-D054-4F30-440E-631603CA80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94113" y="9213200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CE36F5D6-A6D0-265C-0AC0-3558B5A533CD}"/>
              </a:ext>
            </a:extLst>
          </p:cNvPr>
          <p:cNvGrpSpPr/>
          <p:nvPr/>
        </p:nvGrpSpPr>
        <p:grpSpPr>
          <a:xfrm>
            <a:off x="-10968" y="0"/>
            <a:ext cx="7141703" cy="10020561"/>
            <a:chOff x="-10968" y="0"/>
            <a:chExt cx="7141703" cy="10020561"/>
          </a:xfrm>
        </p:grpSpPr>
        <p:pic>
          <p:nvPicPr>
            <p:cNvPr id="8" name="Picture 7" descr="A picture containing tree, outdoor, plant, grass&#10;&#10;Description automatically generated">
              <a:extLst>
                <a:ext uri="{FF2B5EF4-FFF2-40B4-BE49-F238E27FC236}">
                  <a16:creationId xmlns:a16="http://schemas.microsoft.com/office/drawing/2014/main" id="{5FBF7DA2-9B90-48C9-030A-12BDAF12B2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1" t="16089" r="306" b="7898"/>
            <a:stretch/>
          </p:blipFill>
          <p:spPr>
            <a:xfrm>
              <a:off x="-4101" y="0"/>
              <a:ext cx="6858000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1330039" y="4994328"/>
              <a:ext cx="5198686" cy="3615950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029" y="5033558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77C63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77C6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it-IT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Il radon è un gas </a:t>
              </a:r>
              <a:br>
                <a:rPr lang="it-IT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it-IT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naturale radioattivo </a:t>
              </a:r>
              <a:br>
                <a:rPr lang="it-IT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it-IT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che può causare </a:t>
              </a:r>
              <a:br>
                <a:rPr lang="it-IT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it-IT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l'esposizione a radiazioni </a:t>
              </a:r>
              <a:br>
                <a:rPr lang="it-IT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it-IT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nella tua casa</a:t>
              </a:r>
              <a:endParaRPr lang="en-GB" sz="48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72">
              <a:extLst>
                <a:ext uri="{FF2B5EF4-FFF2-40B4-BE49-F238E27FC236}">
                  <a16:creationId xmlns:a16="http://schemas.microsoft.com/office/drawing/2014/main" id="{0127B1A5-7018-8D4F-5F23-46F8DB410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EBEF4186-B951-3364-C23A-D034F4A02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128535-4C21-0D08-4A92-F9071A36C58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87B6B0-5170-3F74-6340-B4115F21A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C5B5940-31FE-CFFD-F670-D41383590D57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4" name="Ovaal 41">
                <a:extLst>
                  <a:ext uri="{FF2B5EF4-FFF2-40B4-BE49-F238E27FC236}">
                    <a16:creationId xmlns:a16="http://schemas.microsoft.com/office/drawing/2014/main" id="{C7CE8791-9A4F-4D38-9630-2C5CD7A2ECB0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F2B0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F2B014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solidFill>
                    <a:srgbClr val="F2B014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6" name="Picture 5" descr="Icon&#10;&#10;Description automatically generated">
                <a:extLst>
                  <a:ext uri="{FF2B5EF4-FFF2-40B4-BE49-F238E27FC236}">
                    <a16:creationId xmlns:a16="http://schemas.microsoft.com/office/drawing/2014/main" id="{0BFE06B2-A6D9-6053-D78E-688A125925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0579" y="456979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7" name="Rectangle 48">
              <a:extLst>
                <a:ext uri="{FF2B5EF4-FFF2-40B4-BE49-F238E27FC236}">
                  <a16:creationId xmlns:a16="http://schemas.microsoft.com/office/drawing/2014/main" id="{955B82C0-EB2F-C21A-93C2-D46F338948B4}"/>
                </a:ext>
              </a:extLst>
            </p:cNvPr>
            <p:cNvSpPr/>
            <p:nvPr/>
          </p:nvSpPr>
          <p:spPr>
            <a:xfrm>
              <a:off x="588694" y="698476"/>
              <a:ext cx="1482691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Inserisci </a:t>
              </a:r>
              <a:br>
                <a:rPr lang="it-I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it-I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qui il logo </a:t>
              </a:r>
              <a:br>
                <a:rPr lang="it-I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it-I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della tua organizzazione </a:t>
              </a:r>
              <a:endPara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57E6DB21-18C2-38A1-767A-23B545377C45}"/>
                </a:ext>
              </a:extLst>
            </p:cNvPr>
            <p:cNvSpPr txBox="1"/>
            <p:nvPr/>
          </p:nvSpPr>
          <p:spPr>
            <a:xfrm>
              <a:off x="2404003" y="917310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FAI IN MODO </a:t>
              </a:r>
              <a:br>
                <a:rPr lang="en-US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DI RIDURRE I LIVELLI ELEVATI </a:t>
              </a:r>
              <a:br>
                <a:rPr lang="en-US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DI RADON</a:t>
              </a:r>
              <a:endParaRPr lang="en-GB" sz="13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0" name="Skupina 12">
              <a:extLst>
                <a:ext uri="{FF2B5EF4-FFF2-40B4-BE49-F238E27FC236}">
                  <a16:creationId xmlns:a16="http://schemas.microsoft.com/office/drawing/2014/main" id="{1E38986B-0B5A-2AFD-66FF-4D16C3905B83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sp>
            <p:nvSpPr>
              <p:cNvPr id="11" name="Rectangle 11">
                <a:extLst>
                  <a:ext uri="{FF2B5EF4-FFF2-40B4-BE49-F238E27FC236}">
                    <a16:creationId xmlns:a16="http://schemas.microsoft.com/office/drawing/2014/main" id="{CA74B663-86AE-7210-A0D8-E341F6F61148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2B014"/>
                  </a:solidFill>
                </a:endParaRPr>
              </a:p>
            </p:txBody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BD6CDC54-0975-6560-50B5-59C73095F06F}"/>
                  </a:ext>
                </a:extLst>
              </p:cNvPr>
              <p:cNvSpPr txBox="1"/>
              <p:nvPr/>
            </p:nvSpPr>
            <p:spPr>
              <a:xfrm>
                <a:off x="-22" y="9174175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F2B014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it-IT" sz="1200" b="1" dirty="0">
                    <a:solidFill>
                      <a:srgbClr val="F2B014"/>
                    </a:solidFill>
                    <a:effectLst/>
                  </a:rPr>
                  <a:t>La Campagna </a:t>
                </a:r>
                <a:r>
                  <a:rPr lang="it-IT" sz="1200" b="1" dirty="0" err="1">
                    <a:solidFill>
                      <a:srgbClr val="F2B014"/>
                    </a:solidFill>
                    <a:effectLst/>
                  </a:rPr>
                  <a:t>PrEvCan</a:t>
                </a:r>
                <a:r>
                  <a:rPr lang="it-IT" sz="1200" b="1" dirty="0">
                    <a:solidFill>
                      <a:srgbClr val="F2B014"/>
                    </a:solidFill>
                    <a:effectLst/>
                  </a:rPr>
                  <a:t>© è stata intrapresa da EONS e viene gestita in associazione </a:t>
                </a:r>
                <a:br>
                  <a:rPr lang="it-IT" sz="1200" b="1" dirty="0">
                    <a:solidFill>
                      <a:srgbClr val="F2B014"/>
                    </a:solidFill>
                    <a:effectLst/>
                  </a:rPr>
                </a:br>
                <a:r>
                  <a:rPr lang="it-IT" sz="1200" b="1" dirty="0">
                    <a:solidFill>
                      <a:srgbClr val="F2B014"/>
                    </a:solidFill>
                    <a:effectLst/>
                  </a:rPr>
                  <a:t>al partner ufficiale ESMO. Per maggiori informazioni visita il sito</a:t>
                </a:r>
                <a: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F2B014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0A2E54C-E19D-B6D5-5629-3CE8193EF0C5}"/>
                  </a:ext>
                </a:extLst>
              </p:cNvPr>
              <p:cNvGrpSpPr/>
              <p:nvPr/>
            </p:nvGrpSpPr>
            <p:grpSpPr>
              <a:xfrm>
                <a:off x="39425" y="9141164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6" name="Ovaal 2">
                  <a:extLst>
                    <a:ext uri="{FF2B5EF4-FFF2-40B4-BE49-F238E27FC236}">
                      <a16:creationId xmlns:a16="http://schemas.microsoft.com/office/drawing/2014/main" id="{5BD90FD2-040F-2B70-13A0-39C09E02CE11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F2B014"/>
                    </a:solidFill>
                  </a:endParaRPr>
                </a:p>
              </p:txBody>
            </p:sp>
            <p:pic>
              <p:nvPicPr>
                <p:cNvPr id="17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EB8DD8E5-8535-4A14-9E05-5B10F5B60C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AD823B27-C688-7B1C-DFFD-B204C93012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94113" y="9213200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F6CA358C-3F02-0502-A0B9-E693C9FB9398}"/>
              </a:ext>
            </a:extLst>
          </p:cNvPr>
          <p:cNvGrpSpPr/>
          <p:nvPr/>
        </p:nvGrpSpPr>
        <p:grpSpPr>
          <a:xfrm>
            <a:off x="-10968" y="0"/>
            <a:ext cx="6868968" cy="10020561"/>
            <a:chOff x="-10968" y="0"/>
            <a:chExt cx="6868968" cy="10020561"/>
          </a:xfrm>
        </p:grpSpPr>
        <p:pic>
          <p:nvPicPr>
            <p:cNvPr id="3" name="Picture 2" descr="A picture containing tree, outdoor, plant, grass&#10;&#10;Description automatically generated">
              <a:extLst>
                <a:ext uri="{FF2B5EF4-FFF2-40B4-BE49-F238E27FC236}">
                  <a16:creationId xmlns:a16="http://schemas.microsoft.com/office/drawing/2014/main" id="{F5CD0640-862E-1A18-2BB7-0E82609F6B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1" t="16089" r="306" b="7898"/>
            <a:stretch/>
          </p:blipFill>
          <p:spPr>
            <a:xfrm>
              <a:off x="-4101" y="0"/>
              <a:ext cx="6858000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51857" y="3934488"/>
              <a:ext cx="4427373" cy="4826886"/>
            </a:xfrm>
            <a:prstGeom prst="roundRect">
              <a:avLst/>
            </a:prstGeom>
            <a:solidFill>
              <a:schemeClr val="bg1">
                <a:alpha val="74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6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5" name="Ovaal 41">
              <a:extLst>
                <a:ext uri="{FF2B5EF4-FFF2-40B4-BE49-F238E27FC236}">
                  <a16:creationId xmlns:a16="http://schemas.microsoft.com/office/drawing/2014/main" id="{4C4DAD1C-F7AB-326F-CE43-A4C48D30DA2E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F2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F2B014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1C0197F5-8D7A-140C-A799-5A418FDF8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579" y="456979"/>
              <a:ext cx="548640" cy="548640"/>
            </a:xfrm>
            <a:prstGeom prst="rect">
              <a:avLst/>
            </a:prstGeom>
          </p:spPr>
        </p:pic>
        <p:sp>
          <p:nvSpPr>
            <p:cNvPr id="7" name="Rectangle 48">
              <a:extLst>
                <a:ext uri="{FF2B5EF4-FFF2-40B4-BE49-F238E27FC236}">
                  <a16:creationId xmlns:a16="http://schemas.microsoft.com/office/drawing/2014/main" id="{41C605A8-787F-AD15-33DD-108F69328CA5}"/>
                </a:ext>
              </a:extLst>
            </p:cNvPr>
            <p:cNvSpPr/>
            <p:nvPr/>
          </p:nvSpPr>
          <p:spPr>
            <a:xfrm>
              <a:off x="588694" y="698476"/>
              <a:ext cx="1482691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Inserisci </a:t>
              </a:r>
              <a:br>
                <a:rPr lang="it-I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it-I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qui il logo </a:t>
              </a:r>
              <a:br>
                <a:rPr lang="it-I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it-I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della tua organizzazione </a:t>
              </a:r>
              <a:endPara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1162B7E6-2415-9178-3E2A-C61E7B2690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5613" y="5487964"/>
              <a:ext cx="4167155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F2B014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3400" b="1" dirty="0" err="1">
                  <a:solidFill>
                    <a:srgbClr val="F2B014"/>
                  </a:solidFill>
                  <a:latin typeface="Calibri" panose="020F0502020204030204" pitchFamily="34" charset="0"/>
                </a:rPr>
                <a:t>Messaggio</a:t>
              </a:r>
              <a:r>
                <a:rPr lang="en-GB" sz="3400" b="1" dirty="0">
                  <a:solidFill>
                    <a:srgbClr val="F2B014"/>
                  </a:solidFill>
                  <a:latin typeface="Calibri" panose="020F0502020204030204" pitchFamily="34" charset="0"/>
                </a:rPr>
                <a:t> </a:t>
              </a:r>
              <a:r>
                <a:rPr lang="en-GB" sz="3400" b="1" dirty="0" err="1">
                  <a:solidFill>
                    <a:srgbClr val="F2B014"/>
                  </a:solidFill>
                  <a:latin typeface="Calibri" panose="020F0502020204030204" pitchFamily="34" charset="0"/>
                </a:rPr>
                <a:t>personalizzato</a:t>
              </a:r>
              <a:endParaRPr lang="en-GB" sz="34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Text Box 2">
              <a:extLst>
                <a:ext uri="{FF2B5EF4-FFF2-40B4-BE49-F238E27FC236}">
                  <a16:creationId xmlns:a16="http://schemas.microsoft.com/office/drawing/2014/main" id="{6C7A2E65-9C1C-570C-1A10-317F5E9352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075" y="3199751"/>
              <a:ext cx="190117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" dirty="0">
                  <a:solidFill>
                    <a:srgbClr val="F2B014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s-CZ" sz="2800" b="1" dirty="0" err="1">
                  <a:solidFill>
                    <a:srgbClr val="F2B014"/>
                  </a:solidFill>
                  <a:latin typeface="Calibri" panose="020F0502020204030204" pitchFamily="34" charset="0"/>
                </a:rPr>
                <a:t>Incolla</a:t>
              </a:r>
              <a:r>
                <a:rPr lang="cs-CZ" sz="2800" b="1" dirty="0">
                  <a:solidFill>
                    <a:srgbClr val="F2B014"/>
                  </a:solidFill>
                  <a:latin typeface="Calibri" panose="020F0502020204030204" pitchFamily="34" charset="0"/>
                </a:rPr>
                <a:t> </a:t>
              </a:r>
              <a:br>
                <a:rPr lang="en-US" sz="2800" b="1" dirty="0">
                  <a:solidFill>
                    <a:srgbClr val="F2B014"/>
                  </a:solidFill>
                  <a:latin typeface="Calibri" panose="020F0502020204030204" pitchFamily="34" charset="0"/>
                </a:rPr>
              </a:br>
              <a:r>
                <a:rPr lang="cs-CZ" sz="2800" b="1" dirty="0">
                  <a:solidFill>
                    <a:srgbClr val="F2B014"/>
                  </a:solidFill>
                  <a:latin typeface="Calibri" panose="020F0502020204030204" pitchFamily="34" charset="0"/>
                </a:rPr>
                <a:t>la </a:t>
              </a:r>
              <a:r>
                <a:rPr lang="cs-CZ" sz="2800" b="1" dirty="0" err="1">
                  <a:solidFill>
                    <a:srgbClr val="F2B014"/>
                  </a:solidFill>
                  <a:latin typeface="Calibri" panose="020F0502020204030204" pitchFamily="34" charset="0"/>
                </a:rPr>
                <a:t>tua</a:t>
              </a:r>
              <a:r>
                <a:rPr lang="cs-CZ" sz="2800" b="1" dirty="0">
                  <a:solidFill>
                    <a:srgbClr val="F2B014"/>
                  </a:solidFill>
                  <a:latin typeface="Calibri" panose="020F0502020204030204" pitchFamily="34" charset="0"/>
                </a:rPr>
                <a:t> foto</a:t>
              </a:r>
              <a:endParaRPr lang="en-GB" sz="28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3F186C31-9807-EA42-267E-6661B007B9F9}"/>
                </a:ext>
              </a:extLst>
            </p:cNvPr>
            <p:cNvSpPr txBox="1"/>
            <p:nvPr/>
          </p:nvSpPr>
          <p:spPr>
            <a:xfrm>
              <a:off x="2404003" y="917310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FAI IN MODO </a:t>
              </a:r>
              <a:br>
                <a:rPr lang="en-US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DI RIDURRE I LIVELLI ELEVATI </a:t>
              </a:r>
              <a:br>
                <a:rPr lang="en-US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3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DI RADON</a:t>
              </a:r>
              <a:endParaRPr lang="en-GB" sz="13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8BEDBAE7-334A-6773-3765-57CCA0A49D48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sp>
            <p:nvSpPr>
              <p:cNvPr id="14" name="Rectangle 11">
                <a:extLst>
                  <a:ext uri="{FF2B5EF4-FFF2-40B4-BE49-F238E27FC236}">
                    <a16:creationId xmlns:a16="http://schemas.microsoft.com/office/drawing/2014/main" id="{1A2E67D6-F3EA-76BD-D4AC-999254E21719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2B014"/>
                  </a:solidFill>
                </a:endParaRPr>
              </a:p>
            </p:txBody>
          </p:sp>
          <p:sp>
            <p:nvSpPr>
              <p:cNvPr id="15" name="TextBox 12">
                <a:extLst>
                  <a:ext uri="{FF2B5EF4-FFF2-40B4-BE49-F238E27FC236}">
                    <a16:creationId xmlns:a16="http://schemas.microsoft.com/office/drawing/2014/main" id="{21C3C092-C45B-E7D4-76B0-8DCF27524538}"/>
                  </a:ext>
                </a:extLst>
              </p:cNvPr>
              <p:cNvSpPr txBox="1"/>
              <p:nvPr/>
            </p:nvSpPr>
            <p:spPr>
              <a:xfrm>
                <a:off x="-22" y="9174175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F2B014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it-IT" sz="1200" b="1" dirty="0">
                    <a:solidFill>
                      <a:srgbClr val="F2B014"/>
                    </a:solidFill>
                    <a:effectLst/>
                  </a:rPr>
                  <a:t>La Campagna </a:t>
                </a:r>
                <a:r>
                  <a:rPr lang="it-IT" sz="1200" b="1" dirty="0" err="1">
                    <a:solidFill>
                      <a:srgbClr val="F2B014"/>
                    </a:solidFill>
                    <a:effectLst/>
                  </a:rPr>
                  <a:t>PrEvCan</a:t>
                </a:r>
                <a:r>
                  <a:rPr lang="it-IT" sz="1200" b="1" dirty="0">
                    <a:solidFill>
                      <a:srgbClr val="F2B014"/>
                    </a:solidFill>
                    <a:effectLst/>
                  </a:rPr>
                  <a:t>© è stata intrapresa da EONS e viene gestita in associazione </a:t>
                </a:r>
                <a:br>
                  <a:rPr lang="it-IT" sz="1200" b="1" dirty="0">
                    <a:solidFill>
                      <a:srgbClr val="F2B014"/>
                    </a:solidFill>
                    <a:effectLst/>
                  </a:rPr>
                </a:br>
                <a:r>
                  <a:rPr lang="it-IT" sz="1200" b="1" dirty="0">
                    <a:solidFill>
                      <a:srgbClr val="F2B014"/>
                    </a:solidFill>
                    <a:effectLst/>
                  </a:rPr>
                  <a:t>al partner ufficiale ESMO. Per maggiori informazioni visita il sito</a:t>
                </a:r>
                <a: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F2B014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9" name="Group 13">
                <a:extLst>
                  <a:ext uri="{FF2B5EF4-FFF2-40B4-BE49-F238E27FC236}">
                    <a16:creationId xmlns:a16="http://schemas.microsoft.com/office/drawing/2014/main" id="{D675E492-D169-7ED6-5BFA-D81446D1FF07}"/>
                  </a:ext>
                </a:extLst>
              </p:cNvPr>
              <p:cNvGrpSpPr/>
              <p:nvPr/>
            </p:nvGrpSpPr>
            <p:grpSpPr>
              <a:xfrm>
                <a:off x="39425" y="9141164"/>
                <a:ext cx="474731" cy="475488"/>
                <a:chOff x="-302004" y="1916250"/>
                <a:chExt cx="2823923" cy="2823924"/>
              </a:xfrm>
            </p:grpSpPr>
            <p:sp>
              <p:nvSpPr>
                <p:cNvPr id="33" name="Ovaal 2">
                  <a:extLst>
                    <a:ext uri="{FF2B5EF4-FFF2-40B4-BE49-F238E27FC236}">
                      <a16:creationId xmlns:a16="http://schemas.microsoft.com/office/drawing/2014/main" id="{268B22EB-9E64-402D-D8AA-5311319535D4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F2B014"/>
                    </a:solidFill>
                  </a:endParaRPr>
                </a:p>
              </p:txBody>
            </p:sp>
            <p:pic>
              <p:nvPicPr>
                <p:cNvPr id="36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6D5D1DBC-340B-8FC7-2C8A-20D4AD4A8F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id="{6E76F9E0-B425-E65C-F8DD-E752DA2969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94113" y="9213200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290</Words>
  <Application>Microsoft Office PowerPoint</Application>
  <PresentationFormat>A4 Paper (210x297 mm)</PresentationFormat>
  <Paragraphs>33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2023-05-26T06:07:25Z</dcterms:modified>
</cp:coreProperties>
</file>