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62" r:id="rId4"/>
    <p:sldId id="279" r:id="rId5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014"/>
    <a:srgbClr val="A6BEB4"/>
    <a:srgbClr val="E6E6E6"/>
    <a:srgbClr val="CCDAD4"/>
    <a:srgbClr val="688E7E"/>
    <a:srgbClr val="86A698"/>
    <a:srgbClr val="A8B6B4"/>
    <a:srgbClr val="AEC4B7"/>
    <a:srgbClr val="A3AFB0"/>
    <a:srgbClr val="96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184910-125F-450C-8E75-134908A6BF5E}" v="12" dt="2023-05-25T13:22:07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1FADF03-D6A2-1F71-6092-2AE28F52AFD2}"/>
              </a:ext>
            </a:extLst>
          </p:cNvPr>
          <p:cNvGrpSpPr/>
          <p:nvPr/>
        </p:nvGrpSpPr>
        <p:grpSpPr>
          <a:xfrm>
            <a:off x="3903" y="153870"/>
            <a:ext cx="6879926" cy="9784382"/>
            <a:chOff x="3903" y="153870"/>
            <a:chExt cx="6879926" cy="9784382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404003" y="814134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l-GR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</a:rPr>
                <a:t>Λάβετε μέτρα για </a:t>
              </a:r>
              <a:b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</a:rPr>
              </a:br>
              <a:r>
                <a:rPr lang="el-GR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</a:rPr>
                <a:t>να μειώσετε τα υψηλά επίπεδα ραδονίου</a:t>
              </a:r>
              <a:endPara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C907BC2-1FCE-2601-7D39-9096DF500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2" name="TextBox 57">
              <a:extLst>
                <a:ext uri="{FF2B5EF4-FFF2-40B4-BE49-F238E27FC236}">
                  <a16:creationId xmlns:a16="http://schemas.microsoft.com/office/drawing/2014/main" id="{2BFC4F68-606A-2BC9-40EA-4A6497E79521}"/>
                </a:ext>
              </a:extLst>
            </p:cNvPr>
            <p:cNvSpPr txBox="1"/>
            <p:nvPr/>
          </p:nvSpPr>
          <p:spPr>
            <a:xfrm>
              <a:off x="150659" y="4614552"/>
              <a:ext cx="6586415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2B014"/>
                </a:solidFill>
              </a:endParaRPr>
            </a:p>
            <a:p>
              <a:pPr algn="ctr"/>
              <a:r>
                <a:rPr lang="el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Μηνύματα </a:t>
              </a:r>
              <a:br>
                <a:rPr lang="el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l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για τον γενικό πληθυσμό</a:t>
              </a:r>
            </a:p>
            <a:p>
              <a:pPr algn="ctr"/>
              <a:endParaRPr lang="de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95B4116E-C14B-E5E2-A39A-4CF27840F19C}"/>
                </a:ext>
              </a:extLst>
            </p:cNvPr>
            <p:cNvGrpSpPr/>
            <p:nvPr/>
          </p:nvGrpSpPr>
          <p:grpSpPr>
            <a:xfrm>
              <a:off x="3903" y="9091866"/>
              <a:ext cx="6879926" cy="846386"/>
              <a:chOff x="-4101" y="9123420"/>
              <a:chExt cx="6879926" cy="846386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id="{548FD7BD-2CEC-077A-0501-34299548C973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10" name="Rectangle 13">
                  <a:extLst>
                    <a:ext uri="{FF2B5EF4-FFF2-40B4-BE49-F238E27FC236}">
                      <a16:creationId xmlns:a16="http://schemas.microsoft.com/office/drawing/2014/main" id="{999349F9-3813-6AAA-585C-1BA8F97F19AD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11" name="TextBox 14">
                  <a:extLst>
                    <a:ext uri="{FF2B5EF4-FFF2-40B4-BE49-F238E27FC236}">
                      <a16:creationId xmlns:a16="http://schemas.microsoft.com/office/drawing/2014/main" id="{F780AFB1-E159-93BB-5855-BB707A3AE9BE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F2B014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F2B014"/>
                      </a:solidFill>
                    </a:rPr>
                  </a:br>
                  <a:r>
                    <a:rPr lang="el-GR" sz="1200" b="1" dirty="0">
                      <a:solidFill>
                        <a:srgbClr val="F2B014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F2B014"/>
                      </a:solidFill>
                    </a:rPr>
                  </a:br>
                  <a:r>
                    <a:rPr lang="el-GR" sz="1200" b="1" dirty="0">
                      <a:solidFill>
                        <a:srgbClr val="F2B014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7E5DAF78-0489-DC82-E18E-9547917944DC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3" name="Ovaal 2">
                    <a:extLst>
                      <a:ext uri="{FF2B5EF4-FFF2-40B4-BE49-F238E27FC236}">
                        <a16:creationId xmlns:a16="http://schemas.microsoft.com/office/drawing/2014/main" id="{6016A3D4-7141-2373-833D-BE9A2EDF6B0F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14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45DCF1CA-FD94-DF58-A608-E4729BB374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7" name="Graphic 12">
                <a:extLst>
                  <a:ext uri="{FF2B5EF4-FFF2-40B4-BE49-F238E27FC236}">
                    <a16:creationId xmlns:a16="http://schemas.microsoft.com/office/drawing/2014/main" id="{86CFD969-35EA-5E3C-0F04-7BB2E5C21D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EF4D2C4-E526-4502-D688-96EB9E4A03A5}"/>
              </a:ext>
            </a:extLst>
          </p:cNvPr>
          <p:cNvGrpSpPr/>
          <p:nvPr/>
        </p:nvGrpSpPr>
        <p:grpSpPr>
          <a:xfrm>
            <a:off x="-29930" y="0"/>
            <a:ext cx="6913759" cy="9938252"/>
            <a:chOff x="-29930" y="0"/>
            <a:chExt cx="6913759" cy="9938252"/>
          </a:xfrm>
        </p:grpSpPr>
        <p:pic>
          <p:nvPicPr>
            <p:cNvPr id="8" name="Picture 7" descr="A picture containing text, person, sky, outdoor&#10;&#10;Description automatically generated">
              <a:extLst>
                <a:ext uri="{FF2B5EF4-FFF2-40B4-BE49-F238E27FC236}">
                  <a16:creationId xmlns:a16="http://schemas.microsoft.com/office/drawing/2014/main" id="{223FD25A-F02C-5DD5-DE38-499FDE4DC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9" r="33204" b="1802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93707" y="5248057"/>
              <a:ext cx="5049392" cy="3348759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9930" y="5592949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l-GR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Εξετάστε αν εκτίθεστε </a:t>
              </a:r>
              <a:b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σε ακτινοβολία από </a:t>
              </a:r>
              <a:b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φυσικά υψηλά επίπεδα ραδονίου στο σπίτι σας</a:t>
              </a:r>
              <a:endParaRPr lang="en-GB" sz="60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9E647C-2B68-C45F-8642-D2F7FE482580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3" name="Ovaal 41">
                <a:extLst>
                  <a:ext uri="{FF2B5EF4-FFF2-40B4-BE49-F238E27FC236}">
                    <a16:creationId xmlns:a16="http://schemas.microsoft.com/office/drawing/2014/main" id="{405C099F-ADBA-F2E2-9098-4C993596959E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9B0F77A4-B590-8F3D-24C2-A6EE46A72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0E4E512-4ABF-4F23-F7B6-CB54674C1CD2}"/>
                </a:ext>
              </a:extLst>
            </p:cNvPr>
            <p:cNvSpPr txBox="1"/>
            <p:nvPr/>
          </p:nvSpPr>
          <p:spPr>
            <a:xfrm>
              <a:off x="2404003" y="814134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l-GR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</a:rPr>
                <a:t>Λάβετε μέτρα για </a:t>
              </a:r>
              <a:b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</a:rPr>
              </a:br>
              <a:r>
                <a:rPr lang="el-GR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</a:rPr>
                <a:t>να μειώσετε τα υψηλά επίπεδα ραδονίου</a:t>
              </a:r>
              <a:endPara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806AB400-D8C4-3BC4-9442-AD07BB149D4C}"/>
                </a:ext>
              </a:extLst>
            </p:cNvPr>
            <p:cNvGrpSpPr/>
            <p:nvPr/>
          </p:nvGrpSpPr>
          <p:grpSpPr>
            <a:xfrm>
              <a:off x="3903" y="9091866"/>
              <a:ext cx="6879926" cy="846386"/>
              <a:chOff x="-4101" y="9123420"/>
              <a:chExt cx="6879926" cy="84638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4E23687E-03C8-9750-0400-D3952B6E0EC0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859BD9E9-8253-9B9D-E937-CA3F6D79D014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2FDBB0AF-BC52-DE00-0C0F-C95159D2CF08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F2B014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F2B014"/>
                      </a:solidFill>
                    </a:rPr>
                  </a:br>
                  <a:r>
                    <a:rPr lang="el-GR" sz="1200" b="1" dirty="0">
                      <a:solidFill>
                        <a:srgbClr val="F2B014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F2B014"/>
                      </a:solidFill>
                    </a:rPr>
                  </a:br>
                  <a:r>
                    <a:rPr lang="el-GR" sz="1200" b="1" dirty="0">
                      <a:solidFill>
                        <a:srgbClr val="F2B014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8B04F022-EA51-3AA3-576C-8B3A092FE110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90F73905-B8E9-FC0A-5516-C97BE069C0EF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5AF0E064-65E1-E78B-8734-09CB5B7DC0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980E3F91-7E46-1A6E-32F7-75FA11C75A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27E64BC6-4A9F-412B-88A3-62617E500484}"/>
                </a:ext>
              </a:extLst>
            </p:cNvPr>
            <p:cNvSpPr/>
            <p:nvPr/>
          </p:nvSpPr>
          <p:spPr>
            <a:xfrm>
              <a:off x="531610" y="828538"/>
              <a:ext cx="158913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Εισάγετε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το λογότυπο του οργανισμού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σας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69AF96D-AC44-6E95-73E7-45E933F8FA86}"/>
              </a:ext>
            </a:extLst>
          </p:cNvPr>
          <p:cNvGrpSpPr/>
          <p:nvPr/>
        </p:nvGrpSpPr>
        <p:grpSpPr>
          <a:xfrm>
            <a:off x="-4101" y="0"/>
            <a:ext cx="7143701" cy="9938252"/>
            <a:chOff x="-4101" y="0"/>
            <a:chExt cx="7143701" cy="9938252"/>
          </a:xfrm>
        </p:grpSpPr>
        <p:pic>
          <p:nvPicPr>
            <p:cNvPr id="8" name="Picture 7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5FBF7DA2-9B90-48C9-030A-12BDAF12B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1326179" y="4645407"/>
              <a:ext cx="5224137" cy="4184150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894" y="4718814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l-GR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Το ραδόνιο είναι ένα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φυσικό ραδιενεργό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αέριο που μπορεί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να προκαλέσει έκθεση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σε ακτινοβολία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στο σπίτι σας</a:t>
              </a:r>
              <a:endParaRPr lang="en-GB" sz="4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C7CE8791-9A4F-4D38-9630-2C5CD7A2ECB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0BFE06B2-A6D9-6053-D78E-688A12592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F51507F-7516-3696-513B-56B75CC4F692}"/>
                </a:ext>
              </a:extLst>
            </p:cNvPr>
            <p:cNvSpPr txBox="1"/>
            <p:nvPr/>
          </p:nvSpPr>
          <p:spPr>
            <a:xfrm>
              <a:off x="2404003" y="814134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l-GR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</a:rPr>
                <a:t>Λάβετε μέτρα για </a:t>
              </a:r>
              <a:b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</a:rPr>
              </a:br>
              <a:r>
                <a:rPr lang="el-GR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</a:rPr>
                <a:t>να μειώσετε τα υψηλά επίπεδα ραδονίου</a:t>
              </a:r>
              <a:endPara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6C9AD271-7C27-9480-F1AB-5FC2A51EC5EB}"/>
                </a:ext>
              </a:extLst>
            </p:cNvPr>
            <p:cNvGrpSpPr/>
            <p:nvPr/>
          </p:nvGrpSpPr>
          <p:grpSpPr>
            <a:xfrm>
              <a:off x="3903" y="9091866"/>
              <a:ext cx="6879926" cy="846386"/>
              <a:chOff x="-4101" y="9123420"/>
              <a:chExt cx="6879926" cy="84638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E97570D5-1C98-B449-7DFA-F195BF4687D1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311CB2D2-6A0A-3807-7EEB-8F3EDD52D4F9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14" name="TextBox 14">
                  <a:extLst>
                    <a:ext uri="{FF2B5EF4-FFF2-40B4-BE49-F238E27FC236}">
                      <a16:creationId xmlns:a16="http://schemas.microsoft.com/office/drawing/2014/main" id="{D402BE15-B700-25A5-3E4A-A37DF18E67CD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F2B014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F2B014"/>
                      </a:solidFill>
                    </a:rPr>
                  </a:br>
                  <a:r>
                    <a:rPr lang="el-GR" sz="1200" b="1" dirty="0">
                      <a:solidFill>
                        <a:srgbClr val="F2B014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F2B014"/>
                      </a:solidFill>
                    </a:rPr>
                  </a:br>
                  <a:r>
                    <a:rPr lang="el-GR" sz="1200" b="1" dirty="0">
                      <a:solidFill>
                        <a:srgbClr val="F2B014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15" name="Group 15">
                  <a:extLst>
                    <a:ext uri="{FF2B5EF4-FFF2-40B4-BE49-F238E27FC236}">
                      <a16:creationId xmlns:a16="http://schemas.microsoft.com/office/drawing/2014/main" id="{47F66DB9-16E9-4EF2-3C2E-F38D28EDBA20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6" name="Ovaal 2">
                    <a:extLst>
                      <a:ext uri="{FF2B5EF4-FFF2-40B4-BE49-F238E27FC236}">
                        <a16:creationId xmlns:a16="http://schemas.microsoft.com/office/drawing/2014/main" id="{4582D763-888E-939B-C67D-8B05EE57026C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17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CA87DA1-795C-D9DE-DC38-A04CCACFF5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4708A95B-3C81-73BA-8FB0-CEC3890984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B9A37203-940A-4D18-9FBC-1EAB8251C51B}"/>
                </a:ext>
              </a:extLst>
            </p:cNvPr>
            <p:cNvSpPr/>
            <p:nvPr/>
          </p:nvSpPr>
          <p:spPr>
            <a:xfrm>
              <a:off x="531610" y="828538"/>
              <a:ext cx="158913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Εισάγετε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το λογότυπο του οργανισμού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σας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C3D3520-C6BC-0B19-3EA1-C1A2A4BD2C7C}"/>
              </a:ext>
            </a:extLst>
          </p:cNvPr>
          <p:cNvGrpSpPr/>
          <p:nvPr/>
        </p:nvGrpSpPr>
        <p:grpSpPr>
          <a:xfrm>
            <a:off x="-4101" y="0"/>
            <a:ext cx="6887930" cy="9938252"/>
            <a:chOff x="-4101" y="0"/>
            <a:chExt cx="6887930" cy="9938252"/>
          </a:xfrm>
        </p:grpSpPr>
        <p:pic>
          <p:nvPicPr>
            <p:cNvPr id="3" name="Picture 2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F5CD0640-862E-1A18-2BB7-0E82609F6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51857" y="3934488"/>
              <a:ext cx="4427373" cy="4826886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C4DAD1C-F7AB-326F-CE43-A4C48D30DA2E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1C0197F5-8D7A-140C-A799-5A418FDF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9" name="TextBox 18">
              <a:extLst>
                <a:ext uri="{FF2B5EF4-FFF2-40B4-BE49-F238E27FC236}">
                  <a16:creationId xmlns:a16="http://schemas.microsoft.com/office/drawing/2014/main" id="{CBE30CAC-4F86-FA45-C9F8-AA6E96BBAED0}"/>
                </a:ext>
              </a:extLst>
            </p:cNvPr>
            <p:cNvSpPr txBox="1"/>
            <p:nvPr/>
          </p:nvSpPr>
          <p:spPr>
            <a:xfrm>
              <a:off x="2461839" y="5643286"/>
              <a:ext cx="417795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2B014"/>
                </a:solidFill>
              </a:endParaRPr>
            </a:p>
            <a:p>
              <a:pPr algn="ctr"/>
              <a:r>
                <a:rPr lang="el-GR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Προσαρμοσμένο κείμενο</a:t>
              </a:r>
              <a:endParaRPr lang="en-GB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9C710F89-72C7-176F-141A-DF007828D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567" y="3119671"/>
              <a:ext cx="2657958" cy="212217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l-GR" sz="28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Εισάγετε φωτογραφία σας</a:t>
              </a:r>
              <a:endParaRPr lang="en-GB" sz="2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EA18F564-9231-CE35-A2D3-83824300AEE0}"/>
                </a:ext>
              </a:extLst>
            </p:cNvPr>
            <p:cNvSpPr txBox="1"/>
            <p:nvPr/>
          </p:nvSpPr>
          <p:spPr>
            <a:xfrm>
              <a:off x="2404003" y="814134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l-GR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</a:rPr>
                <a:t>Λάβετε μέτρα για </a:t>
              </a:r>
              <a:b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</a:rPr>
              </a:br>
              <a:r>
                <a:rPr lang="el-GR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</a:rPr>
                <a:t>να μειώσετε τα υψηλά επίπεδα ραδονίου</a:t>
              </a:r>
              <a:endPara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9">
              <a:extLst>
                <a:ext uri="{FF2B5EF4-FFF2-40B4-BE49-F238E27FC236}">
                  <a16:creationId xmlns:a16="http://schemas.microsoft.com/office/drawing/2014/main" id="{6DC5C49D-0191-285E-832B-4C3FCAF5484D}"/>
                </a:ext>
              </a:extLst>
            </p:cNvPr>
            <p:cNvGrpSpPr/>
            <p:nvPr/>
          </p:nvGrpSpPr>
          <p:grpSpPr>
            <a:xfrm>
              <a:off x="3903" y="9091866"/>
              <a:ext cx="6879926" cy="846386"/>
              <a:chOff x="-4101" y="9123420"/>
              <a:chExt cx="6879926" cy="846386"/>
            </a:xfrm>
          </p:grpSpPr>
          <p:grpSp>
            <p:nvGrpSpPr>
              <p:cNvPr id="14" name="Group 10">
                <a:extLst>
                  <a:ext uri="{FF2B5EF4-FFF2-40B4-BE49-F238E27FC236}">
                    <a16:creationId xmlns:a16="http://schemas.microsoft.com/office/drawing/2014/main" id="{8690D23F-8AD4-8133-D3A3-9512870DCA9C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19" name="Rectangle 13">
                  <a:extLst>
                    <a:ext uri="{FF2B5EF4-FFF2-40B4-BE49-F238E27FC236}">
                      <a16:creationId xmlns:a16="http://schemas.microsoft.com/office/drawing/2014/main" id="{E32718A2-E7A1-5C33-1416-BB545BA5D00F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20" name="TextBox 14">
                  <a:extLst>
                    <a:ext uri="{FF2B5EF4-FFF2-40B4-BE49-F238E27FC236}">
                      <a16:creationId xmlns:a16="http://schemas.microsoft.com/office/drawing/2014/main" id="{9BD1BB9A-B467-2B3B-B540-E7103B2C67D3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F2B014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F2B014"/>
                      </a:solidFill>
                    </a:rPr>
                  </a:br>
                  <a:r>
                    <a:rPr lang="el-GR" sz="1200" b="1" dirty="0">
                      <a:solidFill>
                        <a:srgbClr val="F2B014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F2B014"/>
                      </a:solidFill>
                    </a:rPr>
                  </a:br>
                  <a:r>
                    <a:rPr lang="el-GR" sz="1200" b="1" dirty="0">
                      <a:solidFill>
                        <a:srgbClr val="F2B014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33" name="Group 15">
                  <a:extLst>
                    <a:ext uri="{FF2B5EF4-FFF2-40B4-BE49-F238E27FC236}">
                      <a16:creationId xmlns:a16="http://schemas.microsoft.com/office/drawing/2014/main" id="{EE93B1A1-63EA-317B-06C9-086AD49B346C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6" name="Ovaal 2">
                    <a:extLst>
                      <a:ext uri="{FF2B5EF4-FFF2-40B4-BE49-F238E27FC236}">
                        <a16:creationId xmlns:a16="http://schemas.microsoft.com/office/drawing/2014/main" id="{74623C6E-DBA7-8759-4B62-A5E1BEB82B36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37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32FB3C9D-E983-2F43-46EA-60EC11F015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5" name="Graphic 12">
                <a:extLst>
                  <a:ext uri="{FF2B5EF4-FFF2-40B4-BE49-F238E27FC236}">
                    <a16:creationId xmlns:a16="http://schemas.microsoft.com/office/drawing/2014/main" id="{331D3532-71B3-E337-30B3-D1C9066834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38" name="Rectangle 4">
              <a:extLst>
                <a:ext uri="{FF2B5EF4-FFF2-40B4-BE49-F238E27FC236}">
                  <a16:creationId xmlns:a16="http://schemas.microsoft.com/office/drawing/2014/main" id="{36313D6C-DE15-C0D3-9B02-35778C0BDDC4}"/>
                </a:ext>
              </a:extLst>
            </p:cNvPr>
            <p:cNvSpPr/>
            <p:nvPr/>
          </p:nvSpPr>
          <p:spPr>
            <a:xfrm>
              <a:off x="531610" y="828538"/>
              <a:ext cx="158913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Εισάγετε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το λογότυπο του οργανισμού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σας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259</Words>
  <Application>Microsoft Office PowerPoint</Application>
  <PresentationFormat>A4 Paper (210x297 mm)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2023-05-26T06:06:31Z</dcterms:modified>
</cp:coreProperties>
</file>