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62" r:id="rId4"/>
    <p:sldId id="279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014"/>
    <a:srgbClr val="A6BEB4"/>
    <a:srgbClr val="E6E6E6"/>
    <a:srgbClr val="CCDAD4"/>
    <a:srgbClr val="688E7E"/>
    <a:srgbClr val="86A698"/>
    <a:srgbClr val="A8B6B4"/>
    <a:srgbClr val="AEC4B7"/>
    <a:srgbClr val="A3AFB0"/>
    <a:srgbClr val="96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4DB9B0-B0A6-40FC-9C50-9106532EE4F7}" v="17" dt="2023-05-25T15:33:19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3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84E070D-A6E6-D704-7786-E3312DD1A7F1}"/>
              </a:ext>
            </a:extLst>
          </p:cNvPr>
          <p:cNvGrpSpPr/>
          <p:nvPr/>
        </p:nvGrpSpPr>
        <p:grpSpPr>
          <a:xfrm>
            <a:off x="-4101" y="153870"/>
            <a:ext cx="6879926" cy="9825588"/>
            <a:chOff x="-4101" y="153870"/>
            <a:chExt cx="6879926" cy="982558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404003" y="92861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ERGREIFEN SIE </a:t>
              </a:r>
              <a:r>
                <a:rPr lang="en-US" sz="1200" b="1" i="0" dirty="0" err="1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MAßNAHMEN</a:t>
              </a: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ZUR SENKUNG HOHEN RADONWERTE</a:t>
              </a:r>
              <a:endParaRPr lang="en-GB" sz="1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C907BC2-1FCE-2601-7D39-9096DF500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id="{259F6CA1-5415-E62E-4E52-35B2C4AB4FA3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3" name="Group 10">
                <a:extLst>
                  <a:ext uri="{FF2B5EF4-FFF2-40B4-BE49-F238E27FC236}">
                    <a16:creationId xmlns:a16="http://schemas.microsoft.com/office/drawing/2014/main" id="{A8CEB729-23D0-E264-DDED-ACFCCD515EB7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7" name="Rectangle 13">
                  <a:extLst>
                    <a:ext uri="{FF2B5EF4-FFF2-40B4-BE49-F238E27FC236}">
                      <a16:creationId xmlns:a16="http://schemas.microsoft.com/office/drawing/2014/main" id="{7E98F414-37AA-BBD4-AB1D-99855402B8B5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10" name="TextBox 14">
                  <a:extLst>
                    <a:ext uri="{FF2B5EF4-FFF2-40B4-BE49-F238E27FC236}">
                      <a16:creationId xmlns:a16="http://schemas.microsoft.com/office/drawing/2014/main" id="{A3F57731-E255-8F4D-5A61-3C1B5B271C50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F2B014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F2B014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F2B014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F2B014"/>
                      </a:solidFill>
                    </a:rPr>
                  </a:br>
                  <a:r>
                    <a:rPr lang="de-DE" sz="1200" b="1" dirty="0">
                      <a:solidFill>
                        <a:srgbClr val="F2B014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F2B014"/>
                      </a:solidFill>
                    </a:rPr>
                  </a:br>
                  <a:r>
                    <a:rPr lang="de-DE" sz="1200" b="1" dirty="0">
                      <a:solidFill>
                        <a:srgbClr val="F2B014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27622744-15C9-5529-5C21-E8DDBD4D548C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2" name="Ovaal 2">
                    <a:extLst>
                      <a:ext uri="{FF2B5EF4-FFF2-40B4-BE49-F238E27FC236}">
                        <a16:creationId xmlns:a16="http://schemas.microsoft.com/office/drawing/2014/main" id="{421B0AD3-58CC-45CC-A289-6BCDB6194D85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13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4B6A4198-B1B5-5093-4138-E5855C7F52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6" name="Graphic 12">
                <a:extLst>
                  <a:ext uri="{FF2B5EF4-FFF2-40B4-BE49-F238E27FC236}">
                    <a16:creationId xmlns:a16="http://schemas.microsoft.com/office/drawing/2014/main" id="{B3B03639-75A3-C82F-79CC-6D53B7E1B0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787231AF-BDCA-BE19-74BC-3800241A6590}"/>
                </a:ext>
              </a:extLst>
            </p:cNvPr>
            <p:cNvSpPr txBox="1"/>
            <p:nvPr/>
          </p:nvSpPr>
          <p:spPr>
            <a:xfrm>
              <a:off x="782258" y="4634810"/>
              <a:ext cx="53693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  <a:p>
              <a:pPr algn="ctr"/>
              <a:r>
                <a:rPr lang="de-DE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Botschaften </a:t>
              </a:r>
              <a:br>
                <a:rPr lang="de-DE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für die breite Öffentlichkeit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A957620-AF86-CF19-59F9-501FF1D78837}"/>
              </a:ext>
            </a:extLst>
          </p:cNvPr>
          <p:cNvGrpSpPr/>
          <p:nvPr/>
        </p:nvGrpSpPr>
        <p:grpSpPr>
          <a:xfrm>
            <a:off x="-4101" y="0"/>
            <a:ext cx="6879926" cy="9979458"/>
            <a:chOff x="-4101" y="0"/>
            <a:chExt cx="6879926" cy="9979458"/>
          </a:xfrm>
        </p:grpSpPr>
        <p:pic>
          <p:nvPicPr>
            <p:cNvPr id="8" name="Picture 7" descr="A picture containing text, person, sky, outdoor&#10;&#10;Description automatically generated">
              <a:extLst>
                <a:ext uri="{FF2B5EF4-FFF2-40B4-BE49-F238E27FC236}">
                  <a16:creationId xmlns:a16="http://schemas.microsoft.com/office/drawing/2014/main" id="{223FD25A-F02C-5DD5-DE38-499FDE4DC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9" r="33204" b="1802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368912" y="5326549"/>
              <a:ext cx="6155826" cy="3348759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000" y="5462485"/>
              <a:ext cx="5912703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de-DE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Finden Sie heraus, </a:t>
              </a:r>
              <a:br>
                <a:rPr lang="de-DE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ob Sie in Ihrem Zuhause </a:t>
              </a:r>
              <a:br>
                <a:rPr lang="de-DE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einer erhöhten Strahlenbelastung </a:t>
              </a:r>
              <a:br>
                <a:rPr lang="de-DE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durch natürlich vorkommendes Radon ausgesetzt sind</a:t>
              </a:r>
              <a:endParaRPr lang="en-GB" sz="60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9E647C-2B68-C45F-8642-D2F7FE482580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3" name="Ovaal 41">
                <a:extLst>
                  <a:ext uri="{FF2B5EF4-FFF2-40B4-BE49-F238E27FC236}">
                    <a16:creationId xmlns:a16="http://schemas.microsoft.com/office/drawing/2014/main" id="{405C099F-ADBA-F2E2-9098-4C993596959E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9B0F77A4-B590-8F3D-24C2-A6EE46A72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E231134-7315-8338-CA88-1090296DB3B1}"/>
                </a:ext>
              </a:extLst>
            </p:cNvPr>
            <p:cNvSpPr txBox="1"/>
            <p:nvPr/>
          </p:nvSpPr>
          <p:spPr>
            <a:xfrm>
              <a:off x="2404003" y="92861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ERGREIFEN SIE </a:t>
              </a:r>
              <a:r>
                <a:rPr lang="en-US" sz="1200" b="1" i="0" dirty="0" err="1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MAßNAHMEN</a:t>
              </a: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ZUR SENKUNG HOHEN RADONWERTE</a:t>
              </a:r>
              <a:endParaRPr lang="en-GB" sz="1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62A26384-A980-037F-CC30-956CF7434FE6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2D024477-B724-6E4D-3427-1771213D13D9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3ED3D950-CAE8-66FD-6CD2-29BF70E9AEC3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48B15013-22AF-6237-12E7-D215B747CBC9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F2B014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F2B014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F2B014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F2B014"/>
                      </a:solidFill>
                    </a:rPr>
                  </a:br>
                  <a:r>
                    <a:rPr lang="de-DE" sz="1200" b="1" dirty="0">
                      <a:solidFill>
                        <a:srgbClr val="F2B014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F2B014"/>
                      </a:solidFill>
                    </a:rPr>
                  </a:br>
                  <a:r>
                    <a:rPr lang="de-DE" sz="1200" b="1" dirty="0">
                      <a:solidFill>
                        <a:srgbClr val="F2B014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A6DA8541-FA0A-CEE6-4586-85BFBDE344DE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9475BD92-9B44-ECC7-72DB-D4D5ADA9BBB1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9AA72CD4-3435-B07B-278B-5ABF958263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F92A22B3-F432-DE83-DBF2-79832C8089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7" name="Rectangle 38">
              <a:extLst>
                <a:ext uri="{FF2B5EF4-FFF2-40B4-BE49-F238E27FC236}">
                  <a16:creationId xmlns:a16="http://schemas.microsoft.com/office/drawing/2014/main" id="{22DA72C0-582F-3470-41A0-D7B30B428724}"/>
                </a:ext>
              </a:extLst>
            </p:cNvPr>
            <p:cNvSpPr/>
            <p:nvPr/>
          </p:nvSpPr>
          <p:spPr>
            <a:xfrm>
              <a:off x="511948" y="745994"/>
              <a:ext cx="164091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Fügen Sie </a:t>
              </a:r>
              <a:b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das Logo Ihrer Organisation ein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265C34A-2B44-5057-70A3-E384CC6BAEF3}"/>
              </a:ext>
            </a:extLst>
          </p:cNvPr>
          <p:cNvGrpSpPr/>
          <p:nvPr/>
        </p:nvGrpSpPr>
        <p:grpSpPr>
          <a:xfrm>
            <a:off x="-4101" y="0"/>
            <a:ext cx="6879926" cy="9979458"/>
            <a:chOff x="-4101" y="0"/>
            <a:chExt cx="6879926" cy="9979458"/>
          </a:xfrm>
        </p:grpSpPr>
        <p:pic>
          <p:nvPicPr>
            <p:cNvPr id="8" name="Picture 7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5FBF7DA2-9B90-48C9-030A-12BDAF12B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338331" y="5020222"/>
              <a:ext cx="6216988" cy="3615950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583" y="5314208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de-DE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Radon ist ein natürliches radioaktives Gas, </a:t>
              </a:r>
              <a:br>
                <a:rPr lang="de-DE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das zu einer Strahlenbelastung in Ihrem Haus führen kann</a:t>
              </a:r>
              <a:endParaRPr lang="en-GB" sz="4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C7CE8791-9A4F-4D38-9630-2C5CD7A2ECB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0BFE06B2-A6D9-6053-D78E-688A12592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7295249-D611-0F21-E284-45972BE8E008}"/>
                </a:ext>
              </a:extLst>
            </p:cNvPr>
            <p:cNvSpPr txBox="1"/>
            <p:nvPr/>
          </p:nvSpPr>
          <p:spPr>
            <a:xfrm>
              <a:off x="2404003" y="92861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ERGREIFEN SIE </a:t>
              </a:r>
              <a:r>
                <a:rPr lang="en-US" sz="1200" b="1" i="0" dirty="0" err="1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MAßNAHMEN</a:t>
              </a: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ZUR SENKUNG HOHEN RADONWERTE</a:t>
              </a:r>
              <a:endParaRPr lang="en-GB" sz="1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EDD9433C-E357-626C-873C-E388CB9DE370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E057A431-987C-18F1-365F-266F1A19EB6D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34CAEBB5-5E2C-264B-2D36-A1654DD8DD8C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14" name="TextBox 14">
                  <a:extLst>
                    <a:ext uri="{FF2B5EF4-FFF2-40B4-BE49-F238E27FC236}">
                      <a16:creationId xmlns:a16="http://schemas.microsoft.com/office/drawing/2014/main" id="{AAF5E570-55BF-070E-E93D-A93DA4314CFE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F2B014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F2B014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F2B014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F2B014"/>
                      </a:solidFill>
                    </a:rPr>
                  </a:br>
                  <a:r>
                    <a:rPr lang="de-DE" sz="1200" b="1" dirty="0">
                      <a:solidFill>
                        <a:srgbClr val="F2B014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F2B014"/>
                      </a:solidFill>
                    </a:rPr>
                  </a:br>
                  <a:r>
                    <a:rPr lang="de-DE" sz="1200" b="1" dirty="0">
                      <a:solidFill>
                        <a:srgbClr val="F2B014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5" name="Group 15">
                  <a:extLst>
                    <a:ext uri="{FF2B5EF4-FFF2-40B4-BE49-F238E27FC236}">
                      <a16:creationId xmlns:a16="http://schemas.microsoft.com/office/drawing/2014/main" id="{4B16576B-24AE-EF64-FA7F-47A1FC126919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6" name="Ovaal 2">
                    <a:extLst>
                      <a:ext uri="{FF2B5EF4-FFF2-40B4-BE49-F238E27FC236}">
                        <a16:creationId xmlns:a16="http://schemas.microsoft.com/office/drawing/2014/main" id="{905C03D5-D751-1CF7-2FF1-FDC849960EFD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17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A056C639-47B5-CB9F-E50F-549D618D62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38DD403C-4783-F0B8-E7CC-B7B917F0EA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9" name="Rectangle 38">
              <a:extLst>
                <a:ext uri="{FF2B5EF4-FFF2-40B4-BE49-F238E27FC236}">
                  <a16:creationId xmlns:a16="http://schemas.microsoft.com/office/drawing/2014/main" id="{B5619E3F-E2DE-9164-5FE8-C55DC9C5BE22}"/>
                </a:ext>
              </a:extLst>
            </p:cNvPr>
            <p:cNvSpPr/>
            <p:nvPr/>
          </p:nvSpPr>
          <p:spPr>
            <a:xfrm>
              <a:off x="511948" y="745994"/>
              <a:ext cx="164091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Fügen Sie </a:t>
              </a:r>
              <a:b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das Logo Ihrer Organisation ein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0A58DF6F-17B4-6DCB-A834-AE269A72BA12}"/>
              </a:ext>
            </a:extLst>
          </p:cNvPr>
          <p:cNvGrpSpPr/>
          <p:nvPr/>
        </p:nvGrpSpPr>
        <p:grpSpPr>
          <a:xfrm>
            <a:off x="-4101" y="0"/>
            <a:ext cx="6879926" cy="9979458"/>
            <a:chOff x="-4101" y="0"/>
            <a:chExt cx="6879926" cy="9979458"/>
          </a:xfrm>
        </p:grpSpPr>
        <p:pic>
          <p:nvPicPr>
            <p:cNvPr id="3" name="Picture 2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F5CD0640-862E-1A18-2BB7-0E82609F6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51857" y="3934488"/>
              <a:ext cx="4427373" cy="4826886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D92B39B-D729-CA28-99B1-9CC1E1545C74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5" name="Ovaal 41">
                <a:extLst>
                  <a:ext uri="{FF2B5EF4-FFF2-40B4-BE49-F238E27FC236}">
                    <a16:creationId xmlns:a16="http://schemas.microsoft.com/office/drawing/2014/main" id="{4C4DAD1C-F7AB-326F-CE43-A4C48D30DA2E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8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1C0197F5-8D7A-140C-A799-5A418FDF8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7" name="Rectangle 38">
              <a:extLst>
                <a:ext uri="{FF2B5EF4-FFF2-40B4-BE49-F238E27FC236}">
                  <a16:creationId xmlns:a16="http://schemas.microsoft.com/office/drawing/2014/main" id="{D7BE9470-8ABB-60D7-ECCA-EAA9942A973C}"/>
                </a:ext>
              </a:extLst>
            </p:cNvPr>
            <p:cNvSpPr/>
            <p:nvPr/>
          </p:nvSpPr>
          <p:spPr>
            <a:xfrm>
              <a:off x="511948" y="745994"/>
              <a:ext cx="164091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Fügen Sie </a:t>
              </a:r>
              <a:b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das Logo Ihrer Organisation ein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18">
              <a:extLst>
                <a:ext uri="{FF2B5EF4-FFF2-40B4-BE49-F238E27FC236}">
                  <a16:creationId xmlns:a16="http://schemas.microsoft.com/office/drawing/2014/main" id="{938DE95C-A9B7-1A5C-47E2-7241B6A0CBA1}"/>
                </a:ext>
              </a:extLst>
            </p:cNvPr>
            <p:cNvSpPr txBox="1"/>
            <p:nvPr/>
          </p:nvSpPr>
          <p:spPr>
            <a:xfrm>
              <a:off x="2350863" y="5657174"/>
              <a:ext cx="417795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Persönlicher</a:t>
              </a:r>
              <a:r>
                <a:rPr lang="en-US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en-US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  <a:endParaRPr lang="en-GB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3D625BD1-D628-5EDF-EA96-85F363646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126" y="2951898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28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Fügen Sie hier </a:t>
              </a:r>
              <a:br>
                <a:rPr lang="de-DE" sz="2800" b="1" dirty="0">
                  <a:solidFill>
                    <a:srgbClr val="F2B014"/>
                  </a:solidFill>
                  <a:latin typeface="Calibri" panose="020F0502020204030204" pitchFamily="34" charset="0"/>
                </a:rPr>
              </a:br>
              <a:r>
                <a:rPr lang="de-DE" sz="28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ein Foto ein </a:t>
              </a:r>
              <a:endParaRPr lang="en-GB" sz="2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CC4E4675-DA37-5778-36C2-4A77F633D877}"/>
                </a:ext>
              </a:extLst>
            </p:cNvPr>
            <p:cNvSpPr txBox="1"/>
            <p:nvPr/>
          </p:nvSpPr>
          <p:spPr>
            <a:xfrm>
              <a:off x="2404003" y="92861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ERGREIFEN SIE </a:t>
              </a:r>
              <a:r>
                <a:rPr lang="en-US" sz="1200" b="1" i="0" dirty="0" err="1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MAßNAHMEN</a:t>
              </a: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ZUR SENKUNG HOHEN RADONWERTE</a:t>
              </a:r>
              <a:endParaRPr lang="en-GB" sz="1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7109F7EE-6608-7F88-96EC-EE07CAB567AA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40" name="Group 10">
                <a:extLst>
                  <a:ext uri="{FF2B5EF4-FFF2-40B4-BE49-F238E27FC236}">
                    <a16:creationId xmlns:a16="http://schemas.microsoft.com/office/drawing/2014/main" id="{4DF61E19-9EDD-4F54-3555-DB2619EC9E00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42" name="Rectangle 13">
                  <a:extLst>
                    <a:ext uri="{FF2B5EF4-FFF2-40B4-BE49-F238E27FC236}">
                      <a16:creationId xmlns:a16="http://schemas.microsoft.com/office/drawing/2014/main" id="{D90E8127-268E-07AC-A44D-4184374EA5DC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43" name="TextBox 14">
                  <a:extLst>
                    <a:ext uri="{FF2B5EF4-FFF2-40B4-BE49-F238E27FC236}">
                      <a16:creationId xmlns:a16="http://schemas.microsoft.com/office/drawing/2014/main" id="{005EA3C8-2E85-0865-93DE-0741298834AF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F2B014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F2B014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F2B014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F2B014"/>
                      </a:solidFill>
                    </a:rPr>
                  </a:br>
                  <a:r>
                    <a:rPr lang="de-DE" sz="1200" b="1" dirty="0">
                      <a:solidFill>
                        <a:srgbClr val="F2B014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F2B014"/>
                      </a:solidFill>
                    </a:rPr>
                  </a:br>
                  <a:r>
                    <a:rPr lang="de-DE" sz="1200" b="1" dirty="0">
                      <a:solidFill>
                        <a:srgbClr val="F2B014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44" name="Group 15">
                  <a:extLst>
                    <a:ext uri="{FF2B5EF4-FFF2-40B4-BE49-F238E27FC236}">
                      <a16:creationId xmlns:a16="http://schemas.microsoft.com/office/drawing/2014/main" id="{EE58021A-594C-DD08-123D-4163C4DDA083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45" name="Ovaal 2">
                    <a:extLst>
                      <a:ext uri="{FF2B5EF4-FFF2-40B4-BE49-F238E27FC236}">
                        <a16:creationId xmlns:a16="http://schemas.microsoft.com/office/drawing/2014/main" id="{3D35600C-519B-CB90-80F6-4487B12A2249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4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C01C8152-595C-8550-2188-9FF32B85DC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41" name="Graphic 12">
                <a:extLst>
                  <a:ext uri="{FF2B5EF4-FFF2-40B4-BE49-F238E27FC236}">
                    <a16:creationId xmlns:a16="http://schemas.microsoft.com/office/drawing/2014/main" id="{DA7B67C5-6FD1-D0A6-A351-44DF9BDBF3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260</Words>
  <Application>Microsoft Office PowerPoint</Application>
  <PresentationFormat>A4 Paper (210x297 mm)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2023-05-26T06:06:04Z</dcterms:modified>
</cp:coreProperties>
</file>