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62" r:id="rId4"/>
    <p:sldId id="279" r:id="rId5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014"/>
    <a:srgbClr val="A6BEB4"/>
    <a:srgbClr val="E6E6E6"/>
    <a:srgbClr val="CCDAD4"/>
    <a:srgbClr val="688E7E"/>
    <a:srgbClr val="86A698"/>
    <a:srgbClr val="A8B6B4"/>
    <a:srgbClr val="AEC4B7"/>
    <a:srgbClr val="A3AFB0"/>
    <a:srgbClr val="96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11D333-2732-41EA-ABAA-008EB4B20EEB}" v="17" dt="2023-05-25T15:20:56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25/05/2023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B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CD4F0EAB-42B3-7C31-78A8-1E2A2E4D8FAA}"/>
              </a:ext>
            </a:extLst>
          </p:cNvPr>
          <p:cNvGrpSpPr/>
          <p:nvPr/>
        </p:nvGrpSpPr>
        <p:grpSpPr>
          <a:xfrm>
            <a:off x="-4101" y="153870"/>
            <a:ext cx="6879926" cy="9787488"/>
            <a:chOff x="-4101" y="153870"/>
            <a:chExt cx="6879926" cy="978748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404003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იმოქმედეთ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რომ შეამციროთ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რადონის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დოზა</a:t>
              </a:r>
              <a:endParaRPr lang="en-US" sz="17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C907BC2-1FCE-2601-7D39-9096DF500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15" name="TextBox 18">
              <a:extLst>
                <a:ext uri="{FF2B5EF4-FFF2-40B4-BE49-F238E27FC236}">
                  <a16:creationId xmlns:a16="http://schemas.microsoft.com/office/drawing/2014/main" id="{33BB664B-C080-6EF4-A73F-5D9D22D785E1}"/>
                </a:ext>
              </a:extLst>
            </p:cNvPr>
            <p:cNvSpPr txBox="1"/>
            <p:nvPr/>
          </p:nvSpPr>
          <p:spPr>
            <a:xfrm>
              <a:off x="846053" y="4827584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მესიჯი ზოგად პუბლიკას</a:t>
              </a:r>
            </a:p>
          </p:txBody>
        </p:sp>
        <p:grpSp>
          <p:nvGrpSpPr>
            <p:cNvPr id="16" name="Group 9">
              <a:extLst>
                <a:ext uri="{FF2B5EF4-FFF2-40B4-BE49-F238E27FC236}">
                  <a16:creationId xmlns:a16="http://schemas.microsoft.com/office/drawing/2014/main" id="{E14C7772-8657-0AE7-8DAC-963147611D8F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7" name="Group 10">
                <a:extLst>
                  <a:ext uri="{FF2B5EF4-FFF2-40B4-BE49-F238E27FC236}">
                    <a16:creationId xmlns:a16="http://schemas.microsoft.com/office/drawing/2014/main" id="{AC26DEEF-03AE-3374-044E-8FCD52285BDE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21" name="Rectangle 13">
                  <a:extLst>
                    <a:ext uri="{FF2B5EF4-FFF2-40B4-BE49-F238E27FC236}">
                      <a16:creationId xmlns:a16="http://schemas.microsoft.com/office/drawing/2014/main" id="{BA706C06-0FCA-689C-A035-7976BA257CE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22" name="TextBox 14">
                  <a:extLst>
                    <a:ext uri="{FF2B5EF4-FFF2-40B4-BE49-F238E27FC236}">
                      <a16:creationId xmlns:a16="http://schemas.microsoft.com/office/drawing/2014/main" id="{2A1805CA-DADE-ADA2-0444-10FF62858086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23" name="Group 15">
                  <a:extLst>
                    <a:ext uri="{FF2B5EF4-FFF2-40B4-BE49-F238E27FC236}">
                      <a16:creationId xmlns:a16="http://schemas.microsoft.com/office/drawing/2014/main" id="{2452EC8B-E2BD-3A0F-8833-5A5FE2B2B4D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4" name="Ovaal 2">
                    <a:extLst>
                      <a:ext uri="{FF2B5EF4-FFF2-40B4-BE49-F238E27FC236}">
                        <a16:creationId xmlns:a16="http://schemas.microsoft.com/office/drawing/2014/main" id="{F9975970-E9AA-39A8-6C60-D98CDB1C256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2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C2F660B-D847-53BB-655C-9823F65AA5D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8" name="Graphic 12">
                <a:extLst>
                  <a:ext uri="{FF2B5EF4-FFF2-40B4-BE49-F238E27FC236}">
                    <a16:creationId xmlns:a16="http://schemas.microsoft.com/office/drawing/2014/main" id="{A62D3938-9E11-E30A-E4E0-4F2D5C2880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072563E9-2DA7-F353-3E2C-5C03C532D064}"/>
              </a:ext>
            </a:extLst>
          </p:cNvPr>
          <p:cNvGrpSpPr/>
          <p:nvPr/>
        </p:nvGrpSpPr>
        <p:grpSpPr>
          <a:xfrm>
            <a:off x="-73503" y="0"/>
            <a:ext cx="6949328" cy="9941358"/>
            <a:chOff x="-73503" y="0"/>
            <a:chExt cx="6949328" cy="9941358"/>
          </a:xfrm>
        </p:grpSpPr>
        <p:pic>
          <p:nvPicPr>
            <p:cNvPr id="8" name="Picture 7" descr="A picture containing text, person, sky, outdoor&#10;&#10;Description automatically generated">
              <a:extLst>
                <a:ext uri="{FF2B5EF4-FFF2-40B4-BE49-F238E27FC236}">
                  <a16:creationId xmlns:a16="http://schemas.microsoft.com/office/drawing/2014/main" id="{223FD25A-F02C-5DD5-DE38-499FDE4DC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09" r="33204" b="1802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93707" y="5248057"/>
              <a:ext cx="5049392" cy="3729326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3503" y="5248057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გაიგეთ ხართ თუ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არა რადიაციული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გამოსხივების ქვეშ, როგორიცაა რადონის მაღალი დოზა </a:t>
              </a:r>
              <a:br>
                <a:rPr lang="en-US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2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თქვენს სახლში</a:t>
              </a:r>
              <a:endParaRPr lang="en-GB" sz="60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6BB8699A-899B-1E06-6706-98E042F2D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" r="36621" b="-13923"/>
            <a:stretch/>
          </p:blipFill>
          <p:spPr>
            <a:xfrm>
              <a:off x="6061796" y="9394066"/>
              <a:ext cx="703986" cy="331414"/>
            </a:xfrm>
            <a:prstGeom prst="rect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405C099F-ADBA-F2E2-9098-4C993596959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9B0F77A4-B590-8F3D-24C2-A6EE46A7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A048E21C-6C66-7CBD-975C-8B56729838EB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BB221C07-0F2B-CB70-5872-0FC670C56840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C9AE321E-9BC3-A9FD-78FA-5CF829E8F0A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FB04CB2D-8D55-7E12-E61C-E8D2D76530D6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E29F466A-42E2-67CA-D57A-559D55E0E4BC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830123FD-616B-C298-C2A6-EBA0C545430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66586F7-9C61-B92D-BD85-617CDFDD67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8132FA9A-0CE3-9CAB-8F44-24CC139EC2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61">
              <a:extLst>
                <a:ext uri="{FF2B5EF4-FFF2-40B4-BE49-F238E27FC236}">
                  <a16:creationId xmlns:a16="http://schemas.microsoft.com/office/drawing/2014/main" id="{2D179DA0-8CC7-3A05-95DD-DC0593151B49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39DC8587-F6CD-7E4B-3111-179CD422CD81}"/>
                </a:ext>
              </a:extLst>
            </p:cNvPr>
            <p:cNvSpPr txBox="1"/>
            <p:nvPr/>
          </p:nvSpPr>
          <p:spPr>
            <a:xfrm>
              <a:off x="2404003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იმოქმედეთ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რომ შეამციროთ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რადონის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დოზა</a:t>
              </a:r>
              <a:endParaRPr lang="en-US" sz="17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A3BC52D-AC86-9AC0-782C-B71B370EE769}"/>
              </a:ext>
            </a:extLst>
          </p:cNvPr>
          <p:cNvGrpSpPr/>
          <p:nvPr/>
        </p:nvGrpSpPr>
        <p:grpSpPr>
          <a:xfrm>
            <a:off x="-4101" y="0"/>
            <a:ext cx="6879926" cy="9941358"/>
            <a:chOff x="-4101" y="0"/>
            <a:chExt cx="6879926" cy="9941358"/>
          </a:xfrm>
        </p:grpSpPr>
        <p:pic>
          <p:nvPicPr>
            <p:cNvPr id="8" name="Picture 7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5FBF7DA2-9B90-48C9-030A-12BDAF12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84106" y="4953000"/>
              <a:ext cx="5641631" cy="3615950"/>
            </a:xfrm>
            <a:prstGeom prst="roundRect">
              <a:avLst>
                <a:gd name="adj" fmla="val 12486"/>
              </a:avLst>
            </a:prstGeom>
            <a:solidFill>
              <a:schemeClr val="bg1">
                <a:alpha val="7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261" y="4976901"/>
              <a:ext cx="6669319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ka-G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რადონი ნატურალური რადიოაქტიური გაზია რომელმაც შეიძლება რადიაციული </a:t>
              </a:r>
              <a:br>
                <a:rPr lang="en-US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</a:br>
              <a:r>
                <a:rPr lang="ka-GE" sz="3600" b="1" i="0" dirty="0">
                  <a:solidFill>
                    <a:srgbClr val="F2B014"/>
                  </a:solidFill>
                  <a:effectLst/>
                  <a:latin typeface="Calibri" panose="020F0502020204030204" pitchFamily="34" charset="0"/>
                </a:rPr>
                <a:t>გამოსხივების გამოწვევა</a:t>
              </a:r>
              <a:endParaRPr lang="en-GB" sz="48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C7CE8791-9A4F-4D38-9630-2C5CD7A2ECB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0BFE06B2-A6D9-6053-D78E-688A12592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grpSp>
          <p:nvGrpSpPr>
            <p:cNvPr id="7" name="Group 9">
              <a:extLst>
                <a:ext uri="{FF2B5EF4-FFF2-40B4-BE49-F238E27FC236}">
                  <a16:creationId xmlns:a16="http://schemas.microsoft.com/office/drawing/2014/main" id="{BF991862-A2BA-F408-4382-9E5E7D3417A0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77E47D36-61EC-1519-EB45-551B46BE712D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D41D4409-CF19-6BBA-A7E5-87140862F5B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07CD8AC3-ADD7-6D59-D5BE-7761336BFF75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14" name="Group 15">
                  <a:extLst>
                    <a:ext uri="{FF2B5EF4-FFF2-40B4-BE49-F238E27FC236}">
                      <a16:creationId xmlns:a16="http://schemas.microsoft.com/office/drawing/2014/main" id="{692F6916-05D6-0376-407A-A900E7306653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5" name="Ovaal 2">
                    <a:extLst>
                      <a:ext uri="{FF2B5EF4-FFF2-40B4-BE49-F238E27FC236}">
                        <a16:creationId xmlns:a16="http://schemas.microsoft.com/office/drawing/2014/main" id="{47D57ED7-E013-458A-9D9D-0237F000CD5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16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BBC43F0-ED6D-C1E4-17DC-0E3A5CEF57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1214FBCA-19F9-E194-EDAF-D71EB82244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7" name="Rectangle 61">
              <a:extLst>
                <a:ext uri="{FF2B5EF4-FFF2-40B4-BE49-F238E27FC236}">
                  <a16:creationId xmlns:a16="http://schemas.microsoft.com/office/drawing/2014/main" id="{CD23B429-947F-B60E-EC2D-0BF1AC856560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A855E2EE-B405-E895-09E0-9492841D789D}"/>
                </a:ext>
              </a:extLst>
            </p:cNvPr>
            <p:cNvSpPr txBox="1"/>
            <p:nvPr/>
          </p:nvSpPr>
          <p:spPr>
            <a:xfrm>
              <a:off x="2404003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იმოქმედეთ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რომ შეამციროთ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რადონის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დოზა</a:t>
              </a:r>
              <a:endParaRPr lang="en-US" sz="17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7A5F45E3-79A3-C0AC-2115-6F1F6C4600FC}"/>
              </a:ext>
            </a:extLst>
          </p:cNvPr>
          <p:cNvGrpSpPr/>
          <p:nvPr/>
        </p:nvGrpSpPr>
        <p:grpSpPr>
          <a:xfrm>
            <a:off x="-193223" y="0"/>
            <a:ext cx="7069048" cy="9941358"/>
            <a:chOff x="-193223" y="0"/>
            <a:chExt cx="7069048" cy="9941358"/>
          </a:xfrm>
        </p:grpSpPr>
        <p:pic>
          <p:nvPicPr>
            <p:cNvPr id="3" name="Picture 2" descr="A picture containing tree, outdoor, plant, grass&#10;&#10;Description automatically generated">
              <a:extLst>
                <a:ext uri="{FF2B5EF4-FFF2-40B4-BE49-F238E27FC236}">
                  <a16:creationId xmlns:a16="http://schemas.microsoft.com/office/drawing/2014/main" id="{F5CD0640-862E-1A18-2BB7-0E82609F6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61" t="16089" r="306" b="7898"/>
            <a:stretch/>
          </p:blipFill>
          <p:spPr>
            <a:xfrm>
              <a:off x="-4101" y="0"/>
              <a:ext cx="6858000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51857" y="3934488"/>
              <a:ext cx="4427373" cy="4826886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C4DAD1C-F7AB-326F-CE43-A4C48D30DA2E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F2B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F2B014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F2B014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1C0197F5-8D7A-140C-A799-5A418FDF8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0579" y="456979"/>
              <a:ext cx="548640" cy="548640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8D11B295-A711-965E-D1E5-96E6D6742EA7}"/>
                </a:ext>
              </a:extLst>
            </p:cNvPr>
            <p:cNvSpPr txBox="1"/>
            <p:nvPr/>
          </p:nvSpPr>
          <p:spPr>
            <a:xfrm>
              <a:off x="2350862" y="5526720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F2B014"/>
                </a:solidFill>
              </a:endParaRPr>
            </a:p>
            <a:p>
              <a:pPr algn="ctr"/>
              <a:r>
                <a:rPr lang="ka-G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შეცვალე </a:t>
              </a:r>
              <a:br>
                <a:rPr lang="cs-CZ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ka-GE" sz="3200" b="1" dirty="0">
                  <a:solidFill>
                    <a:srgbClr val="F2B01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ტექსტი</a:t>
              </a:r>
              <a:endParaRPr lang="en-GB" sz="3200" b="1" dirty="0">
                <a:solidFill>
                  <a:srgbClr val="F2B01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40EB4BF5-9EC7-7539-2D04-D8B722BC0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93223" y="3010172"/>
              <a:ext cx="3483773" cy="235205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F2B014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ka-GE" sz="2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ჩასვით </a:t>
              </a:r>
              <a:br>
                <a:rPr lang="cs-CZ" sz="24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თქვენი </a:t>
              </a:r>
              <a:br>
                <a:rPr lang="cs-CZ" sz="2400" b="1" dirty="0">
                  <a:solidFill>
                    <a:srgbClr val="F2B014"/>
                  </a:solidFill>
                  <a:latin typeface="Calibri" panose="020F0502020204030204" pitchFamily="34" charset="0"/>
                </a:rPr>
              </a:br>
              <a:r>
                <a:rPr lang="ka-GE" sz="2400" b="1" dirty="0">
                  <a:solidFill>
                    <a:srgbClr val="F2B014"/>
                  </a:solidFill>
                  <a:latin typeface="Calibri" panose="020F0502020204030204" pitchFamily="34" charset="0"/>
                </a:rPr>
                <a:t>ფოტოსურათი</a:t>
              </a:r>
              <a:endParaRPr lang="en-GB" sz="2400" b="1" dirty="0">
                <a:solidFill>
                  <a:srgbClr val="F2B01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03537CB6-4750-8B8E-A05C-2533ED0946AD}"/>
                </a:ext>
              </a:extLst>
            </p:cNvPr>
            <p:cNvGrpSpPr/>
            <p:nvPr/>
          </p:nvGrpSpPr>
          <p:grpSpPr>
            <a:xfrm>
              <a:off x="-4101" y="9094972"/>
              <a:ext cx="6879926" cy="846386"/>
              <a:chOff x="-4101" y="9094972"/>
              <a:chExt cx="6879926" cy="846386"/>
            </a:xfrm>
          </p:grpSpPr>
          <p:grpSp>
            <p:nvGrpSpPr>
              <p:cNvPr id="19" name="Group 10">
                <a:extLst>
                  <a:ext uri="{FF2B5EF4-FFF2-40B4-BE49-F238E27FC236}">
                    <a16:creationId xmlns:a16="http://schemas.microsoft.com/office/drawing/2014/main" id="{E341E02D-A8F7-0E6E-BD1D-C4E2C98F69C5}"/>
                  </a:ext>
                </a:extLst>
              </p:cNvPr>
              <p:cNvGrpSpPr/>
              <p:nvPr/>
            </p:nvGrpSpPr>
            <p:grpSpPr>
              <a:xfrm>
                <a:off x="-4101" y="9094972"/>
                <a:ext cx="6879926" cy="846386"/>
                <a:chOff x="0" y="9070796"/>
                <a:chExt cx="6879926" cy="846386"/>
              </a:xfrm>
            </p:grpSpPr>
            <p:sp>
              <p:nvSpPr>
                <p:cNvPr id="33" name="Rectangle 13">
                  <a:extLst>
                    <a:ext uri="{FF2B5EF4-FFF2-40B4-BE49-F238E27FC236}">
                      <a16:creationId xmlns:a16="http://schemas.microsoft.com/office/drawing/2014/main" id="{4AE1A049-E83A-E608-5CAE-37661D37AE5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F2B014"/>
                    </a:solidFill>
                  </a:endParaRPr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1A491278-4338-DC3E-314A-FC11A79EEA09}"/>
                    </a:ext>
                  </a:extLst>
                </p:cNvPr>
                <p:cNvSpPr txBox="1"/>
                <p:nvPr/>
              </p:nvSpPr>
              <p:spPr>
                <a:xfrm>
                  <a:off x="21927" y="9070796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F2B014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n-GB" sz="1200" b="1" dirty="0" err="1">
                      <a:solidFill>
                        <a:srgbClr val="F2B014"/>
                      </a:solidFill>
                    </a:rPr>
                    <a:t>PrEvCan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© 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კამპანია დაიწყო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EONS_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ის ინიციატივით და მიმდინარეობს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კამპანიის მთავარ პარტნიორთან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ESMO_</a:t>
                  </a:r>
                  <a:r>
                    <a:rPr lang="ka-GE" sz="1200" b="1" dirty="0">
                      <a:solidFill>
                        <a:srgbClr val="F2B014"/>
                      </a:solidFill>
                    </a:rPr>
                    <a:t>სთან. </a:t>
                  </a:r>
                  <a:br>
                    <a:rPr lang="ka-GE" sz="1200" b="1" dirty="0">
                      <a:solidFill>
                        <a:srgbClr val="F2B014"/>
                      </a:solidFill>
                    </a:rPr>
                  </a:br>
                  <a:r>
                    <a:rPr lang="ka-GE" sz="1200" b="1" dirty="0">
                      <a:solidFill>
                        <a:srgbClr val="F2B014"/>
                      </a:solidFill>
                    </a:rPr>
                    <a:t>დამატებითი ინფორმაცია: </a:t>
                  </a:r>
                  <a:r>
                    <a:rPr lang="en-GB" sz="1200" b="1" dirty="0">
                      <a:solidFill>
                        <a:srgbClr val="F2B014"/>
                      </a:solidFill>
                    </a:rPr>
                    <a:t>www.cancernurse.eu/prevcan</a:t>
                  </a:r>
                </a:p>
              </p:txBody>
            </p:sp>
            <p:grpSp>
              <p:nvGrpSpPr>
                <p:cNvPr id="37" name="Group 15">
                  <a:extLst>
                    <a:ext uri="{FF2B5EF4-FFF2-40B4-BE49-F238E27FC236}">
                      <a16:creationId xmlns:a16="http://schemas.microsoft.com/office/drawing/2014/main" id="{1A7A7613-5D70-E41E-4E53-5C9770951DC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8" name="Ovaal 2">
                    <a:extLst>
                      <a:ext uri="{FF2B5EF4-FFF2-40B4-BE49-F238E27FC236}">
                        <a16:creationId xmlns:a16="http://schemas.microsoft.com/office/drawing/2014/main" id="{7FF9E99C-B47D-8AAB-2593-95065E936C7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F2B014"/>
                      </a:solidFill>
                    </a:endParaRPr>
                  </a:p>
                </p:txBody>
              </p:sp>
              <p:pic>
                <p:nvPicPr>
                  <p:cNvPr id="39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D8A3D0C-6572-4B9C-A839-F10A58A10F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0" name="Graphic 12">
                <a:extLst>
                  <a:ext uri="{FF2B5EF4-FFF2-40B4-BE49-F238E27FC236}">
                    <a16:creationId xmlns:a16="http://schemas.microsoft.com/office/drawing/2014/main" id="{EC1CD780-663A-EB5D-EB7F-C735B707C0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40" name="Rectangle 61">
              <a:extLst>
                <a:ext uri="{FF2B5EF4-FFF2-40B4-BE49-F238E27FC236}">
                  <a16:creationId xmlns:a16="http://schemas.microsoft.com/office/drawing/2014/main" id="{F48DC3A2-1931-B4CA-872B-8E2B0E85EEB6}"/>
                </a:ext>
              </a:extLst>
            </p:cNvPr>
            <p:cNvSpPr/>
            <p:nvPr/>
          </p:nvSpPr>
          <p:spPr>
            <a:xfrm>
              <a:off x="528090" y="948985"/>
              <a:ext cx="161439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ka-GE" sz="1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ჩასვით თქვენი ორგანიზაციის ლოგო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2987FD29-C7F0-2F0F-ACDB-336902A5F943}"/>
                </a:ext>
              </a:extLst>
            </p:cNvPr>
            <p:cNvSpPr txBox="1"/>
            <p:nvPr/>
          </p:nvSpPr>
          <p:spPr>
            <a:xfrm>
              <a:off x="2404003" y="881707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იმოქმედეთ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რომ შეამციროთ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რადონის </a:t>
              </a:r>
              <a:br>
                <a:rPr lang="en-US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ka-GE" sz="17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დოზა</a:t>
              </a:r>
              <a:endParaRPr lang="en-US" sz="17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221</Words>
  <Application>Microsoft Office PowerPoint</Application>
  <PresentationFormat>A4 Paper (210x297 mm)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2023-05-26T06:05:46Z</dcterms:modified>
</cp:coreProperties>
</file>