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61" r:id="rId3"/>
    <p:sldId id="262" r:id="rId4"/>
    <p:sldId id="279" r:id="rId5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B014"/>
    <a:srgbClr val="A6BEB4"/>
    <a:srgbClr val="E6E6E6"/>
    <a:srgbClr val="CCDAD4"/>
    <a:srgbClr val="688E7E"/>
    <a:srgbClr val="86A698"/>
    <a:srgbClr val="A8B6B4"/>
    <a:srgbClr val="AEC4B7"/>
    <a:srgbClr val="A3AFB0"/>
    <a:srgbClr val="96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FB4DF6-24AB-4AC5-8DD3-751884E043D7}" v="12" dt="2023-05-25T15:08:48.3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0" autoAdjust="0"/>
    <p:restoredTop sz="94660"/>
  </p:normalViewPr>
  <p:slideViewPr>
    <p:cSldViewPr snapToGrid="0">
      <p:cViewPr varScale="1">
        <p:scale>
          <a:sx n="77" d="100"/>
          <a:sy n="77" d="100"/>
        </p:scale>
        <p:origin x="2126" y="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9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2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94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64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84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66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21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3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0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5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B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253587D-A940-9FA5-31FF-F3FB0BC0A970}"/>
              </a:ext>
            </a:extLst>
          </p:cNvPr>
          <p:cNvGrpSpPr/>
          <p:nvPr/>
        </p:nvGrpSpPr>
        <p:grpSpPr>
          <a:xfrm>
            <a:off x="-10968" y="153870"/>
            <a:ext cx="6868968" cy="9866691"/>
            <a:chOff x="-10968" y="153870"/>
            <a:chExt cx="6868968" cy="9866691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F2B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F2B014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F2B014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66B2F667-7938-CA34-9AC7-756C56198F30}"/>
                </a:ext>
              </a:extLst>
            </p:cNvPr>
            <p:cNvSpPr txBox="1"/>
            <p:nvPr/>
          </p:nvSpPr>
          <p:spPr>
            <a:xfrm>
              <a:off x="2404003" y="945996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cs-CZ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PYRI </a:t>
              </a:r>
              <a:b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VÄHENTÄMÄÄN KORKEITA RADON</a:t>
              </a:r>
              <a: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-</a:t>
              </a:r>
              <a:r>
                <a:rPr lang="cs-CZ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PITOISUUKSIA</a:t>
              </a:r>
              <a:endParaRPr lang="en-US" sz="12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2C907BC2-1FCE-2601-7D39-9096DF500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579" y="456979"/>
              <a:ext cx="548640" cy="548640"/>
            </a:xfrm>
            <a:prstGeom prst="rect">
              <a:avLst/>
            </a:prstGeom>
          </p:spPr>
        </p:pic>
        <p:grpSp>
          <p:nvGrpSpPr>
            <p:cNvPr id="2" name="Group 8">
              <a:extLst>
                <a:ext uri="{FF2B5EF4-FFF2-40B4-BE49-F238E27FC236}">
                  <a16:creationId xmlns:a16="http://schemas.microsoft.com/office/drawing/2014/main" id="{9D681F21-4A76-4278-1923-BB8F78406558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grpSp>
            <p:nvGrpSpPr>
              <p:cNvPr id="3" name="Group 9">
                <a:extLst>
                  <a:ext uri="{FF2B5EF4-FFF2-40B4-BE49-F238E27FC236}">
                    <a16:creationId xmlns:a16="http://schemas.microsoft.com/office/drawing/2014/main" id="{7938B689-4BB5-EDAD-1B8B-58DC22CDB48F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0" y="9109018"/>
                <a:chExt cx="6879926" cy="906862"/>
              </a:xfrm>
            </p:grpSpPr>
            <p:sp>
              <p:nvSpPr>
                <p:cNvPr id="7" name="Rectangle 11">
                  <a:extLst>
                    <a:ext uri="{FF2B5EF4-FFF2-40B4-BE49-F238E27FC236}">
                      <a16:creationId xmlns:a16="http://schemas.microsoft.com/office/drawing/2014/main" id="{069F0378-20F3-F5E1-F188-757E22299D7F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79926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2B014"/>
                    </a:solidFill>
                  </a:endParaRP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A6C6CEA-C982-A60C-1B39-62F3535078EC}"/>
                    </a:ext>
                  </a:extLst>
                </p:cNvPr>
                <p:cNvSpPr txBox="1"/>
                <p:nvPr/>
              </p:nvSpPr>
              <p:spPr>
                <a:xfrm>
                  <a:off x="10963" y="916949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F2B014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fi-FI" sz="1200" b="1" dirty="0">
                      <a:solidFill>
                        <a:srgbClr val="F2B014"/>
                      </a:solidFill>
                      <a:effectLst/>
                    </a:rPr>
                    <a:t>EONS käynnisti PrEvCan©-kampanjan, joka on toteutettu yhteistyössätärkeimmän </a:t>
                  </a:r>
                  <a:br>
                    <a:rPr lang="fi-FI" sz="1200" b="1" dirty="0">
                      <a:solidFill>
                        <a:srgbClr val="F2B014"/>
                      </a:solidFill>
                      <a:effectLst/>
                    </a:rPr>
                  </a:br>
                  <a:r>
                    <a:rPr lang="fi-FI" sz="1200" b="1" dirty="0">
                      <a:solidFill>
                        <a:srgbClr val="F2B014"/>
                      </a:solidFill>
                      <a:effectLst/>
                    </a:rPr>
                    <a:t>kampanjakumppanin ESMOn kanssa. Lisätietoja</a:t>
                  </a:r>
                  <a:r>
                    <a:rPr lang="nl-BE" sz="1200" b="1" dirty="0">
                      <a:solidFill>
                        <a:srgbClr val="F2B014"/>
                      </a:solidFill>
                      <a:cs typeface="Aharoni" panose="02010803020104030203" pitchFamily="2" charset="-79"/>
                    </a:rPr>
                    <a:t>: www.cancernurse.eu/</a:t>
                  </a:r>
                  <a:r>
                    <a:rPr lang="cs-CZ" sz="1200" b="1" dirty="0">
                      <a:solidFill>
                        <a:srgbClr val="F2B014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F2B014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F2B014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F2B014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11" name="Group 13">
                  <a:extLst>
                    <a:ext uri="{FF2B5EF4-FFF2-40B4-BE49-F238E27FC236}">
                      <a16:creationId xmlns:a16="http://schemas.microsoft.com/office/drawing/2014/main" id="{01BA8A72-42BB-5F3B-DD73-98053818AFE5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2" name="Ovaal 2">
                    <a:extLst>
                      <a:ext uri="{FF2B5EF4-FFF2-40B4-BE49-F238E27FC236}">
                        <a16:creationId xmlns:a16="http://schemas.microsoft.com/office/drawing/2014/main" id="{01163F71-C842-1126-B6E7-ECDED1B5734F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F2B014"/>
                      </a:solidFill>
                    </a:endParaRPr>
                  </a:p>
                </p:txBody>
              </p:sp>
              <p:pic>
                <p:nvPicPr>
                  <p:cNvPr id="13" name="Picture 15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DDB65586-7559-8E02-6F01-D132BB4C280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6" name="Graphic 10">
                <a:extLst>
                  <a:ext uri="{FF2B5EF4-FFF2-40B4-BE49-F238E27FC236}">
                    <a16:creationId xmlns:a16="http://schemas.microsoft.com/office/drawing/2014/main" id="{3A714475-F39D-33DD-5BF0-CD0C2235C7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045268" y="9374571"/>
                <a:ext cx="702865" cy="331414"/>
              </a:xfrm>
              <a:prstGeom prst="rect">
                <a:avLst/>
              </a:prstGeom>
            </p:spPr>
          </p:pic>
        </p:grpSp>
        <p:sp>
          <p:nvSpPr>
            <p:cNvPr id="14" name="TextBox 24">
              <a:extLst>
                <a:ext uri="{FF2B5EF4-FFF2-40B4-BE49-F238E27FC236}">
                  <a16:creationId xmlns:a16="http://schemas.microsoft.com/office/drawing/2014/main" id="{B082DDB8-9E4C-5C28-BCC5-3D8A65889D65}"/>
                </a:ext>
              </a:extLst>
            </p:cNvPr>
            <p:cNvSpPr txBox="1"/>
            <p:nvPr/>
          </p:nvSpPr>
          <p:spPr>
            <a:xfrm>
              <a:off x="782258" y="4843083"/>
              <a:ext cx="53693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F2B014"/>
                </a:solidFill>
              </a:endParaRPr>
            </a:p>
            <a:p>
              <a:pPr algn="ctr"/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Viestit</a:t>
              </a: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suurelle</a:t>
              </a: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yleisölle</a:t>
              </a:r>
              <a:endParaRPr lang="en-GB" sz="3200" b="1" dirty="0">
                <a:solidFill>
                  <a:srgbClr val="F2B01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564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F7D0EFDC-5652-122A-2825-122DD8E14F7F}"/>
              </a:ext>
            </a:extLst>
          </p:cNvPr>
          <p:cNvGrpSpPr/>
          <p:nvPr/>
        </p:nvGrpSpPr>
        <p:grpSpPr>
          <a:xfrm>
            <a:off x="-73503" y="0"/>
            <a:ext cx="6931503" cy="10020561"/>
            <a:chOff x="-73503" y="0"/>
            <a:chExt cx="6931503" cy="10020561"/>
          </a:xfrm>
        </p:grpSpPr>
        <p:pic>
          <p:nvPicPr>
            <p:cNvPr id="8" name="Picture 7" descr="A picture containing text, person, sky, outdoor&#10;&#10;Description automatically generated">
              <a:extLst>
                <a:ext uri="{FF2B5EF4-FFF2-40B4-BE49-F238E27FC236}">
                  <a16:creationId xmlns:a16="http://schemas.microsoft.com/office/drawing/2014/main" id="{223FD25A-F02C-5DD5-DE38-499FDE4DC7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09" r="33204" b="1802"/>
            <a:stretch/>
          </p:blipFill>
          <p:spPr>
            <a:xfrm>
              <a:off x="-4101" y="0"/>
              <a:ext cx="6862101" cy="9906000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93707" y="5248057"/>
              <a:ext cx="5049392" cy="3348759"/>
            </a:xfrm>
            <a:prstGeom prst="roundRect">
              <a:avLst/>
            </a:prstGeom>
            <a:solidFill>
              <a:schemeClr val="bg1">
                <a:alpha val="8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3503" y="5607349"/>
              <a:ext cx="5783812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91B512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91B51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i-FI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Selvitä, altistutko kotonasi ympäristön korkeiden radonpitoisuuksien aiheuttamalle säteilylle</a:t>
              </a:r>
              <a:endParaRPr lang="en-GB" sz="6000" b="1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72">
              <a:extLst>
                <a:ext uri="{FF2B5EF4-FFF2-40B4-BE49-F238E27FC236}">
                  <a16:creationId xmlns:a16="http://schemas.microsoft.com/office/drawing/2014/main" id="{D57D5010-3B0C-1690-D314-9996552EA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41" name="Freeform 74">
              <a:extLst>
                <a:ext uri="{FF2B5EF4-FFF2-40B4-BE49-F238E27FC236}">
                  <a16:creationId xmlns:a16="http://schemas.microsoft.com/office/drawing/2014/main" id="{EB7005F8-7C75-3B5C-4E1D-264B97CAF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2E63F74-1382-FC41-52C4-B41049C06439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686E5AE-BEB6-30F5-6739-B02098C99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9E647C-2B68-C45F-8642-D2F7FE482580}"/>
                </a:ext>
              </a:extLst>
            </p:cNvPr>
            <p:cNvGrpSpPr/>
            <p:nvPr/>
          </p:nvGrpSpPr>
          <p:grpSpPr>
            <a:xfrm>
              <a:off x="2529344" y="375565"/>
              <a:ext cx="1799302" cy="1805224"/>
              <a:chOff x="2529344" y="375565"/>
              <a:chExt cx="1799302" cy="1805224"/>
            </a:xfrm>
          </p:grpSpPr>
          <p:sp>
            <p:nvSpPr>
              <p:cNvPr id="3" name="Ovaal 41">
                <a:extLst>
                  <a:ext uri="{FF2B5EF4-FFF2-40B4-BE49-F238E27FC236}">
                    <a16:creationId xmlns:a16="http://schemas.microsoft.com/office/drawing/2014/main" id="{405C099F-ADBA-F2E2-9098-4C993596959E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F2B0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 dirty="0">
                    <a:solidFill>
                      <a:srgbClr val="F2B014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 dirty="0">
                  <a:solidFill>
                    <a:srgbClr val="F2B014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5" name="Picture 4" descr="Icon&#10;&#10;Description automatically generated">
                <a:extLst>
                  <a:ext uri="{FF2B5EF4-FFF2-40B4-BE49-F238E27FC236}">
                    <a16:creationId xmlns:a16="http://schemas.microsoft.com/office/drawing/2014/main" id="{9B0F77A4-B590-8F3D-24C2-A6EE46A72E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0579" y="456979"/>
                <a:ext cx="548640" cy="548640"/>
              </a:xfrm>
              <a:prstGeom prst="rect">
                <a:avLst/>
              </a:prstGeom>
            </p:spPr>
          </p:pic>
        </p:grpSp>
        <p:sp>
          <p:nvSpPr>
            <p:cNvPr id="7" name="Rectangle 38">
              <a:extLst>
                <a:ext uri="{FF2B5EF4-FFF2-40B4-BE49-F238E27FC236}">
                  <a16:creationId xmlns:a16="http://schemas.microsoft.com/office/drawing/2014/main" id="{D1B6732C-8076-582F-DC79-BC5A9A908F80}"/>
                </a:ext>
              </a:extLst>
            </p:cNvPr>
            <p:cNvSpPr/>
            <p:nvPr/>
          </p:nvSpPr>
          <p:spPr>
            <a:xfrm>
              <a:off x="593743" y="899283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Lisää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tähän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organisaatiosi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logo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8929E27C-279D-F3F0-DEA6-4A67040E3B7B}"/>
                </a:ext>
              </a:extLst>
            </p:cNvPr>
            <p:cNvSpPr txBox="1"/>
            <p:nvPr/>
          </p:nvSpPr>
          <p:spPr>
            <a:xfrm>
              <a:off x="2404003" y="945996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cs-CZ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PYRI </a:t>
              </a:r>
              <a:b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VÄHENTÄMÄÄN KORKEITA RADON</a:t>
              </a:r>
              <a: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-</a:t>
              </a:r>
              <a:r>
                <a:rPr lang="cs-CZ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PITOISUUKSIA</a:t>
              </a:r>
              <a:endParaRPr lang="en-US" sz="12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0" name="Group 8">
              <a:extLst>
                <a:ext uri="{FF2B5EF4-FFF2-40B4-BE49-F238E27FC236}">
                  <a16:creationId xmlns:a16="http://schemas.microsoft.com/office/drawing/2014/main" id="{62AD393C-13B6-352A-EECB-2EDD7A685818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grpSp>
            <p:nvGrpSpPr>
              <p:cNvPr id="11" name="Group 9">
                <a:extLst>
                  <a:ext uri="{FF2B5EF4-FFF2-40B4-BE49-F238E27FC236}">
                    <a16:creationId xmlns:a16="http://schemas.microsoft.com/office/drawing/2014/main" id="{731BB085-9510-A20D-6B1B-252D49758056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0" y="9109018"/>
                <a:chExt cx="6879926" cy="906862"/>
              </a:xfrm>
            </p:grpSpPr>
            <p:sp>
              <p:nvSpPr>
                <p:cNvPr id="13" name="Rectangle 11">
                  <a:extLst>
                    <a:ext uri="{FF2B5EF4-FFF2-40B4-BE49-F238E27FC236}">
                      <a16:creationId xmlns:a16="http://schemas.microsoft.com/office/drawing/2014/main" id="{6CE0C14B-1BC6-540C-1532-A5620C0189C9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79926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2B014"/>
                    </a:solidFill>
                  </a:endParaRP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DC9F67C-9F46-DE9A-04F7-4B6A6BB71370}"/>
                    </a:ext>
                  </a:extLst>
                </p:cNvPr>
                <p:cNvSpPr txBox="1"/>
                <p:nvPr/>
              </p:nvSpPr>
              <p:spPr>
                <a:xfrm>
                  <a:off x="10963" y="916949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F2B014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fi-FI" sz="1200" b="1" dirty="0">
                      <a:solidFill>
                        <a:srgbClr val="F2B014"/>
                      </a:solidFill>
                      <a:effectLst/>
                    </a:rPr>
                    <a:t>EONS käynnisti PrEvCan©-kampanjan, joka on toteutettu yhteistyössätärkeimmän </a:t>
                  </a:r>
                  <a:br>
                    <a:rPr lang="fi-FI" sz="1200" b="1" dirty="0">
                      <a:solidFill>
                        <a:srgbClr val="F2B014"/>
                      </a:solidFill>
                      <a:effectLst/>
                    </a:rPr>
                  </a:br>
                  <a:r>
                    <a:rPr lang="fi-FI" sz="1200" b="1" dirty="0">
                      <a:solidFill>
                        <a:srgbClr val="F2B014"/>
                      </a:solidFill>
                      <a:effectLst/>
                    </a:rPr>
                    <a:t>kampanjakumppanin ESMOn kanssa. Lisätietoja</a:t>
                  </a:r>
                  <a:r>
                    <a:rPr lang="nl-BE" sz="1200" b="1" dirty="0">
                      <a:solidFill>
                        <a:srgbClr val="F2B014"/>
                      </a:solidFill>
                      <a:cs typeface="Aharoni" panose="02010803020104030203" pitchFamily="2" charset="-79"/>
                    </a:rPr>
                    <a:t>: www.cancernurse.eu/</a:t>
                  </a:r>
                  <a:r>
                    <a:rPr lang="cs-CZ" sz="1200" b="1" dirty="0">
                      <a:solidFill>
                        <a:srgbClr val="F2B014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F2B014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F2B014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F2B014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15" name="Group 13">
                  <a:extLst>
                    <a:ext uri="{FF2B5EF4-FFF2-40B4-BE49-F238E27FC236}">
                      <a16:creationId xmlns:a16="http://schemas.microsoft.com/office/drawing/2014/main" id="{6612DB68-94FC-1E7A-8C7D-EF11D3234EC1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6" name="Ovaal 2">
                    <a:extLst>
                      <a:ext uri="{FF2B5EF4-FFF2-40B4-BE49-F238E27FC236}">
                        <a16:creationId xmlns:a16="http://schemas.microsoft.com/office/drawing/2014/main" id="{11D984C5-1F29-30B4-8448-0B130683E0FA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F2B014"/>
                      </a:solidFill>
                    </a:endParaRPr>
                  </a:p>
                </p:txBody>
              </p:sp>
              <p:pic>
                <p:nvPicPr>
                  <p:cNvPr id="17" name="Picture 15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FCC77272-AE29-F15B-549E-8FE5C5B012C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2" name="Graphic 10">
                <a:extLst>
                  <a:ext uri="{FF2B5EF4-FFF2-40B4-BE49-F238E27FC236}">
                    <a16:creationId xmlns:a16="http://schemas.microsoft.com/office/drawing/2014/main" id="{EEF87AEE-20D7-DE90-3EBB-0C1E978B06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45268" y="9374571"/>
                <a:ext cx="702865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271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614D222-3893-CF81-A021-080508403E88}"/>
              </a:ext>
            </a:extLst>
          </p:cNvPr>
          <p:cNvGrpSpPr/>
          <p:nvPr/>
        </p:nvGrpSpPr>
        <p:grpSpPr>
          <a:xfrm>
            <a:off x="-10968" y="0"/>
            <a:ext cx="6952721" cy="10020561"/>
            <a:chOff x="-10968" y="0"/>
            <a:chExt cx="6952721" cy="10020561"/>
          </a:xfrm>
        </p:grpSpPr>
        <p:pic>
          <p:nvPicPr>
            <p:cNvPr id="8" name="Picture 7" descr="A picture containing tree, outdoor, plant, grass&#10;&#10;Description automatically generated">
              <a:extLst>
                <a:ext uri="{FF2B5EF4-FFF2-40B4-BE49-F238E27FC236}">
                  <a16:creationId xmlns:a16="http://schemas.microsoft.com/office/drawing/2014/main" id="{5FBF7DA2-9B90-48C9-030A-12BDAF12B2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1" t="16089" r="306" b="7898"/>
            <a:stretch/>
          </p:blipFill>
          <p:spPr>
            <a:xfrm>
              <a:off x="-4101" y="0"/>
              <a:ext cx="6858000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907200" y="4980764"/>
              <a:ext cx="5666400" cy="3615950"/>
            </a:xfrm>
            <a:prstGeom prst="roundRect">
              <a:avLst/>
            </a:prstGeom>
            <a:solidFill>
              <a:schemeClr val="bg1">
                <a:alpha val="79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047" y="5357408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877C63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877C63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i-FI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Radon on luonnollinen </a:t>
              </a:r>
              <a:br>
                <a:rPr lang="fi-FI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fi-FI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radioaktiivinen kaasu, </a:t>
              </a:r>
              <a:br>
                <a:rPr lang="fi-FI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fi-FI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joka voi aiheuttaa säteilyaltistusta kodissasi</a:t>
              </a:r>
              <a:endParaRPr lang="en-GB" sz="4800" b="1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72">
              <a:extLst>
                <a:ext uri="{FF2B5EF4-FFF2-40B4-BE49-F238E27FC236}">
                  <a16:creationId xmlns:a16="http://schemas.microsoft.com/office/drawing/2014/main" id="{0127B1A5-7018-8D4F-5F23-46F8DB410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1" name="Freeform 74">
              <a:extLst>
                <a:ext uri="{FF2B5EF4-FFF2-40B4-BE49-F238E27FC236}">
                  <a16:creationId xmlns:a16="http://schemas.microsoft.com/office/drawing/2014/main" id="{EBEF4186-B951-3364-C23A-D034F4A02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B128535-4C21-0D08-4A92-F9071A36C58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787B6B0-5170-3F74-6340-B4115F21AF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4" name="Ovaal 41">
              <a:extLst>
                <a:ext uri="{FF2B5EF4-FFF2-40B4-BE49-F238E27FC236}">
                  <a16:creationId xmlns:a16="http://schemas.microsoft.com/office/drawing/2014/main" id="{C7CE8791-9A4F-4D38-9630-2C5CD7A2ECB0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F2B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F2B014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F2B014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0BFE06B2-A6D9-6053-D78E-688A12592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579" y="456979"/>
              <a:ext cx="548640" cy="548640"/>
            </a:xfrm>
            <a:prstGeom prst="rect">
              <a:avLst/>
            </a:prstGeom>
          </p:spPr>
        </p:pic>
        <p:sp>
          <p:nvSpPr>
            <p:cNvPr id="7" name="Rectangle 38">
              <a:extLst>
                <a:ext uri="{FF2B5EF4-FFF2-40B4-BE49-F238E27FC236}">
                  <a16:creationId xmlns:a16="http://schemas.microsoft.com/office/drawing/2014/main" id="{B56779DD-D833-8BCD-4A26-7A401B1D165F}"/>
                </a:ext>
              </a:extLst>
            </p:cNvPr>
            <p:cNvSpPr/>
            <p:nvPr/>
          </p:nvSpPr>
          <p:spPr>
            <a:xfrm>
              <a:off x="593743" y="899283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Lisää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tähän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organisaatiosi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logo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C41A585F-A36C-9FA8-F0F3-993FCB75AB62}"/>
                </a:ext>
              </a:extLst>
            </p:cNvPr>
            <p:cNvSpPr txBox="1"/>
            <p:nvPr/>
          </p:nvSpPr>
          <p:spPr>
            <a:xfrm>
              <a:off x="2404003" y="945996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cs-CZ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PYRI </a:t>
              </a:r>
              <a:b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VÄHENTÄMÄÄN KORKEITA RADON</a:t>
              </a:r>
              <a: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-</a:t>
              </a:r>
              <a:r>
                <a:rPr lang="cs-CZ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PITOISUUKSIA</a:t>
              </a:r>
              <a:endParaRPr lang="en-US" sz="12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0" name="Group 8">
              <a:extLst>
                <a:ext uri="{FF2B5EF4-FFF2-40B4-BE49-F238E27FC236}">
                  <a16:creationId xmlns:a16="http://schemas.microsoft.com/office/drawing/2014/main" id="{C3AA7DE3-06CA-9CCB-1F85-6CE0C6A22484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grpSp>
            <p:nvGrpSpPr>
              <p:cNvPr id="11" name="Group 9">
                <a:extLst>
                  <a:ext uri="{FF2B5EF4-FFF2-40B4-BE49-F238E27FC236}">
                    <a16:creationId xmlns:a16="http://schemas.microsoft.com/office/drawing/2014/main" id="{BD432774-3FB8-5962-CD43-AF0DF9B79555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0" y="9109018"/>
                <a:chExt cx="6879926" cy="906862"/>
              </a:xfrm>
            </p:grpSpPr>
            <p:sp>
              <p:nvSpPr>
                <p:cNvPr id="14" name="Rectangle 11">
                  <a:extLst>
                    <a:ext uri="{FF2B5EF4-FFF2-40B4-BE49-F238E27FC236}">
                      <a16:creationId xmlns:a16="http://schemas.microsoft.com/office/drawing/2014/main" id="{19C773F7-F9B3-559B-C5BA-2D1243BC5430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79926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2B014"/>
                    </a:solidFill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A2BCEE9-C707-EDB9-A71D-BF519D964768}"/>
                    </a:ext>
                  </a:extLst>
                </p:cNvPr>
                <p:cNvSpPr txBox="1"/>
                <p:nvPr/>
              </p:nvSpPr>
              <p:spPr>
                <a:xfrm>
                  <a:off x="10963" y="916949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F2B014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fi-FI" sz="1200" b="1" dirty="0">
                      <a:solidFill>
                        <a:srgbClr val="F2B014"/>
                      </a:solidFill>
                      <a:effectLst/>
                    </a:rPr>
                    <a:t>EONS käynnisti PrEvCan©-kampanjan, joka on toteutettu yhteistyössätärkeimmän </a:t>
                  </a:r>
                  <a:br>
                    <a:rPr lang="fi-FI" sz="1200" b="1" dirty="0">
                      <a:solidFill>
                        <a:srgbClr val="F2B014"/>
                      </a:solidFill>
                      <a:effectLst/>
                    </a:rPr>
                  </a:br>
                  <a:r>
                    <a:rPr lang="fi-FI" sz="1200" b="1" dirty="0">
                      <a:solidFill>
                        <a:srgbClr val="F2B014"/>
                      </a:solidFill>
                      <a:effectLst/>
                    </a:rPr>
                    <a:t>kampanjakumppanin ESMOn kanssa. Lisätietoja</a:t>
                  </a:r>
                  <a:r>
                    <a:rPr lang="nl-BE" sz="1200" b="1" dirty="0">
                      <a:solidFill>
                        <a:srgbClr val="F2B014"/>
                      </a:solidFill>
                      <a:cs typeface="Aharoni" panose="02010803020104030203" pitchFamily="2" charset="-79"/>
                    </a:rPr>
                    <a:t>: www.cancernurse.eu/</a:t>
                  </a:r>
                  <a:r>
                    <a:rPr lang="cs-CZ" sz="1200" b="1" dirty="0">
                      <a:solidFill>
                        <a:srgbClr val="F2B014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F2B014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F2B014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F2B014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16" name="Group 13">
                  <a:extLst>
                    <a:ext uri="{FF2B5EF4-FFF2-40B4-BE49-F238E27FC236}">
                      <a16:creationId xmlns:a16="http://schemas.microsoft.com/office/drawing/2014/main" id="{F1CA9525-466B-4674-BF97-922F7A746681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7" name="Ovaal 2">
                    <a:extLst>
                      <a:ext uri="{FF2B5EF4-FFF2-40B4-BE49-F238E27FC236}">
                        <a16:creationId xmlns:a16="http://schemas.microsoft.com/office/drawing/2014/main" id="{B75C792F-6419-0A8D-9275-45CE66628084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F2B014"/>
                      </a:solidFill>
                    </a:endParaRPr>
                  </a:p>
                </p:txBody>
              </p:sp>
              <p:pic>
                <p:nvPicPr>
                  <p:cNvPr id="19" name="Picture 15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BB3A60F9-72AD-EDB4-374A-E46F07E4A4C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2" name="Graphic 10">
                <a:extLst>
                  <a:ext uri="{FF2B5EF4-FFF2-40B4-BE49-F238E27FC236}">
                    <a16:creationId xmlns:a16="http://schemas.microsoft.com/office/drawing/2014/main" id="{37D0DDD5-5878-2588-E3B9-EFD44DBA73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45268" y="9374571"/>
                <a:ext cx="702865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85297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6A33BB54-7B6B-0FCE-1773-5B1E901BB2CA}"/>
              </a:ext>
            </a:extLst>
          </p:cNvPr>
          <p:cNvGrpSpPr/>
          <p:nvPr/>
        </p:nvGrpSpPr>
        <p:grpSpPr>
          <a:xfrm>
            <a:off x="-10968" y="0"/>
            <a:ext cx="6868968" cy="10020561"/>
            <a:chOff x="-10968" y="0"/>
            <a:chExt cx="6868968" cy="10020561"/>
          </a:xfrm>
        </p:grpSpPr>
        <p:pic>
          <p:nvPicPr>
            <p:cNvPr id="3" name="Picture 2" descr="A picture containing tree, outdoor, plant, grass&#10;&#10;Description automatically generated">
              <a:extLst>
                <a:ext uri="{FF2B5EF4-FFF2-40B4-BE49-F238E27FC236}">
                  <a16:creationId xmlns:a16="http://schemas.microsoft.com/office/drawing/2014/main" id="{F5CD0640-862E-1A18-2BB7-0E82609F6B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1" t="16089" r="306" b="7898"/>
            <a:stretch/>
          </p:blipFill>
          <p:spPr>
            <a:xfrm>
              <a:off x="-4101" y="0"/>
              <a:ext cx="6858000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51857" y="3934488"/>
              <a:ext cx="4427373" cy="4826886"/>
            </a:xfrm>
            <a:prstGeom prst="roundRect">
              <a:avLst/>
            </a:prstGeom>
            <a:solidFill>
              <a:schemeClr val="bg1">
                <a:alpha val="74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BF916CE-0624-4EA7-AB9A-6C4C006BCA7D}"/>
                </a:ext>
              </a:extLst>
            </p:cNvPr>
            <p:cNvSpPr/>
            <p:nvPr/>
          </p:nvSpPr>
          <p:spPr>
            <a:xfrm>
              <a:off x="321465" y="2598636"/>
              <a:ext cx="2454399" cy="2864706"/>
            </a:xfrm>
            <a:prstGeom prst="roundRect">
              <a:avLst/>
            </a:prstGeom>
            <a:solidFill>
              <a:schemeClr val="bg1">
                <a:alpha val="76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3015B807-1073-D50A-56CD-41610B614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0C2E6727-DE24-6C78-97F2-6BB0E5E3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C84F7ED-F835-9112-4322-72E004540AF2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CD417D-86DC-CCF2-ED59-0DB34884D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5" name="Ovaal 41">
              <a:extLst>
                <a:ext uri="{FF2B5EF4-FFF2-40B4-BE49-F238E27FC236}">
                  <a16:creationId xmlns:a16="http://schemas.microsoft.com/office/drawing/2014/main" id="{4C4DAD1C-F7AB-326F-CE43-A4C48D30DA2E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F2B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F2B014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F2B014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1C0197F5-8D7A-140C-A799-5A418FDF8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579" y="456979"/>
              <a:ext cx="548640" cy="548640"/>
            </a:xfrm>
            <a:prstGeom prst="rect">
              <a:avLst/>
            </a:prstGeom>
          </p:spPr>
        </p:pic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C713DFFC-402C-F051-4098-EFE4730350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6260" y="5630202"/>
              <a:ext cx="4167155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700" dirty="0">
                  <a:solidFill>
                    <a:srgbClr val="F2B014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050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3200" b="1" dirty="0" err="1">
                  <a:solidFill>
                    <a:srgbClr val="F2B014"/>
                  </a:solidFill>
                  <a:latin typeface="Calibri" panose="020F0502020204030204" pitchFamily="34" charset="0"/>
                </a:rPr>
                <a:t>Mukautettu</a:t>
              </a:r>
              <a:r>
                <a:rPr lang="en-GB" sz="3200" b="1" dirty="0">
                  <a:solidFill>
                    <a:srgbClr val="F2B014"/>
                  </a:solidFill>
                  <a:latin typeface="Calibri" panose="020F0502020204030204" pitchFamily="34" charset="0"/>
                </a:rPr>
                <a:t> </a:t>
              </a:r>
              <a:br>
                <a:rPr lang="en-GB" sz="3200" b="1" dirty="0">
                  <a:solidFill>
                    <a:srgbClr val="F2B014"/>
                  </a:solidFill>
                  <a:latin typeface="Calibri" panose="020F0502020204030204" pitchFamily="34" charset="0"/>
                </a:rPr>
              </a:br>
              <a:r>
                <a:rPr lang="en-GB" sz="3200" b="1" dirty="0" err="1">
                  <a:solidFill>
                    <a:srgbClr val="F2B014"/>
                  </a:solidFill>
                  <a:latin typeface="Calibri" panose="020F0502020204030204" pitchFamily="34" charset="0"/>
                </a:rPr>
                <a:t>teksti</a:t>
              </a:r>
              <a:endParaRPr lang="en-GB" sz="3200" b="1" dirty="0">
                <a:solidFill>
                  <a:srgbClr val="F2B01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GB" sz="3200" b="1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086AC637-D45E-2977-EA2E-C88C791BC6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359" y="3391280"/>
              <a:ext cx="2076102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700" dirty="0">
                  <a:solidFill>
                    <a:srgbClr val="F2B014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r>
                <a:rPr lang="en-US" sz="3200" b="1" dirty="0" err="1">
                  <a:solidFill>
                    <a:srgbClr val="F2B014"/>
                  </a:solidFill>
                  <a:latin typeface="Calibri" panose="020F0502020204030204" pitchFamily="34" charset="0"/>
                </a:rPr>
                <a:t>Lisää</a:t>
              </a:r>
              <a:r>
                <a:rPr lang="en-US" sz="3200" b="1" dirty="0">
                  <a:solidFill>
                    <a:srgbClr val="F2B014"/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F2B014"/>
                  </a:solidFill>
                  <a:latin typeface="Calibri" panose="020F0502020204030204" pitchFamily="34" charset="0"/>
                </a:rPr>
                <a:t>valokuvasi</a:t>
              </a:r>
              <a:endParaRPr lang="en-GB" sz="3200" b="1" dirty="0">
                <a:solidFill>
                  <a:srgbClr val="F2B014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GB" sz="3200" b="1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Rectangle 38">
              <a:extLst>
                <a:ext uri="{FF2B5EF4-FFF2-40B4-BE49-F238E27FC236}">
                  <a16:creationId xmlns:a16="http://schemas.microsoft.com/office/drawing/2014/main" id="{5A8CD39A-6483-DF9F-F52A-8DF14A919BD3}"/>
                </a:ext>
              </a:extLst>
            </p:cNvPr>
            <p:cNvSpPr/>
            <p:nvPr/>
          </p:nvSpPr>
          <p:spPr>
            <a:xfrm>
              <a:off x="593743" y="899283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Lisää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tähän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organisaatiosi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logo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40AF10C5-40A8-CD03-0C8A-A3FBCBFF91FC}"/>
                </a:ext>
              </a:extLst>
            </p:cNvPr>
            <p:cNvSpPr txBox="1"/>
            <p:nvPr/>
          </p:nvSpPr>
          <p:spPr>
            <a:xfrm>
              <a:off x="2404003" y="945996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cs-CZ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PYRI </a:t>
              </a:r>
              <a:b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VÄHENTÄMÄÄN KORKEITA RADON</a:t>
              </a:r>
              <a: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-</a:t>
              </a:r>
              <a:r>
                <a:rPr lang="cs-CZ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PITOISUUKSIA</a:t>
              </a:r>
              <a:endParaRPr lang="en-US" sz="12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3" name="Group 8">
              <a:extLst>
                <a:ext uri="{FF2B5EF4-FFF2-40B4-BE49-F238E27FC236}">
                  <a16:creationId xmlns:a16="http://schemas.microsoft.com/office/drawing/2014/main" id="{E4DFD88B-9E22-DA79-BDB4-BBAAE45B639B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grpSp>
            <p:nvGrpSpPr>
              <p:cNvPr id="14" name="Group 9">
                <a:extLst>
                  <a:ext uri="{FF2B5EF4-FFF2-40B4-BE49-F238E27FC236}">
                    <a16:creationId xmlns:a16="http://schemas.microsoft.com/office/drawing/2014/main" id="{C19D8E4B-84C0-C7DB-741D-662AB5B2E37D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0" y="9109018"/>
                <a:chExt cx="6879926" cy="906862"/>
              </a:xfrm>
            </p:grpSpPr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A263F459-7853-F242-A40F-93C4E45F35B8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79926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2B014"/>
                    </a:solidFill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4FB9C2F-8B77-DFBA-CC4A-D1B523D9675E}"/>
                    </a:ext>
                  </a:extLst>
                </p:cNvPr>
                <p:cNvSpPr txBox="1"/>
                <p:nvPr/>
              </p:nvSpPr>
              <p:spPr>
                <a:xfrm>
                  <a:off x="10963" y="916949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F2B014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fi-FI" sz="1200" b="1" dirty="0">
                      <a:solidFill>
                        <a:srgbClr val="F2B014"/>
                      </a:solidFill>
                      <a:effectLst/>
                    </a:rPr>
                    <a:t>EONS käynnisti PrEvCan©-kampanjan, joka on toteutettu yhteistyössätärkeimmän </a:t>
                  </a:r>
                  <a:br>
                    <a:rPr lang="fi-FI" sz="1200" b="1" dirty="0">
                      <a:solidFill>
                        <a:srgbClr val="F2B014"/>
                      </a:solidFill>
                      <a:effectLst/>
                    </a:rPr>
                  </a:br>
                  <a:r>
                    <a:rPr lang="fi-FI" sz="1200" b="1" dirty="0">
                      <a:solidFill>
                        <a:srgbClr val="F2B014"/>
                      </a:solidFill>
                      <a:effectLst/>
                    </a:rPr>
                    <a:t>kampanjakumppanin ESMOn kanssa. Lisätietoja</a:t>
                  </a:r>
                  <a:r>
                    <a:rPr lang="nl-BE" sz="1200" b="1" dirty="0">
                      <a:solidFill>
                        <a:srgbClr val="F2B014"/>
                      </a:solidFill>
                      <a:cs typeface="Aharoni" panose="02010803020104030203" pitchFamily="2" charset="-79"/>
                    </a:rPr>
                    <a:t>: www.cancernurse.eu/</a:t>
                  </a:r>
                  <a:r>
                    <a:rPr lang="cs-CZ" sz="1200" b="1" dirty="0">
                      <a:solidFill>
                        <a:srgbClr val="F2B014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F2B014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F2B014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F2B014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33" name="Group 13">
                  <a:extLst>
                    <a:ext uri="{FF2B5EF4-FFF2-40B4-BE49-F238E27FC236}">
                      <a16:creationId xmlns:a16="http://schemas.microsoft.com/office/drawing/2014/main" id="{E016CA9E-9F0E-0CE0-F4B8-357724D85FE4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36" name="Ovaal 2">
                    <a:extLst>
                      <a:ext uri="{FF2B5EF4-FFF2-40B4-BE49-F238E27FC236}">
                        <a16:creationId xmlns:a16="http://schemas.microsoft.com/office/drawing/2014/main" id="{7A1C44EB-8C44-A926-9625-5BE16CC1B508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F2B014"/>
                      </a:solidFill>
                    </a:endParaRPr>
                  </a:p>
                </p:txBody>
              </p:sp>
              <p:pic>
                <p:nvPicPr>
                  <p:cNvPr id="37" name="Picture 15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86DBE908-39E4-2709-857F-A728222465B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5" name="Graphic 10">
                <a:extLst>
                  <a:ext uri="{FF2B5EF4-FFF2-40B4-BE49-F238E27FC236}">
                    <a16:creationId xmlns:a16="http://schemas.microsoft.com/office/drawing/2014/main" id="{6CEFE650-3766-0CDF-E048-EF583D2BF37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45268" y="9374571"/>
                <a:ext cx="702865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13295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198</Words>
  <Application>Microsoft Office PowerPoint</Application>
  <PresentationFormat>A4 Paper (210x297 mm)</PresentationFormat>
  <Paragraphs>32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Popelková</dc:creator>
  <cp:lastModifiedBy>Michaela Popelková</cp:lastModifiedBy>
  <cp:revision>12</cp:revision>
  <cp:lastPrinted>2021-11-01T10:57:37Z</cp:lastPrinted>
  <dcterms:created xsi:type="dcterms:W3CDTF">2021-10-31T06:37:30Z</dcterms:created>
  <dcterms:modified xsi:type="dcterms:W3CDTF">2023-05-26T06:05:20Z</dcterms:modified>
</cp:coreProperties>
</file>