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62" r:id="rId4"/>
    <p:sldId id="279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14"/>
    <a:srgbClr val="A6BEB4"/>
    <a:srgbClr val="E6E6E6"/>
    <a:srgbClr val="CCDAD4"/>
    <a:srgbClr val="688E7E"/>
    <a:srgbClr val="86A698"/>
    <a:srgbClr val="A8B6B4"/>
    <a:srgbClr val="AEC4B7"/>
    <a:srgbClr val="A3AFB0"/>
    <a:srgbClr val="9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AFD40-B7A7-473F-B25E-8AFBD2648792}" v="9" dt="2023-05-25T02:30:55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3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2">
            <a:extLst>
              <a:ext uri="{FF2B5EF4-FFF2-40B4-BE49-F238E27FC236}">
                <a16:creationId xmlns:a16="http://schemas.microsoft.com/office/drawing/2014/main" id="{BF8E8331-1907-4253-9301-20ED1144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0"/>
            <a:ext cx="4213623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7D52375-E0D3-47D4-B1A5-F8E64AD3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FEF6DD-585F-1199-0FC2-AD256E4C8A71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37" name="Ovaal 2">
              <a:extLst>
                <a:ext uri="{FF2B5EF4-FFF2-40B4-BE49-F238E27FC236}">
                  <a16:creationId xmlns:a16="http://schemas.microsoft.com/office/drawing/2014/main" id="{8A2DE224-974B-3F12-8DDB-319001774B99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506322B-FFFB-E0D9-77DF-A394480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E8A3043-603E-6CED-2B04-9EE75E5226DD}"/>
              </a:ext>
            </a:extLst>
          </p:cNvPr>
          <p:cNvSpPr/>
          <p:nvPr/>
        </p:nvSpPr>
        <p:spPr>
          <a:xfrm>
            <a:off x="347456" y="4555419"/>
            <a:ext cx="6238960" cy="1708298"/>
          </a:xfrm>
          <a:prstGeom prst="roundRect">
            <a:avLst/>
          </a:prstGeom>
          <a:solidFill>
            <a:schemeClr val="bg1">
              <a:alpha val="77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4B86EF-B186-4B6B-88ED-83589B6946DC}"/>
              </a:ext>
            </a:extLst>
          </p:cNvPr>
          <p:cNvSpPr/>
          <p:nvPr/>
        </p:nvSpPr>
        <p:spPr>
          <a:xfrm>
            <a:off x="453258" y="4662803"/>
            <a:ext cx="5981219" cy="1489904"/>
          </a:xfrm>
          <a:prstGeom prst="roundRect">
            <a:avLst/>
          </a:prstGeom>
          <a:noFill/>
          <a:ln>
            <a:solidFill>
              <a:srgbClr val="DBD1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DE73569-89E4-253B-3DB0-71163F407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sp>
        <p:nvSpPr>
          <p:cNvPr id="8" name="Ovaal 41">
            <a:extLst>
              <a:ext uri="{FF2B5EF4-FFF2-40B4-BE49-F238E27FC236}">
                <a16:creationId xmlns:a16="http://schemas.microsoft.com/office/drawing/2014/main" id="{EADB9184-0371-E0C1-87CC-86E3BDE3B9D3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F2B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F2B014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F2B014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66B2F667-7938-CA34-9AC7-756C56198F30}"/>
              </a:ext>
            </a:extLst>
          </p:cNvPr>
          <p:cNvSpPr txBox="1"/>
          <p:nvPr/>
        </p:nvSpPr>
        <p:spPr>
          <a:xfrm>
            <a:off x="2404003" y="930664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rtl="0" fontAlgn="base"/>
            <a:r>
              <a:rPr lang="en-US" sz="12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VÕTA KASUTUSELE MEETMEID,  </a:t>
            </a:r>
            <a:br>
              <a:rPr lang="cs-CZ" sz="12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2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ET RADOONITASET V</a:t>
            </a:r>
            <a:r>
              <a:rPr lang="cs-CZ" sz="12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ÄHENDADA</a:t>
            </a:r>
            <a:endParaRPr lang="en-GB" sz="12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fontAlgn="base"/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C907BC2-1FCE-2601-7D39-9096DF500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79" y="456979"/>
            <a:ext cx="548640" cy="5486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84D3FF-ECCD-5CD1-D8E6-F288EDD0166F}"/>
              </a:ext>
            </a:extLst>
          </p:cNvPr>
          <p:cNvGrpSpPr/>
          <p:nvPr/>
        </p:nvGrpSpPr>
        <p:grpSpPr>
          <a:xfrm>
            <a:off x="-84045" y="9135299"/>
            <a:ext cx="6942045" cy="937639"/>
            <a:chOff x="-84045" y="9113699"/>
            <a:chExt cx="6942045" cy="937639"/>
          </a:xfrm>
        </p:grpSpPr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000534FA-A880-596C-D6E5-777059C1FBDE}"/>
                </a:ext>
              </a:extLst>
            </p:cNvPr>
            <p:cNvSpPr/>
            <p:nvPr/>
          </p:nvSpPr>
          <p:spPr>
            <a:xfrm>
              <a:off x="-10968" y="9113699"/>
              <a:ext cx="6868968" cy="79698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id="{060B46D8-3408-746A-A8EA-FC9D2A852A38}"/>
                </a:ext>
              </a:extLst>
            </p:cNvPr>
            <p:cNvSpPr txBox="1"/>
            <p:nvPr/>
          </p:nvSpPr>
          <p:spPr>
            <a:xfrm>
              <a:off x="-84045" y="9174175"/>
              <a:ext cx="6847076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300" b="1" dirty="0">
                  <a:solidFill>
                    <a:srgbClr val="F2B014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#PrEvCan #CANCERCODE</a:t>
              </a:r>
            </a:p>
            <a:p>
              <a:pPr algn="ctr"/>
              <a:r>
                <a:rPr lang="en-US" sz="1200" b="1" i="0" dirty="0" err="1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PrEvCan</a:t>
              </a:r>
              <a:r>
                <a:rPr lang="en-US" sz="1200" b="1" i="0" dirty="0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© </a:t>
              </a:r>
              <a:r>
                <a:rPr lang="en-US" sz="1200" b="1" i="0" dirty="0" err="1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kampaania</a:t>
              </a:r>
              <a:r>
                <a:rPr lang="en-US" sz="1200" b="1" i="0" dirty="0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 </a:t>
              </a:r>
              <a:r>
                <a:rPr lang="en-US" sz="1200" b="1" i="0" dirty="0" err="1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algatas</a:t>
              </a:r>
              <a:r>
                <a:rPr lang="en-US" sz="1200" b="1" i="0" dirty="0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 EONS ja </a:t>
              </a:r>
              <a:r>
                <a:rPr lang="en-US" sz="1200" b="1" i="0" dirty="0" err="1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seda</a:t>
              </a:r>
              <a:r>
                <a:rPr lang="en-US" sz="1200" b="1" i="0" dirty="0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 </a:t>
              </a:r>
              <a:r>
                <a:rPr lang="en-US" sz="1200" b="1" i="0" dirty="0" err="1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viiakse</a:t>
              </a:r>
              <a:r>
                <a:rPr lang="en-US" sz="1200" b="1" i="0" dirty="0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 </a:t>
              </a:r>
              <a:r>
                <a:rPr lang="en-US" sz="1200" b="1" i="0" dirty="0" err="1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läbi</a:t>
              </a:r>
              <a:r>
                <a:rPr lang="en-US" sz="1200" b="1" i="0" dirty="0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 </a:t>
              </a:r>
              <a:r>
                <a:rPr lang="en-US" sz="1200" b="1" i="0" dirty="0" err="1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koostöös</a:t>
              </a:r>
              <a:r>
                <a:rPr lang="en-US" sz="1200" dirty="0">
                  <a:solidFill>
                    <a:srgbClr val="F2B014"/>
                  </a:solidFill>
                  <a:cs typeface="Aharoni" panose="02010803020104030203" pitchFamily="2" charset="-79"/>
                </a:rPr>
                <a:t> </a:t>
              </a:r>
              <a:br>
                <a:rPr lang="en-US" sz="1200" dirty="0">
                  <a:solidFill>
                    <a:srgbClr val="F2B014"/>
                  </a:solidFill>
                  <a:cs typeface="Aharoni" panose="02010803020104030203" pitchFamily="2" charset="-79"/>
                </a:rPr>
              </a:br>
              <a:r>
                <a:rPr lang="en-US" sz="1200" b="1" i="0" dirty="0" err="1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kampaania</a:t>
              </a:r>
              <a:r>
                <a:rPr lang="en-US" sz="1200" b="1" i="0" dirty="0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 </a:t>
              </a:r>
              <a:r>
                <a:rPr lang="en-US" sz="1200" b="1" i="0" dirty="0" err="1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peamise</a:t>
              </a:r>
              <a:r>
                <a:rPr lang="en-US" sz="1200" b="1" i="0" dirty="0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 </a:t>
              </a:r>
              <a:r>
                <a:rPr lang="en-US" sz="1200" b="1" i="0" dirty="0" err="1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partneri</a:t>
              </a:r>
              <a:r>
                <a:rPr lang="en-US" sz="1200" b="1" i="0" dirty="0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 </a:t>
              </a:r>
              <a:r>
                <a:rPr lang="en-US" sz="1200" b="1" i="0" dirty="0" err="1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ESMOga</a:t>
              </a:r>
              <a:r>
                <a:rPr lang="en-US" sz="1200" b="1" i="0" dirty="0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. </a:t>
              </a:r>
              <a:r>
                <a:rPr lang="en-US" sz="1200" b="1" i="0" dirty="0" err="1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Rohkem</a:t>
              </a:r>
              <a:r>
                <a:rPr lang="en-US" sz="1200" b="1" i="0" dirty="0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 </a:t>
              </a:r>
              <a:r>
                <a:rPr lang="en-US" sz="1200" b="1" i="0" dirty="0" err="1">
                  <a:solidFill>
                    <a:srgbClr val="F2B014"/>
                  </a:solidFill>
                  <a:effectLst/>
                  <a:cs typeface="Aharoni" panose="02010803020104030203" pitchFamily="2" charset="-79"/>
                </a:rPr>
                <a:t>infot</a:t>
              </a:r>
              <a:r>
                <a:rPr lang="nl-BE" sz="1200" b="1" dirty="0">
                  <a:solidFill>
                    <a:srgbClr val="F2B014"/>
                  </a:solidFill>
                  <a:cs typeface="Aharoni" panose="02010803020104030203" pitchFamily="2" charset="-79"/>
                </a:rPr>
                <a:t>: www.cancernurse.eu/</a:t>
              </a:r>
              <a:r>
                <a:rPr lang="cs-CZ" sz="1200" b="1" dirty="0">
                  <a:solidFill>
                    <a:srgbClr val="F2B014"/>
                  </a:solidFill>
                  <a:cs typeface="Aharoni" panose="02010803020104030203" pitchFamily="2" charset="-79"/>
                </a:rPr>
                <a:t>prev</a:t>
              </a:r>
              <a:r>
                <a:rPr lang="en-US" sz="1200" b="1" dirty="0">
                  <a:solidFill>
                    <a:srgbClr val="F2B014"/>
                  </a:solidFill>
                  <a:cs typeface="Aharoni" panose="02010803020104030203" pitchFamily="2" charset="-79"/>
                </a:rPr>
                <a:t>can</a:t>
              </a:r>
              <a:br>
                <a:rPr lang="nl-BE" sz="1200" b="1" dirty="0">
                  <a:solidFill>
                    <a:srgbClr val="F2B014"/>
                  </a:solidFill>
                  <a:cs typeface="Aharoni" panose="02010803020104030203" pitchFamily="2" charset="-79"/>
                </a:rPr>
              </a:br>
              <a:endParaRPr lang="en-GB" sz="1200" b="1" dirty="0">
                <a:solidFill>
                  <a:srgbClr val="F2B014"/>
                </a:solidFill>
                <a:cs typeface="Aharoni" panose="02010803020104030203" pitchFamily="2" charset="-79"/>
              </a:endParaRPr>
            </a:p>
          </p:txBody>
        </p:sp>
        <p:grpSp>
          <p:nvGrpSpPr>
            <p:cNvPr id="7" name="Group 21">
              <a:extLst>
                <a:ext uri="{FF2B5EF4-FFF2-40B4-BE49-F238E27FC236}">
                  <a16:creationId xmlns:a16="http://schemas.microsoft.com/office/drawing/2014/main" id="{4D78850C-8A29-7129-4267-1C1D1CE60DB2}"/>
                </a:ext>
              </a:extLst>
            </p:cNvPr>
            <p:cNvGrpSpPr/>
            <p:nvPr/>
          </p:nvGrpSpPr>
          <p:grpSpPr>
            <a:xfrm>
              <a:off x="110090" y="9267778"/>
              <a:ext cx="474731" cy="475488"/>
              <a:chOff x="-302004" y="1916250"/>
              <a:chExt cx="2823923" cy="2823924"/>
            </a:xfrm>
          </p:grpSpPr>
          <p:sp>
            <p:nvSpPr>
              <p:cNvPr id="11" name="Ovaal 2">
                <a:extLst>
                  <a:ext uri="{FF2B5EF4-FFF2-40B4-BE49-F238E27FC236}">
                    <a16:creationId xmlns:a16="http://schemas.microsoft.com/office/drawing/2014/main" id="{F8E04F97-0904-FE55-8997-C8080D856176}"/>
                  </a:ext>
                </a:extLst>
              </p:cNvPr>
              <p:cNvSpPr/>
              <p:nvPr/>
            </p:nvSpPr>
            <p:spPr>
              <a:xfrm>
                <a:off x="-302004" y="1916250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rgbClr val="F2B014"/>
                  </a:solidFill>
                </a:endParaRPr>
              </a:p>
            </p:txBody>
          </p:sp>
          <p:pic>
            <p:nvPicPr>
              <p:cNvPr id="12" name="Picture 24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2532867E-784B-EB4E-7C6D-76E8B04E5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048" y="2002330"/>
                <a:ext cx="2669717" cy="2651758"/>
              </a:xfrm>
              <a:prstGeom prst="ellipse">
                <a:avLst/>
              </a:prstGeom>
            </p:spPr>
          </p:pic>
        </p:grpSp>
        <p:pic>
          <p:nvPicPr>
            <p:cNvPr id="10" name="Graphic 22">
              <a:extLst>
                <a:ext uri="{FF2B5EF4-FFF2-40B4-BE49-F238E27FC236}">
                  <a16:creationId xmlns:a16="http://schemas.microsoft.com/office/drawing/2014/main" id="{C90D6F03-BC71-3CD0-0A19-508DE63FD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" r="36621" b="-13923"/>
            <a:stretch/>
          </p:blipFill>
          <p:spPr>
            <a:xfrm>
              <a:off x="6142760" y="9397509"/>
              <a:ext cx="605571" cy="285538"/>
            </a:xfrm>
            <a:prstGeom prst="rect">
              <a:avLst/>
            </a:prstGeom>
          </p:spPr>
        </p:pic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669217C7-60A7-B2E7-4EED-E80FF949B909}"/>
              </a:ext>
            </a:extLst>
          </p:cNvPr>
          <p:cNvSpPr txBox="1"/>
          <p:nvPr/>
        </p:nvSpPr>
        <p:spPr>
          <a:xfrm>
            <a:off x="846053" y="4827584"/>
            <a:ext cx="53693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F2B014"/>
              </a:solidFill>
            </a:endParaRPr>
          </a:p>
          <a:p>
            <a:pPr algn="ctr"/>
            <a:r>
              <a:rPr lang="en-US" sz="32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Sõnumid</a:t>
            </a:r>
            <a: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elanikkonnale</a:t>
            </a:r>
            <a:endParaRPr lang="en-GB" sz="3200" b="1" dirty="0">
              <a:solidFill>
                <a:srgbClr val="F2B0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sky, outdoor&#10;&#10;Description automatically generated">
            <a:extLst>
              <a:ext uri="{FF2B5EF4-FFF2-40B4-BE49-F238E27FC236}">
                <a16:creationId xmlns:a16="http://schemas.microsoft.com/office/drawing/2014/main" id="{223FD25A-F02C-5DD5-DE38-499FDE4DC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9" r="33204" b="1802"/>
          <a:stretch/>
        </p:blipFill>
        <p:spPr>
          <a:xfrm>
            <a:off x="-4101" y="0"/>
            <a:ext cx="6862101" cy="9906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293707" y="5248057"/>
            <a:ext cx="5049392" cy="334875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503" y="5326549"/>
            <a:ext cx="5783812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91B512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91B51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Tehke</a:t>
            </a:r>
            <a: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kindlaks</a:t>
            </a:r>
            <a: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, </a:t>
            </a:r>
            <a:b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kas </a:t>
            </a:r>
            <a:r>
              <a:rPr lang="en-US" sz="32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Teie</a:t>
            </a:r>
            <a: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kodus</a:t>
            </a:r>
            <a: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esineb</a:t>
            </a:r>
            <a: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looduslikust</a:t>
            </a:r>
            <a: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radoonist</a:t>
            </a:r>
            <a: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põhjustatud</a:t>
            </a:r>
            <a: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kõrge</a:t>
            </a:r>
            <a: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radiatsioonitase</a:t>
            </a:r>
            <a:endParaRPr lang="en-GB" sz="6000" b="1" dirty="0">
              <a:solidFill>
                <a:srgbClr val="F2B014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Freeform 72">
            <a:extLst>
              <a:ext uri="{FF2B5EF4-FFF2-40B4-BE49-F238E27FC236}">
                <a16:creationId xmlns:a16="http://schemas.microsoft.com/office/drawing/2014/main" id="{D57D5010-3B0C-1690-D314-9996552EA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1" name="Freeform 74">
            <a:extLst>
              <a:ext uri="{FF2B5EF4-FFF2-40B4-BE49-F238E27FC236}">
                <a16:creationId xmlns:a16="http://schemas.microsoft.com/office/drawing/2014/main" id="{EB7005F8-7C75-3B5C-4E1D-264B97CA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2E63F74-1382-FC41-52C4-B41049C06439}"/>
              </a:ext>
            </a:extLst>
          </p:cNvPr>
          <p:cNvSpPr/>
          <p:nvPr/>
        </p:nvSpPr>
        <p:spPr>
          <a:xfrm>
            <a:off x="417821" y="388491"/>
            <a:ext cx="1792224" cy="17922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686E5AE-BEB6-30F5-6739-B02098C99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9E647C-2B68-C45F-8642-D2F7FE482580}"/>
              </a:ext>
            </a:extLst>
          </p:cNvPr>
          <p:cNvGrpSpPr/>
          <p:nvPr/>
        </p:nvGrpSpPr>
        <p:grpSpPr>
          <a:xfrm>
            <a:off x="2529344" y="375565"/>
            <a:ext cx="1799302" cy="1805224"/>
            <a:chOff x="2529344" y="375565"/>
            <a:chExt cx="1799302" cy="1805224"/>
          </a:xfrm>
        </p:grpSpPr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405C099F-ADBA-F2E2-9098-4C993596959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B0F77A4-B590-8F3D-24C2-A6EE46A72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</p:grpSp>
      <p:grpSp>
        <p:nvGrpSpPr>
          <p:cNvPr id="7" name="Group 49">
            <a:extLst>
              <a:ext uri="{FF2B5EF4-FFF2-40B4-BE49-F238E27FC236}">
                <a16:creationId xmlns:a16="http://schemas.microsoft.com/office/drawing/2014/main" id="{92BE596D-A908-68F5-1386-ADDEBAF2070B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9" name="Group 50">
              <a:extLst>
                <a:ext uri="{FF2B5EF4-FFF2-40B4-BE49-F238E27FC236}">
                  <a16:creationId xmlns:a16="http://schemas.microsoft.com/office/drawing/2014/main" id="{42D65B3F-1D6F-2D69-983D-F2FFE40E7F43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11" name="Rectangle 52">
                <a:extLst>
                  <a:ext uri="{FF2B5EF4-FFF2-40B4-BE49-F238E27FC236}">
                    <a16:creationId xmlns:a16="http://schemas.microsoft.com/office/drawing/2014/main" id="{A1E6723B-B64A-5DFE-C2C1-BBDD94B478B3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2" name="TextBox 53">
                <a:extLst>
                  <a:ext uri="{FF2B5EF4-FFF2-40B4-BE49-F238E27FC236}">
                    <a16:creationId xmlns:a16="http://schemas.microsoft.com/office/drawing/2014/main" id="{2CE91C4A-4CAA-716A-A043-EE3496C9A9DD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© campaign was initiated by EONS and is run in association </a:t>
                </a:r>
                <a:br>
                  <a:rPr lang="en-GB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3" name="Group 54">
                <a:extLst>
                  <a:ext uri="{FF2B5EF4-FFF2-40B4-BE49-F238E27FC236}">
                    <a16:creationId xmlns:a16="http://schemas.microsoft.com/office/drawing/2014/main" id="{4541796C-45F4-10BC-737B-4E2B15C822BD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2B26E141-72A6-F3D9-F590-E59DEE5AEA60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5" name="Picture 66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EAED9649-2E9C-BF3B-7A46-E67FB83A9E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10" name="Graphic 51">
              <a:extLst>
                <a:ext uri="{FF2B5EF4-FFF2-40B4-BE49-F238E27FC236}">
                  <a16:creationId xmlns:a16="http://schemas.microsoft.com/office/drawing/2014/main" id="{5B2685B7-7C9F-D92C-525C-F933273B4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sp>
        <p:nvSpPr>
          <p:cNvPr id="16" name="Rectangle 27">
            <a:extLst>
              <a:ext uri="{FF2B5EF4-FFF2-40B4-BE49-F238E27FC236}">
                <a16:creationId xmlns:a16="http://schemas.microsoft.com/office/drawing/2014/main" id="{28DEFDC0-B5DE-6E0B-0970-0549CA05BA85}"/>
              </a:ext>
            </a:extLst>
          </p:cNvPr>
          <p:cNvSpPr/>
          <p:nvPr/>
        </p:nvSpPr>
        <p:spPr>
          <a:xfrm>
            <a:off x="395338" y="895903"/>
            <a:ext cx="18643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Sisesta siia </a:t>
            </a:r>
            <a:br>
              <a:rPr lang="fi-FI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fi-FI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oma organisatsiooni logo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81C8BCA1-F33D-425D-D487-3F63D2ACBE64}"/>
              </a:ext>
            </a:extLst>
          </p:cNvPr>
          <p:cNvSpPr txBox="1"/>
          <p:nvPr/>
        </p:nvSpPr>
        <p:spPr>
          <a:xfrm>
            <a:off x="2404003" y="930664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rtl="0" fontAlgn="base"/>
            <a:r>
              <a:rPr lang="en-US" sz="12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VÕTA KASUTUSELE MEETMEID,  </a:t>
            </a:r>
            <a:br>
              <a:rPr lang="cs-CZ" sz="12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2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ET RADOONITASET V</a:t>
            </a:r>
            <a:r>
              <a:rPr lang="cs-CZ" sz="12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ÄHENDADA</a:t>
            </a:r>
            <a:endParaRPr lang="en-GB" sz="12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fontAlgn="base"/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outdoor, plant, grass&#10;&#10;Description automatically generated">
            <a:extLst>
              <a:ext uri="{FF2B5EF4-FFF2-40B4-BE49-F238E27FC236}">
                <a16:creationId xmlns:a16="http://schemas.microsoft.com/office/drawing/2014/main" id="{5FBF7DA2-9B90-48C9-030A-12BDAF12B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t="16089" r="306" b="7898"/>
          <a:stretch/>
        </p:blipFill>
        <p:spPr>
          <a:xfrm>
            <a:off x="-4101" y="0"/>
            <a:ext cx="6858000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1801504" y="4953000"/>
            <a:ext cx="4524233" cy="3615950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267" y="5062208"/>
            <a:ext cx="6402706" cy="12378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877C63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877C63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Radoon</a:t>
            </a:r>
            <a: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 on </a:t>
            </a:r>
            <a:r>
              <a:rPr lang="en-US" sz="36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looduslik</a:t>
            </a:r>
            <a: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radioaktiivne</a:t>
            </a:r>
            <a: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gaas</a:t>
            </a:r>
            <a: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,  </a:t>
            </a:r>
            <a:b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</a:br>
            <a:r>
              <a:rPr lang="en-US" sz="36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mille</a:t>
            </a:r>
            <a: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kiirgusega</a:t>
            </a:r>
            <a: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võid</a:t>
            </a:r>
            <a: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</a:br>
            <a:r>
              <a:rPr lang="en-US" sz="36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kodus</a:t>
            </a:r>
            <a: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tahtmatult</a:t>
            </a:r>
            <a: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</a:br>
            <a:r>
              <a:rPr lang="en-US" sz="36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kokku</a:t>
            </a:r>
            <a: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puutuda</a:t>
            </a:r>
            <a: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. </a:t>
            </a:r>
            <a:endParaRPr lang="en-GB" sz="4800" b="1" dirty="0">
              <a:solidFill>
                <a:srgbClr val="F2B014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Freeform 72">
            <a:extLst>
              <a:ext uri="{FF2B5EF4-FFF2-40B4-BE49-F238E27FC236}">
                <a16:creationId xmlns:a16="http://schemas.microsoft.com/office/drawing/2014/main" id="{0127B1A5-7018-8D4F-5F23-46F8DB410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1" name="Freeform 74">
            <a:extLst>
              <a:ext uri="{FF2B5EF4-FFF2-40B4-BE49-F238E27FC236}">
                <a16:creationId xmlns:a16="http://schemas.microsoft.com/office/drawing/2014/main" id="{EBEF4186-B951-3364-C23A-D034F4A02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128535-4C21-0D08-4A92-F9071A36C581}"/>
              </a:ext>
            </a:extLst>
          </p:cNvPr>
          <p:cNvSpPr/>
          <p:nvPr/>
        </p:nvSpPr>
        <p:spPr>
          <a:xfrm>
            <a:off x="417821" y="388491"/>
            <a:ext cx="1792224" cy="17922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87B6B0-5170-3F74-6340-B4115F21A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sp>
        <p:nvSpPr>
          <p:cNvPr id="4" name="Ovaal 41">
            <a:extLst>
              <a:ext uri="{FF2B5EF4-FFF2-40B4-BE49-F238E27FC236}">
                <a16:creationId xmlns:a16="http://schemas.microsoft.com/office/drawing/2014/main" id="{C7CE8791-9A4F-4D38-9630-2C5CD7A2ECB0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F2B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F2B014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F2B014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BFE06B2-A6D9-6053-D78E-688A12592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79" y="456979"/>
            <a:ext cx="548640" cy="548640"/>
          </a:xfrm>
          <a:prstGeom prst="rect">
            <a:avLst/>
          </a:prstGeom>
        </p:spPr>
      </p:pic>
      <p:grpSp>
        <p:nvGrpSpPr>
          <p:cNvPr id="7" name="Group 49">
            <a:extLst>
              <a:ext uri="{FF2B5EF4-FFF2-40B4-BE49-F238E27FC236}">
                <a16:creationId xmlns:a16="http://schemas.microsoft.com/office/drawing/2014/main" id="{DCC92212-193B-860E-4A92-9E423E653164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9" name="Group 50">
              <a:extLst>
                <a:ext uri="{FF2B5EF4-FFF2-40B4-BE49-F238E27FC236}">
                  <a16:creationId xmlns:a16="http://schemas.microsoft.com/office/drawing/2014/main" id="{EFC885E0-23FE-EBD7-A9CC-A452636D712C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11" name="Rectangle 52">
                <a:extLst>
                  <a:ext uri="{FF2B5EF4-FFF2-40B4-BE49-F238E27FC236}">
                    <a16:creationId xmlns:a16="http://schemas.microsoft.com/office/drawing/2014/main" id="{C31AD154-02DC-F3EF-0FF8-B3A23D04FC2A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2" name="TextBox 53">
                <a:extLst>
                  <a:ext uri="{FF2B5EF4-FFF2-40B4-BE49-F238E27FC236}">
                    <a16:creationId xmlns:a16="http://schemas.microsoft.com/office/drawing/2014/main" id="{97C58F41-6B67-E035-4996-F77DB7E281BC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© campaign was initiated by EONS and is run in association </a:t>
                </a:r>
                <a:br>
                  <a:rPr lang="en-GB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4" name="Group 54">
                <a:extLst>
                  <a:ext uri="{FF2B5EF4-FFF2-40B4-BE49-F238E27FC236}">
                    <a16:creationId xmlns:a16="http://schemas.microsoft.com/office/drawing/2014/main" id="{BDA95C65-E9D3-47A4-7949-6E06BC0C2507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15" name="Ovaal 2">
                  <a:extLst>
                    <a:ext uri="{FF2B5EF4-FFF2-40B4-BE49-F238E27FC236}">
                      <a16:creationId xmlns:a16="http://schemas.microsoft.com/office/drawing/2014/main" id="{71E8B77B-4065-AEDE-E1AB-104BD5BBF18A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6" name="Picture 66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6B8C1B54-E095-B258-B3E2-E2C85A3543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10" name="Graphic 51">
              <a:extLst>
                <a:ext uri="{FF2B5EF4-FFF2-40B4-BE49-F238E27FC236}">
                  <a16:creationId xmlns:a16="http://schemas.microsoft.com/office/drawing/2014/main" id="{1568B71C-99EE-C285-FDA2-0691447702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sp>
        <p:nvSpPr>
          <p:cNvPr id="17" name="Rectangle 27">
            <a:extLst>
              <a:ext uri="{FF2B5EF4-FFF2-40B4-BE49-F238E27FC236}">
                <a16:creationId xmlns:a16="http://schemas.microsoft.com/office/drawing/2014/main" id="{DE2A5F39-6B92-33F4-638A-D6A11071E82C}"/>
              </a:ext>
            </a:extLst>
          </p:cNvPr>
          <p:cNvSpPr/>
          <p:nvPr/>
        </p:nvSpPr>
        <p:spPr>
          <a:xfrm>
            <a:off x="395338" y="895903"/>
            <a:ext cx="18643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Sisesta siia </a:t>
            </a:r>
            <a:br>
              <a:rPr lang="fi-FI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fi-FI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oma organisatsiooni logo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0D990BA0-B6F6-7C36-6136-D00CAB034CE4}"/>
              </a:ext>
            </a:extLst>
          </p:cNvPr>
          <p:cNvSpPr txBox="1"/>
          <p:nvPr/>
        </p:nvSpPr>
        <p:spPr>
          <a:xfrm>
            <a:off x="2404003" y="930664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rtl="0" fontAlgn="base"/>
            <a:r>
              <a:rPr lang="en-US" sz="12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VÕTA KASUTUSELE MEETMEID,  </a:t>
            </a:r>
            <a:br>
              <a:rPr lang="cs-CZ" sz="12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2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ET RADOONITASET V</a:t>
            </a:r>
            <a:r>
              <a:rPr lang="cs-CZ" sz="12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ÄHENDADA</a:t>
            </a:r>
            <a:endParaRPr lang="en-GB" sz="12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fontAlgn="base"/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plant, grass&#10;&#10;Description automatically generated">
            <a:extLst>
              <a:ext uri="{FF2B5EF4-FFF2-40B4-BE49-F238E27FC236}">
                <a16:creationId xmlns:a16="http://schemas.microsoft.com/office/drawing/2014/main" id="{F5CD0640-862E-1A18-2BB7-0E82609F6B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t="16089" r="306" b="7898"/>
          <a:stretch/>
        </p:blipFill>
        <p:spPr>
          <a:xfrm>
            <a:off x="-4101" y="0"/>
            <a:ext cx="6858000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2251857" y="3934488"/>
            <a:ext cx="4427373" cy="4826886"/>
          </a:xfrm>
          <a:prstGeom prst="roundRect">
            <a:avLst/>
          </a:prstGeom>
          <a:solidFill>
            <a:schemeClr val="bg1">
              <a:alpha val="74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BF916CE-0624-4EA7-AB9A-6C4C006BCA7D}"/>
              </a:ext>
            </a:extLst>
          </p:cNvPr>
          <p:cNvSpPr/>
          <p:nvPr/>
        </p:nvSpPr>
        <p:spPr>
          <a:xfrm>
            <a:off x="321465" y="2598636"/>
            <a:ext cx="2454399" cy="2864706"/>
          </a:xfrm>
          <a:prstGeom prst="roundRect">
            <a:avLst/>
          </a:prstGeom>
          <a:solidFill>
            <a:schemeClr val="bg1">
              <a:alpha val="7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72">
            <a:extLst>
              <a:ext uri="{FF2B5EF4-FFF2-40B4-BE49-F238E27FC236}">
                <a16:creationId xmlns:a16="http://schemas.microsoft.com/office/drawing/2014/main" id="{3015B807-1073-D50A-56CD-41610B614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7" name="Freeform 74">
            <a:extLst>
              <a:ext uri="{FF2B5EF4-FFF2-40B4-BE49-F238E27FC236}">
                <a16:creationId xmlns:a16="http://schemas.microsoft.com/office/drawing/2014/main" id="{0C2E6727-DE24-6C78-97F2-6BB0E5E33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C84F7ED-F835-9112-4322-72E004540AF2}"/>
              </a:ext>
            </a:extLst>
          </p:cNvPr>
          <p:cNvSpPr/>
          <p:nvPr/>
        </p:nvSpPr>
        <p:spPr>
          <a:xfrm>
            <a:off x="417821" y="388491"/>
            <a:ext cx="1792224" cy="17922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CD417D-86DC-CCF2-ED59-0DB34884D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sp>
        <p:nvSpPr>
          <p:cNvPr id="5" name="Ovaal 41">
            <a:extLst>
              <a:ext uri="{FF2B5EF4-FFF2-40B4-BE49-F238E27FC236}">
                <a16:creationId xmlns:a16="http://schemas.microsoft.com/office/drawing/2014/main" id="{4C4DAD1C-F7AB-326F-CE43-A4C48D30DA2E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F2B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F2B014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F2B014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C0197F5-8D7A-140C-A799-5A418FDF8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79" y="456979"/>
            <a:ext cx="548640" cy="548640"/>
          </a:xfrm>
          <a:prstGeom prst="rect">
            <a:avLst/>
          </a:prstGeom>
        </p:spPr>
      </p:pic>
      <p:grpSp>
        <p:nvGrpSpPr>
          <p:cNvPr id="7" name="Group 49">
            <a:extLst>
              <a:ext uri="{FF2B5EF4-FFF2-40B4-BE49-F238E27FC236}">
                <a16:creationId xmlns:a16="http://schemas.microsoft.com/office/drawing/2014/main" id="{FA3966E1-2D4F-BB39-F418-44A2B9B9964E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9" name="Group 50">
              <a:extLst>
                <a:ext uri="{FF2B5EF4-FFF2-40B4-BE49-F238E27FC236}">
                  <a16:creationId xmlns:a16="http://schemas.microsoft.com/office/drawing/2014/main" id="{E76B37ED-E7BC-3490-469D-D7FCD800967B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12" name="Rectangle 52">
                <a:extLst>
                  <a:ext uri="{FF2B5EF4-FFF2-40B4-BE49-F238E27FC236}">
                    <a16:creationId xmlns:a16="http://schemas.microsoft.com/office/drawing/2014/main" id="{5D292397-0026-06F6-050A-544A3206AD4A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3" name="TextBox 53">
                <a:extLst>
                  <a:ext uri="{FF2B5EF4-FFF2-40B4-BE49-F238E27FC236}">
                    <a16:creationId xmlns:a16="http://schemas.microsoft.com/office/drawing/2014/main" id="{C7A2A442-72C2-6970-C9BA-BEBC2209F76C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© campaign was initiated by EONS and is run in association </a:t>
                </a:r>
                <a:br>
                  <a:rPr lang="en-GB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4" name="Group 54">
                <a:extLst>
                  <a:ext uri="{FF2B5EF4-FFF2-40B4-BE49-F238E27FC236}">
                    <a16:creationId xmlns:a16="http://schemas.microsoft.com/office/drawing/2014/main" id="{89C42627-56DD-2359-DD98-46E5BCAEED1F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15" name="Ovaal 2">
                  <a:extLst>
                    <a:ext uri="{FF2B5EF4-FFF2-40B4-BE49-F238E27FC236}">
                      <a16:creationId xmlns:a16="http://schemas.microsoft.com/office/drawing/2014/main" id="{DE6DB8CD-018A-93F3-0F71-E8FCE4EDC9B5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9" name="Picture 66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D9E6816-7DAD-6AD2-8413-ACB3830E83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10" name="Graphic 51">
              <a:extLst>
                <a:ext uri="{FF2B5EF4-FFF2-40B4-BE49-F238E27FC236}">
                  <a16:creationId xmlns:a16="http://schemas.microsoft.com/office/drawing/2014/main" id="{F41AD4FA-57A6-5402-C0BA-72808A136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sp>
        <p:nvSpPr>
          <p:cNvPr id="20" name="Rectangle 27">
            <a:extLst>
              <a:ext uri="{FF2B5EF4-FFF2-40B4-BE49-F238E27FC236}">
                <a16:creationId xmlns:a16="http://schemas.microsoft.com/office/drawing/2014/main" id="{8D31CE0E-4605-1F54-7427-97FDC229192C}"/>
              </a:ext>
            </a:extLst>
          </p:cNvPr>
          <p:cNvSpPr/>
          <p:nvPr/>
        </p:nvSpPr>
        <p:spPr>
          <a:xfrm>
            <a:off x="395338" y="895903"/>
            <a:ext cx="18643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Sisesta siia </a:t>
            </a:r>
            <a:br>
              <a:rPr lang="fi-FI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fi-FI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oma organisatsiooni logo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32B1BDD1-EDD6-CE52-15B7-A4D8032E3105}"/>
              </a:ext>
            </a:extLst>
          </p:cNvPr>
          <p:cNvSpPr txBox="1"/>
          <p:nvPr/>
        </p:nvSpPr>
        <p:spPr>
          <a:xfrm>
            <a:off x="2439903" y="5423825"/>
            <a:ext cx="41779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rgbClr val="F2B014"/>
              </a:solidFill>
            </a:endParaRPr>
          </a:p>
          <a:p>
            <a:pPr algn="ctr"/>
            <a:r>
              <a:rPr lang="en-GB" sz="36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Kohandatud</a:t>
            </a:r>
            <a:r>
              <a:rPr lang="en-GB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en-GB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</a:br>
            <a:r>
              <a:rPr lang="en-GB" sz="36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tekst</a:t>
            </a:r>
            <a:endParaRPr lang="en-GB" sz="5400" b="1" dirty="0">
              <a:solidFill>
                <a:srgbClr val="F2B0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605A0677-845B-11FB-FF5E-F8D4AD99C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75" y="3264142"/>
            <a:ext cx="1901177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00" dirty="0">
                <a:solidFill>
                  <a:srgbClr val="F2B014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050" dirty="0">
              <a:solidFill>
                <a:srgbClr val="F2B014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Lisa </a:t>
            </a:r>
            <a:b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 err="1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pilt</a:t>
            </a:r>
            <a:endParaRPr lang="en-GB" sz="3200" b="1" dirty="0">
              <a:solidFill>
                <a:srgbClr val="F2B014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5B2F76DF-0D1D-0BAD-1F38-4CC9C04102DC}"/>
              </a:ext>
            </a:extLst>
          </p:cNvPr>
          <p:cNvSpPr txBox="1"/>
          <p:nvPr/>
        </p:nvSpPr>
        <p:spPr>
          <a:xfrm>
            <a:off x="2404003" y="930664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rtl="0" fontAlgn="base"/>
            <a:r>
              <a:rPr lang="en-US" sz="12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VÕTA KASUTUSELE MEETMEID,  </a:t>
            </a:r>
            <a:br>
              <a:rPr lang="cs-CZ" sz="12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2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ET RADOONITASET V</a:t>
            </a:r>
            <a:r>
              <a:rPr lang="cs-CZ" sz="12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ÄHENDADA</a:t>
            </a:r>
            <a:endParaRPr lang="en-GB" sz="12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fontAlgn="base"/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242</Words>
  <Application>Microsoft Office PowerPoint</Application>
  <PresentationFormat>A4 Paper (210x297 mm)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2023-05-26T06:04:15Z</dcterms:modified>
</cp:coreProperties>
</file>