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2ED03-5099-4239-B64B-92B4B28EF34D}" v="14" dt="2023-05-25T14:58:28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78E2BFC-AFD2-AB94-63D3-5A2B74B98382}"/>
              </a:ext>
            </a:extLst>
          </p:cNvPr>
          <p:cNvGrpSpPr/>
          <p:nvPr/>
        </p:nvGrpSpPr>
        <p:grpSpPr>
          <a:xfrm>
            <a:off x="-10969" y="153870"/>
            <a:ext cx="6868968" cy="9908017"/>
            <a:chOff x="-10969" y="153870"/>
            <a:chExt cx="6868968" cy="9908017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1005619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ONDERNEEM ACTIE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HOGE RADON CONCENTRATIES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 VERLAGEN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2" name="TextBox 57">
              <a:extLst>
                <a:ext uri="{FF2B5EF4-FFF2-40B4-BE49-F238E27FC236}">
                  <a16:creationId xmlns:a16="http://schemas.microsoft.com/office/drawing/2014/main" id="{1A242E54-7E91-C713-3242-3C92449ACC00}"/>
                </a:ext>
              </a:extLst>
            </p:cNvPr>
            <p:cNvSpPr txBox="1"/>
            <p:nvPr/>
          </p:nvSpPr>
          <p:spPr>
            <a:xfrm>
              <a:off x="130308" y="4555419"/>
              <a:ext cx="6586415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nl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Boodschap </a:t>
              </a:r>
              <a:br>
                <a:rPr lang="nl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voor de algemene populatie</a:t>
              </a:r>
            </a:p>
            <a:p>
              <a:pPr algn="ctr"/>
              <a:endParaRPr lang="es-ES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s-ES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" name="Skupina 12">
              <a:extLst>
                <a:ext uri="{FF2B5EF4-FFF2-40B4-BE49-F238E27FC236}">
                  <a16:creationId xmlns:a16="http://schemas.microsoft.com/office/drawing/2014/main" id="{745255E4-6A54-6226-8071-EE2EAB93852A}"/>
                </a:ext>
              </a:extLst>
            </p:cNvPr>
            <p:cNvGrpSpPr/>
            <p:nvPr/>
          </p:nvGrpSpPr>
          <p:grpSpPr>
            <a:xfrm>
              <a:off x="-10969" y="9116407"/>
              <a:ext cx="6868968" cy="945480"/>
              <a:chOff x="-10968" y="9092099"/>
              <a:chExt cx="6868968" cy="945480"/>
            </a:xfrm>
          </p:grpSpPr>
          <p:sp>
            <p:nvSpPr>
              <p:cNvPr id="6" name="Rectangle 23">
                <a:extLst>
                  <a:ext uri="{FF2B5EF4-FFF2-40B4-BE49-F238E27FC236}">
                    <a16:creationId xmlns:a16="http://schemas.microsoft.com/office/drawing/2014/main" id="{329858DD-239E-9AD0-6C1F-FE3249E71ED1}"/>
                  </a:ext>
                </a:extLst>
              </p:cNvPr>
              <p:cNvSpPr/>
              <p:nvPr/>
            </p:nvSpPr>
            <p:spPr>
              <a:xfrm>
                <a:off x="-10968" y="90920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7" name="TextBox 24">
                <a:extLst>
                  <a:ext uri="{FF2B5EF4-FFF2-40B4-BE49-F238E27FC236}">
                    <a16:creationId xmlns:a16="http://schemas.microsoft.com/office/drawing/2014/main" id="{6A788FEC-7BA2-F32F-2293-8B92DE6BEC47}"/>
                  </a:ext>
                </a:extLst>
              </p:cNvPr>
              <p:cNvSpPr txBox="1"/>
              <p:nvPr/>
            </p:nvSpPr>
            <p:spPr>
              <a:xfrm>
                <a:off x="-22" y="9191193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nl-NL" sz="1200" b="1" dirty="0">
                    <a:solidFill>
                      <a:srgbClr val="F2B014"/>
                    </a:solidFill>
                    <a:effectLst/>
                  </a:rPr>
                  <a:t>De PrEvCan©-campagne is geïnitieerd door EONS en wordt samen met onze </a:t>
                </a:r>
                <a:br>
                  <a:rPr lang="nl-NL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nl-NL" sz="1200" b="1" dirty="0">
                    <a:solidFill>
                      <a:srgbClr val="F2B014"/>
                    </a:solidFill>
                    <a:effectLst/>
                  </a:rPr>
                  <a:t>belangrijkste partner ESMO uitgevoerd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. 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Meer </a:t>
                </a:r>
                <a:r>
                  <a:rPr lang="en-US" sz="1200" b="1" dirty="0" err="1">
                    <a:solidFill>
                      <a:srgbClr val="F2B014"/>
                    </a:solidFill>
                    <a:cs typeface="Aharoni" panose="02010803020104030203" pitchFamily="2" charset="-79"/>
                  </a:rPr>
                  <a:t>informatie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0E25A1B7-7A36-A3A5-121A-B06C2CDC8198}"/>
                  </a:ext>
                </a:extLst>
              </p:cNvPr>
              <p:cNvGrpSpPr/>
              <p:nvPr/>
            </p:nvGrpSpPr>
            <p:grpSpPr>
              <a:xfrm>
                <a:off x="142079" y="9191193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28D7CB17-BE84-1CCC-7E22-B64DDA22CFF9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3" name="Picture 30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0444ABE-26FD-A758-AF48-8BA05DA154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22">
                <a:extLst>
                  <a:ext uri="{FF2B5EF4-FFF2-40B4-BE49-F238E27FC236}">
                    <a16:creationId xmlns:a16="http://schemas.microsoft.com/office/drawing/2014/main" id="{2B393893-8A6F-8C01-3B02-CF2FC4B2D2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94113" y="9263229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9EB3E1C-1F06-677A-9F9F-ED218A5D1793}"/>
              </a:ext>
            </a:extLst>
          </p:cNvPr>
          <p:cNvGrpSpPr/>
          <p:nvPr/>
        </p:nvGrpSpPr>
        <p:grpSpPr>
          <a:xfrm>
            <a:off x="-73503" y="0"/>
            <a:ext cx="6931503" cy="10061887"/>
            <a:chOff x="-73503" y="0"/>
            <a:chExt cx="6931503" cy="10061887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04939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503" y="553534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l-NL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Ga na of u in uw woning </a:t>
              </a:r>
              <a:br>
                <a:rPr lang="nl-NL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nl-NL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bent blootgesteld </a:t>
              </a:r>
              <a:br>
                <a:rPr lang="nl-NL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nl-NL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aan straling door natuurlijk </a:t>
              </a:r>
              <a:br>
                <a:rPr lang="nl-NL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nl-NL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hoge radonconcentraties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6BB8699A-899B-1E06-6706-98E042F2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405C099F-ADBA-F2E2-9098-4C993596959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B0F77A4-B590-8F3D-24C2-A6EE46A7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3F308581-C17A-8A7E-8439-62BC3ACECF3A}"/>
                </a:ext>
              </a:extLst>
            </p:cNvPr>
            <p:cNvSpPr/>
            <p:nvPr/>
          </p:nvSpPr>
          <p:spPr>
            <a:xfrm>
              <a:off x="580839" y="7901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1600" dirty="0">
                  <a:ln w="0"/>
                  <a:solidFill>
                    <a:srgbClr val="2585C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Voeg het logo van uw organisatie </a:t>
              </a:r>
              <a:br>
                <a:rPr lang="nl-NL" sz="1600" dirty="0">
                  <a:ln w="0"/>
                  <a:solidFill>
                    <a:srgbClr val="2585C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nl-NL" sz="1600" dirty="0">
                  <a:ln w="0"/>
                  <a:solidFill>
                    <a:srgbClr val="2585C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toe</a:t>
              </a:r>
              <a:endParaRPr lang="en-US" sz="1600" dirty="0">
                <a:ln w="0"/>
                <a:solidFill>
                  <a:srgbClr val="2585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rgbClr val="2585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3DD409EE-F755-8BF3-1CC9-5D355B0F293E}"/>
                </a:ext>
              </a:extLst>
            </p:cNvPr>
            <p:cNvSpPr txBox="1"/>
            <p:nvPr/>
          </p:nvSpPr>
          <p:spPr>
            <a:xfrm>
              <a:off x="2396115" y="1005619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ONDERNEEM ACTIE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HOGE RADON CONCENTRATIES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 VERLAGEN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7" name="Skupina 12">
              <a:extLst>
                <a:ext uri="{FF2B5EF4-FFF2-40B4-BE49-F238E27FC236}">
                  <a16:creationId xmlns:a16="http://schemas.microsoft.com/office/drawing/2014/main" id="{E081838C-E265-07B2-F25B-DF9ADF525E69}"/>
                </a:ext>
              </a:extLst>
            </p:cNvPr>
            <p:cNvGrpSpPr/>
            <p:nvPr/>
          </p:nvGrpSpPr>
          <p:grpSpPr>
            <a:xfrm>
              <a:off x="-10969" y="9116407"/>
              <a:ext cx="6868968" cy="945480"/>
              <a:chOff x="-10968" y="9092099"/>
              <a:chExt cx="6868968" cy="945480"/>
            </a:xfrm>
          </p:grpSpPr>
          <p:sp>
            <p:nvSpPr>
              <p:cNvPr id="18" name="Rectangle 23">
                <a:extLst>
                  <a:ext uri="{FF2B5EF4-FFF2-40B4-BE49-F238E27FC236}">
                    <a16:creationId xmlns:a16="http://schemas.microsoft.com/office/drawing/2014/main" id="{F2C2C7DE-F66F-34E9-4033-402243558051}"/>
                  </a:ext>
                </a:extLst>
              </p:cNvPr>
              <p:cNvSpPr/>
              <p:nvPr/>
            </p:nvSpPr>
            <p:spPr>
              <a:xfrm>
                <a:off x="-10968" y="90920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9" name="TextBox 24">
                <a:extLst>
                  <a:ext uri="{FF2B5EF4-FFF2-40B4-BE49-F238E27FC236}">
                    <a16:creationId xmlns:a16="http://schemas.microsoft.com/office/drawing/2014/main" id="{CE52472F-0384-DC60-8A1E-465EC09F656C}"/>
                  </a:ext>
                </a:extLst>
              </p:cNvPr>
              <p:cNvSpPr txBox="1"/>
              <p:nvPr/>
            </p:nvSpPr>
            <p:spPr>
              <a:xfrm>
                <a:off x="-22" y="9191193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nl-NL" sz="1200" b="1" dirty="0">
                    <a:solidFill>
                      <a:srgbClr val="F2B014"/>
                    </a:solidFill>
                    <a:effectLst/>
                  </a:rPr>
                  <a:t>De PrEvCan©-campagne is geïnitieerd door EONS en wordt samen met onze </a:t>
                </a:r>
                <a:br>
                  <a:rPr lang="nl-NL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nl-NL" sz="1200" b="1" dirty="0">
                    <a:solidFill>
                      <a:srgbClr val="F2B014"/>
                    </a:solidFill>
                    <a:effectLst/>
                  </a:rPr>
                  <a:t>belangrijkste partner ESMO uitgevoerd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. 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Meer </a:t>
                </a:r>
                <a:r>
                  <a:rPr lang="en-US" sz="1200" b="1" dirty="0" err="1">
                    <a:solidFill>
                      <a:srgbClr val="F2B014"/>
                    </a:solidFill>
                    <a:cs typeface="Aharoni" panose="02010803020104030203" pitchFamily="2" charset="-79"/>
                  </a:rPr>
                  <a:t>informatie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0" name="Group 25">
                <a:extLst>
                  <a:ext uri="{FF2B5EF4-FFF2-40B4-BE49-F238E27FC236}">
                    <a16:creationId xmlns:a16="http://schemas.microsoft.com/office/drawing/2014/main" id="{5EDC98C0-26CC-5CDD-B601-8017013FF056}"/>
                  </a:ext>
                </a:extLst>
              </p:cNvPr>
              <p:cNvGrpSpPr/>
              <p:nvPr/>
            </p:nvGrpSpPr>
            <p:grpSpPr>
              <a:xfrm>
                <a:off x="142079" y="9191193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2" name="Ovaal 2">
                  <a:extLst>
                    <a:ext uri="{FF2B5EF4-FFF2-40B4-BE49-F238E27FC236}">
                      <a16:creationId xmlns:a16="http://schemas.microsoft.com/office/drawing/2014/main" id="{C4863281-AB0A-94AA-37A2-19C0F5446DE5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23" name="Picture 30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681EDBE-13BA-9798-8BD8-F711556226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1" name="Graphic 22">
                <a:extLst>
                  <a:ext uri="{FF2B5EF4-FFF2-40B4-BE49-F238E27FC236}">
                    <a16:creationId xmlns:a16="http://schemas.microsoft.com/office/drawing/2014/main" id="{D3246EAA-3CA1-E813-D701-D651F3570E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" r="36621" b="-13923"/>
              <a:stretch/>
            </p:blipFill>
            <p:spPr>
              <a:xfrm>
                <a:off x="6094113" y="9263229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7BFD648-FEA3-27EF-35D2-59D15DD0613B}"/>
              </a:ext>
            </a:extLst>
          </p:cNvPr>
          <p:cNvGrpSpPr/>
          <p:nvPr/>
        </p:nvGrpSpPr>
        <p:grpSpPr>
          <a:xfrm>
            <a:off x="-10969" y="0"/>
            <a:ext cx="7351565" cy="10061887"/>
            <a:chOff x="-10969" y="0"/>
            <a:chExt cx="7351565" cy="10061887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624961" y="5062208"/>
              <a:ext cx="5028565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890" y="5164445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l-NL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 is een natuurlijk radioactief gas dat stralingsblootstelling </a:t>
              </a:r>
              <a:br>
                <a:rPr lang="nl-NL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nl-NL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in uw huis kan </a:t>
              </a:r>
              <a:br>
                <a:rPr lang="nl-NL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nl-NL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veroorzaken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9A7E4066-2986-7065-03D0-A079F6135E56}"/>
                </a:ext>
              </a:extLst>
            </p:cNvPr>
            <p:cNvSpPr/>
            <p:nvPr/>
          </p:nvSpPr>
          <p:spPr>
            <a:xfrm>
              <a:off x="580839" y="7901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1600" dirty="0">
                  <a:ln w="0"/>
                  <a:solidFill>
                    <a:srgbClr val="2585C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Voeg het logo van uw organisatie </a:t>
              </a:r>
              <a:br>
                <a:rPr lang="nl-NL" sz="1600" dirty="0">
                  <a:ln w="0"/>
                  <a:solidFill>
                    <a:srgbClr val="2585C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nl-NL" sz="1600" dirty="0">
                  <a:ln w="0"/>
                  <a:solidFill>
                    <a:srgbClr val="2585C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toe</a:t>
              </a:r>
              <a:endParaRPr lang="en-US" sz="1600" dirty="0">
                <a:ln w="0"/>
                <a:solidFill>
                  <a:srgbClr val="2585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rgbClr val="2585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4A7B9EA7-0BDD-302E-C387-AC83D3267508}"/>
                </a:ext>
              </a:extLst>
            </p:cNvPr>
            <p:cNvSpPr txBox="1"/>
            <p:nvPr/>
          </p:nvSpPr>
          <p:spPr>
            <a:xfrm>
              <a:off x="2396115" y="1005619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ONDERNEEM ACTIE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HOGE RADON CONCENTRATIES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 VERLAGEN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Skupina 12">
              <a:extLst>
                <a:ext uri="{FF2B5EF4-FFF2-40B4-BE49-F238E27FC236}">
                  <a16:creationId xmlns:a16="http://schemas.microsoft.com/office/drawing/2014/main" id="{06015FB1-7DF4-9454-A3EF-92A6791E34DC}"/>
                </a:ext>
              </a:extLst>
            </p:cNvPr>
            <p:cNvGrpSpPr/>
            <p:nvPr/>
          </p:nvGrpSpPr>
          <p:grpSpPr>
            <a:xfrm>
              <a:off x="-10969" y="9116407"/>
              <a:ext cx="6868968" cy="945480"/>
              <a:chOff x="-10968" y="9092099"/>
              <a:chExt cx="6868968" cy="945480"/>
            </a:xfrm>
          </p:grpSpPr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DBBB2811-93AD-D236-4AAA-B32D3CC0BEE7}"/>
                  </a:ext>
                </a:extLst>
              </p:cNvPr>
              <p:cNvSpPr/>
              <p:nvPr/>
            </p:nvSpPr>
            <p:spPr>
              <a:xfrm>
                <a:off x="-10968" y="90920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2" name="TextBox 24">
                <a:extLst>
                  <a:ext uri="{FF2B5EF4-FFF2-40B4-BE49-F238E27FC236}">
                    <a16:creationId xmlns:a16="http://schemas.microsoft.com/office/drawing/2014/main" id="{23671893-BC3E-AF95-B782-D4DAFC1F83A1}"/>
                  </a:ext>
                </a:extLst>
              </p:cNvPr>
              <p:cNvSpPr txBox="1"/>
              <p:nvPr/>
            </p:nvSpPr>
            <p:spPr>
              <a:xfrm>
                <a:off x="-22" y="9191193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nl-NL" sz="1200" b="1" dirty="0">
                    <a:solidFill>
                      <a:srgbClr val="F2B014"/>
                    </a:solidFill>
                    <a:effectLst/>
                  </a:rPr>
                  <a:t>De PrEvCan©-campagne is geïnitieerd door EONS en wordt samen met onze </a:t>
                </a:r>
                <a:br>
                  <a:rPr lang="nl-NL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nl-NL" sz="1200" b="1" dirty="0">
                    <a:solidFill>
                      <a:srgbClr val="F2B014"/>
                    </a:solidFill>
                    <a:effectLst/>
                  </a:rPr>
                  <a:t>belangrijkste partner ESMO uitgevoerd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. 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Meer </a:t>
                </a:r>
                <a:r>
                  <a:rPr lang="en-US" sz="1200" b="1" dirty="0" err="1">
                    <a:solidFill>
                      <a:srgbClr val="F2B014"/>
                    </a:solidFill>
                    <a:cs typeface="Aharoni" panose="02010803020104030203" pitchFamily="2" charset="-79"/>
                  </a:rPr>
                  <a:t>informatie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4" name="Group 25">
                <a:extLst>
                  <a:ext uri="{FF2B5EF4-FFF2-40B4-BE49-F238E27FC236}">
                    <a16:creationId xmlns:a16="http://schemas.microsoft.com/office/drawing/2014/main" id="{36EDEC78-D669-029A-73CC-8318F8A76689}"/>
                  </a:ext>
                </a:extLst>
              </p:cNvPr>
              <p:cNvGrpSpPr/>
              <p:nvPr/>
            </p:nvGrpSpPr>
            <p:grpSpPr>
              <a:xfrm>
                <a:off x="142079" y="9191193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6" name="Ovaal 2">
                  <a:extLst>
                    <a:ext uri="{FF2B5EF4-FFF2-40B4-BE49-F238E27FC236}">
                      <a16:creationId xmlns:a16="http://schemas.microsoft.com/office/drawing/2014/main" id="{F43E97DE-AB34-0D7B-6575-A63EA7F772D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7" name="Picture 30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EF82C84-900A-41E1-0DF7-E829AAF48F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5" name="Graphic 22">
                <a:extLst>
                  <a:ext uri="{FF2B5EF4-FFF2-40B4-BE49-F238E27FC236}">
                    <a16:creationId xmlns:a16="http://schemas.microsoft.com/office/drawing/2014/main" id="{1AEB60B3-B74E-3B87-730A-D24500AD6D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263229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A21CE08-578B-2313-C082-1FE8C91F9FC8}"/>
              </a:ext>
            </a:extLst>
          </p:cNvPr>
          <p:cNvGrpSpPr/>
          <p:nvPr/>
        </p:nvGrpSpPr>
        <p:grpSpPr>
          <a:xfrm>
            <a:off x="-10969" y="0"/>
            <a:ext cx="6868968" cy="10061887"/>
            <a:chOff x="-10969" y="0"/>
            <a:chExt cx="6868968" cy="10061887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694352F2-6A1D-0471-08CE-0F2AB3945BD6}"/>
                </a:ext>
              </a:extLst>
            </p:cNvPr>
            <p:cNvSpPr/>
            <p:nvPr/>
          </p:nvSpPr>
          <p:spPr>
            <a:xfrm>
              <a:off x="580839" y="790186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1600" dirty="0">
                  <a:ln w="0"/>
                  <a:solidFill>
                    <a:srgbClr val="2585C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Voeg het logo van uw organisatie </a:t>
              </a:r>
              <a:br>
                <a:rPr lang="nl-NL" sz="1600" dirty="0">
                  <a:ln w="0"/>
                  <a:solidFill>
                    <a:srgbClr val="2585C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nl-NL" sz="1600" dirty="0">
                  <a:ln w="0"/>
                  <a:solidFill>
                    <a:srgbClr val="2585C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toe</a:t>
              </a:r>
              <a:endParaRPr lang="en-US" sz="1600" dirty="0">
                <a:ln w="0"/>
                <a:solidFill>
                  <a:srgbClr val="2585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rgbClr val="2585C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C387A8D-890E-D4FC-BD95-3DD4266DE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9775" y="5762596"/>
              <a:ext cx="464600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 b="1" dirty="0" err="1">
                  <a:solidFill>
                    <a:srgbClr val="F2B014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Gepersonaliseerde</a:t>
              </a:r>
              <a:r>
                <a:rPr lang="en-GB" sz="2800" b="1" dirty="0">
                  <a:solidFill>
                    <a:srgbClr val="F2B014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br>
                <a:rPr lang="en-GB" sz="2800" b="1" dirty="0">
                  <a:solidFill>
                    <a:srgbClr val="F2B014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GB" sz="2800" b="1" dirty="0" err="1">
                  <a:solidFill>
                    <a:srgbClr val="F2B014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tekst</a:t>
              </a:r>
              <a:endParaRPr lang="en-GB" sz="2800" b="1" dirty="0">
                <a:solidFill>
                  <a:srgbClr val="F2B014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2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F136D870-51E9-C5D3-59BF-E0575B97B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174" y="3523674"/>
              <a:ext cx="2119643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6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nl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Voeg hier </a:t>
              </a:r>
              <a:br>
                <a:rPr lang="nl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</a:br>
              <a:r>
                <a:rPr lang="nl" sz="28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uw foto toe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2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2" name="Skupina 12">
              <a:extLst>
                <a:ext uri="{FF2B5EF4-FFF2-40B4-BE49-F238E27FC236}">
                  <a16:creationId xmlns:a16="http://schemas.microsoft.com/office/drawing/2014/main" id="{8309B399-855D-3867-7165-73F87E61B9D2}"/>
                </a:ext>
              </a:extLst>
            </p:cNvPr>
            <p:cNvGrpSpPr/>
            <p:nvPr/>
          </p:nvGrpSpPr>
          <p:grpSpPr>
            <a:xfrm>
              <a:off x="-10969" y="9116407"/>
              <a:ext cx="6868968" cy="945480"/>
              <a:chOff x="-10968" y="9092099"/>
              <a:chExt cx="6868968" cy="945480"/>
            </a:xfrm>
          </p:grpSpPr>
          <p:sp>
            <p:nvSpPr>
              <p:cNvPr id="13" name="Rectangle 23">
                <a:extLst>
                  <a:ext uri="{FF2B5EF4-FFF2-40B4-BE49-F238E27FC236}">
                    <a16:creationId xmlns:a16="http://schemas.microsoft.com/office/drawing/2014/main" id="{87324C31-FDC2-4FED-F6A2-C4DCC5CABCF6}"/>
                  </a:ext>
                </a:extLst>
              </p:cNvPr>
              <p:cNvSpPr/>
              <p:nvPr/>
            </p:nvSpPr>
            <p:spPr>
              <a:xfrm>
                <a:off x="-10968" y="90920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4" name="TextBox 24">
                <a:extLst>
                  <a:ext uri="{FF2B5EF4-FFF2-40B4-BE49-F238E27FC236}">
                    <a16:creationId xmlns:a16="http://schemas.microsoft.com/office/drawing/2014/main" id="{19D076B5-8346-2192-3DF9-35BA657D4972}"/>
                  </a:ext>
                </a:extLst>
              </p:cNvPr>
              <p:cNvSpPr txBox="1"/>
              <p:nvPr/>
            </p:nvSpPr>
            <p:spPr>
              <a:xfrm>
                <a:off x="-22" y="9191193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nl-NL" sz="1200" b="1" dirty="0">
                    <a:solidFill>
                      <a:srgbClr val="F2B014"/>
                    </a:solidFill>
                    <a:effectLst/>
                  </a:rPr>
                  <a:t>De PrEvCan©-campagne is geïnitieerd door EONS en wordt samen met onze </a:t>
                </a:r>
                <a:br>
                  <a:rPr lang="nl-NL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nl-NL" sz="1200" b="1" dirty="0">
                    <a:solidFill>
                      <a:srgbClr val="F2B014"/>
                    </a:solidFill>
                    <a:effectLst/>
                  </a:rPr>
                  <a:t>belangrijkste partner ESMO uitgevoerd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. 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Meer </a:t>
                </a:r>
                <a:r>
                  <a:rPr lang="en-US" sz="1200" b="1" dirty="0" err="1">
                    <a:solidFill>
                      <a:srgbClr val="F2B014"/>
                    </a:solidFill>
                    <a:cs typeface="Aharoni" panose="02010803020104030203" pitchFamily="2" charset="-79"/>
                  </a:rPr>
                  <a:t>informatie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25">
                <a:extLst>
                  <a:ext uri="{FF2B5EF4-FFF2-40B4-BE49-F238E27FC236}">
                    <a16:creationId xmlns:a16="http://schemas.microsoft.com/office/drawing/2014/main" id="{37FBF7C4-4EE9-A744-5B30-BEDFAB40588F}"/>
                  </a:ext>
                </a:extLst>
              </p:cNvPr>
              <p:cNvGrpSpPr/>
              <p:nvPr/>
            </p:nvGrpSpPr>
            <p:grpSpPr>
              <a:xfrm>
                <a:off x="142079" y="9191193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0" name="Ovaal 2">
                  <a:extLst>
                    <a:ext uri="{FF2B5EF4-FFF2-40B4-BE49-F238E27FC236}">
                      <a16:creationId xmlns:a16="http://schemas.microsoft.com/office/drawing/2014/main" id="{3C495639-1B7E-5F94-CA06-5631E3D0D20C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33" name="Picture 30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DE24532-BE2F-1524-B10C-6352CCE6D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9" name="Graphic 22">
                <a:extLst>
                  <a:ext uri="{FF2B5EF4-FFF2-40B4-BE49-F238E27FC236}">
                    <a16:creationId xmlns:a16="http://schemas.microsoft.com/office/drawing/2014/main" id="{4DFD835E-F924-95B5-3193-780A514EFC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263229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B7F3586E-780C-C423-CEF9-98F4F1C88415}"/>
                </a:ext>
              </a:extLst>
            </p:cNvPr>
            <p:cNvSpPr txBox="1"/>
            <p:nvPr/>
          </p:nvSpPr>
          <p:spPr>
            <a:xfrm>
              <a:off x="2396115" y="1005619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ONDERNEEM ACTIE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 HOGE RADON CONCENTRATIES </a:t>
              </a:r>
              <a:b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TE VERLAGEN</a:t>
              </a:r>
              <a:endParaRPr lang="en-US" sz="12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263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2023-05-26T06:03:07Z</dcterms:modified>
</cp:coreProperties>
</file>