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62" r:id="rId4"/>
    <p:sldId id="279" r:id="rId5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014"/>
    <a:srgbClr val="A6BEB4"/>
    <a:srgbClr val="E6E6E6"/>
    <a:srgbClr val="CCDAD4"/>
    <a:srgbClr val="688E7E"/>
    <a:srgbClr val="86A698"/>
    <a:srgbClr val="A8B6B4"/>
    <a:srgbClr val="AEC4B7"/>
    <a:srgbClr val="A3AFB0"/>
    <a:srgbClr val="96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5F86DC-3200-4BF8-A5B8-265F5353FDE3}" v="16" dt="2023-05-25T03:42:54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>
        <p:scale>
          <a:sx n="77" d="100"/>
          <a:sy n="77" d="100"/>
        </p:scale>
        <p:origin x="2126" y="-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78B559D-81CD-0FC9-4B58-C4C6342D59FA}"/>
              </a:ext>
            </a:extLst>
          </p:cNvPr>
          <p:cNvGrpSpPr/>
          <p:nvPr/>
        </p:nvGrpSpPr>
        <p:grpSpPr>
          <a:xfrm>
            <a:off x="-5489" y="153870"/>
            <a:ext cx="6868968" cy="9881426"/>
            <a:chOff x="-5489" y="153870"/>
            <a:chExt cx="6868968" cy="9881426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66B2F667-7938-CA34-9AC7-756C56198F30}"/>
                </a:ext>
              </a:extLst>
            </p:cNvPr>
            <p:cNvSpPr txBox="1"/>
            <p:nvPr/>
          </p:nvSpPr>
          <p:spPr>
            <a:xfrm>
              <a:off x="2396115" y="88816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125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2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SNA</a:t>
              </a:r>
              <a:r>
                <a:rPr lang="cs-CZ" sz="12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ŽTE SE SNÍŽIT </a:t>
              </a:r>
              <a:br>
                <a:rPr lang="cs-CZ" sz="12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2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VYSOKÉ ÚROVNĚ </a:t>
              </a:r>
              <a:br>
                <a:rPr lang="cs-CZ" sz="12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2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RADONU</a:t>
              </a:r>
              <a:endParaRPr lang="en-GB" sz="12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125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2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C907BC2-1FCE-2601-7D39-9096DF500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5C43BF2-F91E-3150-0D0E-75E8BCAE72D9}"/>
                </a:ext>
              </a:extLst>
            </p:cNvPr>
            <p:cNvSpPr txBox="1"/>
            <p:nvPr/>
          </p:nvSpPr>
          <p:spPr>
            <a:xfrm>
              <a:off x="132258" y="4861397"/>
              <a:ext cx="658641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F2B014"/>
                </a:solidFill>
              </a:endParaRPr>
            </a:p>
            <a:p>
              <a:pPr algn="ctr"/>
              <a:r>
                <a:rPr lang="en-US" sz="3200" b="1" dirty="0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Sd</a:t>
              </a:r>
              <a:r>
                <a:rPr lang="cs-CZ" sz="3200" b="1" dirty="0" err="1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ělení</a:t>
              </a:r>
              <a:r>
                <a:rPr lang="cs-CZ" sz="3200" b="1" dirty="0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pro širokou veřejnost</a:t>
              </a:r>
              <a:endParaRPr lang="en-GB" sz="3200" b="1" dirty="0">
                <a:solidFill>
                  <a:srgbClr val="F2B01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" name="Group 29">
              <a:extLst>
                <a:ext uri="{FF2B5EF4-FFF2-40B4-BE49-F238E27FC236}">
                  <a16:creationId xmlns:a16="http://schemas.microsoft.com/office/drawing/2014/main" id="{EDBE7074-4AD1-D0E2-97D5-1989A13741F0}"/>
                </a:ext>
              </a:extLst>
            </p:cNvPr>
            <p:cNvGrpSpPr/>
            <p:nvPr/>
          </p:nvGrpSpPr>
          <p:grpSpPr>
            <a:xfrm>
              <a:off x="-5489" y="9128434"/>
              <a:ext cx="6868968" cy="906862"/>
              <a:chOff x="-10968" y="9113699"/>
              <a:chExt cx="6868968" cy="906862"/>
            </a:xfrm>
          </p:grpSpPr>
          <p:sp>
            <p:nvSpPr>
              <p:cNvPr id="6" name="Rectangle 30">
                <a:extLst>
                  <a:ext uri="{FF2B5EF4-FFF2-40B4-BE49-F238E27FC236}">
                    <a16:creationId xmlns:a16="http://schemas.microsoft.com/office/drawing/2014/main" id="{724F2DD1-E1B9-31E3-7577-94E0FE88010C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2B014"/>
                  </a:solidFill>
                </a:endParaRPr>
              </a:p>
            </p:txBody>
          </p:sp>
          <p:sp>
            <p:nvSpPr>
              <p:cNvPr id="7" name="TextBox 31">
                <a:extLst>
                  <a:ext uri="{FF2B5EF4-FFF2-40B4-BE49-F238E27FC236}">
                    <a16:creationId xmlns:a16="http://schemas.microsoft.com/office/drawing/2014/main" id="{9FA80483-F0A1-E7A8-DD6D-D43D75E3993A}"/>
                  </a:ext>
                </a:extLst>
              </p:cNvPr>
              <p:cNvSpPr txBox="1"/>
              <p:nvPr/>
            </p:nvSpPr>
            <p:spPr>
              <a:xfrm>
                <a:off x="-22" y="9174175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F2B014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cs-CZ" sz="1200" b="1" dirty="0">
                    <a:solidFill>
                      <a:srgbClr val="F2B014"/>
                    </a:solidFill>
                    <a:effectLst/>
                  </a:rPr>
                  <a:t>Kampaň </a:t>
                </a:r>
                <a:r>
                  <a:rPr lang="cs-CZ" sz="1200" b="1" dirty="0" err="1">
                    <a:solidFill>
                      <a:srgbClr val="F2B014"/>
                    </a:solidFill>
                    <a:effectLst/>
                  </a:rPr>
                  <a:t>PrEvCan</a:t>
                </a:r>
                <a:r>
                  <a:rPr lang="cs-CZ" sz="1200" b="1" dirty="0">
                    <a:solidFill>
                      <a:srgbClr val="F2B014"/>
                    </a:solidFill>
                    <a:effectLst/>
                  </a:rPr>
                  <a:t>© byla iniciována EONS a je realizována za podpory klíčového partnera </a:t>
                </a:r>
                <a:br>
                  <a:rPr lang="cs-CZ" sz="1200" b="1" dirty="0">
                    <a:solidFill>
                      <a:srgbClr val="F2B014"/>
                    </a:solidFill>
                    <a:effectLst/>
                  </a:rPr>
                </a:br>
                <a:r>
                  <a:rPr lang="cs-CZ" sz="1200" b="1" dirty="0">
                    <a:solidFill>
                      <a:srgbClr val="F2B014"/>
                    </a:solidFill>
                    <a:effectLst/>
                  </a:rPr>
                  <a:t>kampaně, ESMO. Více informací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: </a:t>
                </a:r>
                <a: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www.cancernurse.eu/</a:t>
                </a:r>
                <a:r>
                  <a:rPr lang="cs-CZ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F2B014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0" name="Group 32">
                <a:extLst>
                  <a:ext uri="{FF2B5EF4-FFF2-40B4-BE49-F238E27FC236}">
                    <a16:creationId xmlns:a16="http://schemas.microsoft.com/office/drawing/2014/main" id="{924891A9-69F3-638A-1BB1-4533E5157B24}"/>
                  </a:ext>
                </a:extLst>
              </p:cNvPr>
              <p:cNvGrpSpPr/>
              <p:nvPr/>
            </p:nvGrpSpPr>
            <p:grpSpPr>
              <a:xfrm>
                <a:off x="104606" y="9274446"/>
                <a:ext cx="485700" cy="475488"/>
                <a:chOff x="-1058839" y="1916250"/>
                <a:chExt cx="2889171" cy="2823924"/>
              </a:xfrm>
            </p:grpSpPr>
            <p:sp>
              <p:nvSpPr>
                <p:cNvPr id="12" name="Ovaal 2">
                  <a:extLst>
                    <a:ext uri="{FF2B5EF4-FFF2-40B4-BE49-F238E27FC236}">
                      <a16:creationId xmlns:a16="http://schemas.microsoft.com/office/drawing/2014/main" id="{719474E9-F342-42A5-0781-BFD0C1025198}"/>
                    </a:ext>
                  </a:extLst>
                </p:cNvPr>
                <p:cNvSpPr/>
                <p:nvPr/>
              </p:nvSpPr>
              <p:spPr>
                <a:xfrm>
                  <a:off x="-1058839" y="1916250"/>
                  <a:ext cx="2889171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F2B014"/>
                    </a:solidFill>
                  </a:endParaRPr>
                </a:p>
              </p:txBody>
            </p:sp>
            <p:pic>
              <p:nvPicPr>
                <p:cNvPr id="13" name="Picture 3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33DB66FA-C848-D522-1799-407BCEAC3A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949114" y="2002330"/>
                  <a:ext cx="2669714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1" name="Graphic 33">
                <a:extLst>
                  <a:ext uri="{FF2B5EF4-FFF2-40B4-BE49-F238E27FC236}">
                    <a16:creationId xmlns:a16="http://schemas.microsoft.com/office/drawing/2014/main" id="{F4189A02-4AEA-0129-6272-D643AEAE67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213506" y="9400174"/>
                <a:ext cx="593972" cy="28006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449EC04C-3CE2-76DA-0EFF-5607ECDD8535}"/>
              </a:ext>
            </a:extLst>
          </p:cNvPr>
          <p:cNvGrpSpPr/>
          <p:nvPr/>
        </p:nvGrpSpPr>
        <p:grpSpPr>
          <a:xfrm>
            <a:off x="-73503" y="0"/>
            <a:ext cx="6936982" cy="10035296"/>
            <a:chOff x="-73503" y="0"/>
            <a:chExt cx="6936982" cy="10035296"/>
          </a:xfrm>
        </p:grpSpPr>
        <p:pic>
          <p:nvPicPr>
            <p:cNvPr id="8" name="Picture 7" descr="A picture containing text, person, sky, outdoor&#10;&#10;Description automatically generated">
              <a:extLst>
                <a:ext uri="{FF2B5EF4-FFF2-40B4-BE49-F238E27FC236}">
                  <a16:creationId xmlns:a16="http://schemas.microsoft.com/office/drawing/2014/main" id="{223FD25A-F02C-5DD5-DE38-499FDE4DC7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09" r="33204" b="1802"/>
            <a:stretch/>
          </p:blipFill>
          <p:spPr>
            <a:xfrm>
              <a:off x="-4101" y="0"/>
              <a:ext cx="6862101" cy="9906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93707" y="5248057"/>
              <a:ext cx="5049392" cy="3348759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3503" y="5326549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Zjistěte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,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zda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nejste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ve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vašem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domově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vystaveni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záření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pocházejícímu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z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přirozeně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vysokých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úrovní</a:t>
              </a:r>
              <a: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radonu</a:t>
              </a:r>
              <a:endParaRPr lang="en-GB" sz="60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9E647C-2B68-C45F-8642-D2F7FE482580}"/>
                </a:ext>
              </a:extLst>
            </p:cNvPr>
            <p:cNvGrpSpPr/>
            <p:nvPr/>
          </p:nvGrpSpPr>
          <p:grpSpPr>
            <a:xfrm>
              <a:off x="2529344" y="375565"/>
              <a:ext cx="1799302" cy="1805224"/>
              <a:chOff x="2529344" y="375565"/>
              <a:chExt cx="1799302" cy="1805224"/>
            </a:xfrm>
          </p:grpSpPr>
          <p:sp>
            <p:nvSpPr>
              <p:cNvPr id="3" name="Ovaal 41">
                <a:extLst>
                  <a:ext uri="{FF2B5EF4-FFF2-40B4-BE49-F238E27FC236}">
                    <a16:creationId xmlns:a16="http://schemas.microsoft.com/office/drawing/2014/main" id="{405C099F-ADBA-F2E2-9098-4C993596959E}"/>
                  </a:ext>
                </a:extLst>
              </p:cNvPr>
              <p:cNvSpPr/>
              <p:nvPr/>
            </p:nvSpPr>
            <p:spPr>
              <a:xfrm>
                <a:off x="2529344" y="375565"/>
                <a:ext cx="1799302" cy="1805224"/>
              </a:xfrm>
              <a:prstGeom prst="ellipse">
                <a:avLst/>
              </a:prstGeom>
              <a:solidFill>
                <a:srgbClr val="F2B0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GB" sz="1800" kern="1200" dirty="0">
                    <a:solidFill>
                      <a:srgbClr val="F2B014"/>
                    </a:solidFill>
                    <a:effectLst/>
                    <a:latin typeface="Verdana" panose="020B0604030504040204" pitchFamily="34" charset="0"/>
                    <a:ea typeface="DengXian" panose="02010600030101010101" pitchFamily="2" charset="-122"/>
                    <a:cs typeface="Arial" panose="020B0604020202020204" pitchFamily="34" charset="0"/>
                  </a:rPr>
                  <a:t> </a:t>
                </a:r>
                <a:endParaRPr lang="en-GB" sz="1100" dirty="0">
                  <a:solidFill>
                    <a:srgbClr val="F2B014"/>
                  </a:solidFill>
                  <a:effectLst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5" name="Picture 4" descr="Icon&#10;&#10;Description automatically generated">
                <a:extLst>
                  <a:ext uri="{FF2B5EF4-FFF2-40B4-BE49-F238E27FC236}">
                    <a16:creationId xmlns:a16="http://schemas.microsoft.com/office/drawing/2014/main" id="{9B0F77A4-B590-8F3D-24C2-A6EE46A72E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0579" y="456979"/>
                <a:ext cx="548640" cy="548640"/>
              </a:xfrm>
              <a:prstGeom prst="rect">
                <a:avLst/>
              </a:prstGeom>
            </p:spPr>
          </p:pic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9FE691E-33ED-C6CE-2813-113F88FC914F}"/>
                </a:ext>
              </a:extLst>
            </p:cNvPr>
            <p:cNvSpPr/>
            <p:nvPr/>
          </p:nvSpPr>
          <p:spPr>
            <a:xfrm>
              <a:off x="593940" y="851488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Zde vložte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logo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své organizace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19" name="Group 29">
              <a:extLst>
                <a:ext uri="{FF2B5EF4-FFF2-40B4-BE49-F238E27FC236}">
                  <a16:creationId xmlns:a16="http://schemas.microsoft.com/office/drawing/2014/main" id="{16B6F98D-695A-CF4C-F7EF-9B075426CEAD}"/>
                </a:ext>
              </a:extLst>
            </p:cNvPr>
            <p:cNvGrpSpPr/>
            <p:nvPr/>
          </p:nvGrpSpPr>
          <p:grpSpPr>
            <a:xfrm>
              <a:off x="-5489" y="9128434"/>
              <a:ext cx="6868968" cy="906862"/>
              <a:chOff x="-10968" y="9113699"/>
              <a:chExt cx="6868968" cy="906862"/>
            </a:xfrm>
          </p:grpSpPr>
          <p:sp>
            <p:nvSpPr>
              <p:cNvPr id="20" name="Rectangle 30">
                <a:extLst>
                  <a:ext uri="{FF2B5EF4-FFF2-40B4-BE49-F238E27FC236}">
                    <a16:creationId xmlns:a16="http://schemas.microsoft.com/office/drawing/2014/main" id="{5561D184-9006-7773-7F28-8D696944D6D8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2B014"/>
                  </a:solidFill>
                </a:endParaRPr>
              </a:p>
            </p:txBody>
          </p:sp>
          <p:sp>
            <p:nvSpPr>
              <p:cNvPr id="21" name="TextBox 31">
                <a:extLst>
                  <a:ext uri="{FF2B5EF4-FFF2-40B4-BE49-F238E27FC236}">
                    <a16:creationId xmlns:a16="http://schemas.microsoft.com/office/drawing/2014/main" id="{2D2D6114-9CDD-28AD-164A-A88F8ABBCE72}"/>
                  </a:ext>
                </a:extLst>
              </p:cNvPr>
              <p:cNvSpPr txBox="1"/>
              <p:nvPr/>
            </p:nvSpPr>
            <p:spPr>
              <a:xfrm>
                <a:off x="-22" y="9174175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F2B014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cs-CZ" sz="1200" b="1" dirty="0">
                    <a:solidFill>
                      <a:srgbClr val="F2B014"/>
                    </a:solidFill>
                    <a:effectLst/>
                  </a:rPr>
                  <a:t>Kampaň </a:t>
                </a:r>
                <a:r>
                  <a:rPr lang="cs-CZ" sz="1200" b="1" dirty="0" err="1">
                    <a:solidFill>
                      <a:srgbClr val="F2B014"/>
                    </a:solidFill>
                    <a:effectLst/>
                  </a:rPr>
                  <a:t>PrEvCan</a:t>
                </a:r>
                <a:r>
                  <a:rPr lang="cs-CZ" sz="1200" b="1" dirty="0">
                    <a:solidFill>
                      <a:srgbClr val="F2B014"/>
                    </a:solidFill>
                    <a:effectLst/>
                  </a:rPr>
                  <a:t>© byla iniciována EONS a je realizována za podpory klíčového partnera </a:t>
                </a:r>
                <a:br>
                  <a:rPr lang="cs-CZ" sz="1200" b="1" dirty="0">
                    <a:solidFill>
                      <a:srgbClr val="F2B014"/>
                    </a:solidFill>
                    <a:effectLst/>
                  </a:rPr>
                </a:br>
                <a:r>
                  <a:rPr lang="cs-CZ" sz="1200" b="1" dirty="0">
                    <a:solidFill>
                      <a:srgbClr val="F2B014"/>
                    </a:solidFill>
                    <a:effectLst/>
                  </a:rPr>
                  <a:t>kampaně, ESMO. Více informací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: </a:t>
                </a:r>
                <a: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www.cancernurse.eu/</a:t>
                </a:r>
                <a:r>
                  <a:rPr lang="cs-CZ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F2B014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22" name="Group 32">
                <a:extLst>
                  <a:ext uri="{FF2B5EF4-FFF2-40B4-BE49-F238E27FC236}">
                    <a16:creationId xmlns:a16="http://schemas.microsoft.com/office/drawing/2014/main" id="{B4BC76C5-1C28-1C9A-395A-683CCDE63DB9}"/>
                  </a:ext>
                </a:extLst>
              </p:cNvPr>
              <p:cNvGrpSpPr/>
              <p:nvPr/>
            </p:nvGrpSpPr>
            <p:grpSpPr>
              <a:xfrm>
                <a:off x="104606" y="9274446"/>
                <a:ext cx="485700" cy="475488"/>
                <a:chOff x="-1058839" y="1916250"/>
                <a:chExt cx="2889171" cy="2823924"/>
              </a:xfrm>
            </p:grpSpPr>
            <p:sp>
              <p:nvSpPr>
                <p:cNvPr id="24" name="Ovaal 2">
                  <a:extLst>
                    <a:ext uri="{FF2B5EF4-FFF2-40B4-BE49-F238E27FC236}">
                      <a16:creationId xmlns:a16="http://schemas.microsoft.com/office/drawing/2014/main" id="{32F17FA3-07EB-C3EC-B1D7-609510953D19}"/>
                    </a:ext>
                  </a:extLst>
                </p:cNvPr>
                <p:cNvSpPr/>
                <p:nvPr/>
              </p:nvSpPr>
              <p:spPr>
                <a:xfrm>
                  <a:off x="-1058839" y="1916250"/>
                  <a:ext cx="2889171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F2B014"/>
                    </a:solidFill>
                  </a:endParaRPr>
                </a:p>
              </p:txBody>
            </p:sp>
            <p:pic>
              <p:nvPicPr>
                <p:cNvPr id="26" name="Picture 3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F8676CE3-ED25-CAAD-FB82-2FE0793652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949114" y="2002330"/>
                  <a:ext cx="2669714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23" name="Graphic 33">
                <a:extLst>
                  <a:ext uri="{FF2B5EF4-FFF2-40B4-BE49-F238E27FC236}">
                    <a16:creationId xmlns:a16="http://schemas.microsoft.com/office/drawing/2014/main" id="{577D1C16-CC07-23B5-293E-22EE425E42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213506" y="9400174"/>
                <a:ext cx="593972" cy="280069"/>
              </a:xfrm>
              <a:prstGeom prst="rect">
                <a:avLst/>
              </a:prstGeom>
            </p:spPr>
          </p:pic>
        </p:grpSp>
        <p:sp>
          <p:nvSpPr>
            <p:cNvPr id="27" name="TextBox 7">
              <a:extLst>
                <a:ext uri="{FF2B5EF4-FFF2-40B4-BE49-F238E27FC236}">
                  <a16:creationId xmlns:a16="http://schemas.microsoft.com/office/drawing/2014/main" id="{94113B3B-7CC1-8F9C-E095-AB368CA7DA8D}"/>
                </a:ext>
              </a:extLst>
            </p:cNvPr>
            <p:cNvSpPr txBox="1"/>
            <p:nvPr/>
          </p:nvSpPr>
          <p:spPr>
            <a:xfrm>
              <a:off x="2396115" y="88816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125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2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SNA</a:t>
              </a:r>
              <a:r>
                <a:rPr lang="cs-CZ" sz="12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ŽTE SE SNÍŽIT </a:t>
              </a:r>
              <a:br>
                <a:rPr lang="cs-CZ" sz="12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2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VYSOKÉ ÚROVNĚ </a:t>
              </a:r>
              <a:br>
                <a:rPr lang="cs-CZ" sz="12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2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RADONU</a:t>
              </a:r>
              <a:endParaRPr lang="en-GB" sz="12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125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2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2B532BE-C6AC-2428-D2E7-F3FD6FCACF33}"/>
              </a:ext>
            </a:extLst>
          </p:cNvPr>
          <p:cNvGrpSpPr/>
          <p:nvPr/>
        </p:nvGrpSpPr>
        <p:grpSpPr>
          <a:xfrm>
            <a:off x="-5489" y="0"/>
            <a:ext cx="7270462" cy="10035296"/>
            <a:chOff x="-5489" y="0"/>
            <a:chExt cx="7270462" cy="10035296"/>
          </a:xfrm>
        </p:grpSpPr>
        <p:pic>
          <p:nvPicPr>
            <p:cNvPr id="8" name="Picture 7" descr="A picture containing tree, outdoor, plant, grass&#10;&#10;Description automatically generated">
              <a:extLst>
                <a:ext uri="{FF2B5EF4-FFF2-40B4-BE49-F238E27FC236}">
                  <a16:creationId xmlns:a16="http://schemas.microsoft.com/office/drawing/2014/main" id="{5FBF7DA2-9B90-48C9-030A-12BDAF12B2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1" t="16089" r="306" b="7898"/>
            <a:stretch/>
          </p:blipFill>
          <p:spPr>
            <a:xfrm>
              <a:off x="-4101" y="0"/>
              <a:ext cx="6858000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1801504" y="4953000"/>
              <a:ext cx="4524233" cy="3615950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2267" y="4976901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77C63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77C6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Radon </a:t>
              </a:r>
              <a:r>
                <a:rPr lang="en-US" sz="3600" b="1" dirty="0">
                  <a:solidFill>
                    <a:srgbClr val="F2B014"/>
                  </a:solidFill>
                  <a:latin typeface="Calibri" panose="020F0502020204030204" pitchFamily="34" charset="0"/>
                </a:rPr>
                <a:t>je p</a:t>
              </a:r>
              <a:r>
                <a:rPr lang="cs-CZ" sz="3600" b="1" dirty="0">
                  <a:solidFill>
                    <a:srgbClr val="F2B014"/>
                  </a:solidFill>
                  <a:latin typeface="Calibri" panose="020F0502020204030204" pitchFamily="34" charset="0"/>
                </a:rPr>
                <a:t>řirozeně </a:t>
              </a:r>
              <a:br>
                <a:rPr lang="cs-CZ" sz="3600" b="1" dirty="0">
                  <a:solidFill>
                    <a:srgbClr val="F2B014"/>
                  </a:solidFill>
                  <a:latin typeface="Calibri" panose="020F0502020204030204" pitchFamily="34" charset="0"/>
                </a:rPr>
              </a:br>
              <a:r>
                <a:rPr lang="cs-CZ" sz="3600" b="1" dirty="0">
                  <a:solidFill>
                    <a:srgbClr val="F2B014"/>
                  </a:solidFill>
                  <a:latin typeface="Calibri" panose="020F0502020204030204" pitchFamily="34" charset="0"/>
                </a:rPr>
                <a:t>radioaktivní plyn, </a:t>
              </a:r>
              <a:br>
                <a:rPr lang="cs-CZ" sz="3600" b="1" dirty="0">
                  <a:solidFill>
                    <a:srgbClr val="F2B014"/>
                  </a:solidFill>
                  <a:latin typeface="Calibri" panose="020F0502020204030204" pitchFamily="34" charset="0"/>
                </a:rPr>
              </a:br>
              <a:r>
                <a:rPr lang="cs-CZ" sz="3600" b="1" dirty="0">
                  <a:solidFill>
                    <a:srgbClr val="F2B014"/>
                  </a:solidFill>
                  <a:latin typeface="Calibri" panose="020F0502020204030204" pitchFamily="34" charset="0"/>
                </a:rPr>
                <a:t>díky kterému můžete </a:t>
              </a:r>
              <a:br>
                <a:rPr lang="cs-CZ" sz="3600" b="1" dirty="0">
                  <a:solidFill>
                    <a:srgbClr val="F2B014"/>
                  </a:solidFill>
                  <a:latin typeface="Calibri" panose="020F0502020204030204" pitchFamily="34" charset="0"/>
                </a:rPr>
              </a:br>
              <a:r>
                <a:rPr lang="cs-CZ" sz="3600" b="1" dirty="0">
                  <a:solidFill>
                    <a:srgbClr val="F2B014"/>
                  </a:solidFill>
                  <a:latin typeface="Calibri" panose="020F0502020204030204" pitchFamily="34" charset="0"/>
                </a:rPr>
                <a:t>být vystaveni radiaci </a:t>
              </a:r>
              <a:br>
                <a:rPr lang="cs-CZ" sz="3600" b="1" dirty="0">
                  <a:solidFill>
                    <a:srgbClr val="F2B014"/>
                  </a:solidFill>
                  <a:latin typeface="Calibri" panose="020F0502020204030204" pitchFamily="34" charset="0"/>
                </a:rPr>
              </a:br>
              <a:r>
                <a:rPr lang="cs-CZ" sz="3600" b="1" dirty="0">
                  <a:solidFill>
                    <a:srgbClr val="F2B014"/>
                  </a:solidFill>
                  <a:latin typeface="Calibri" panose="020F0502020204030204" pitchFamily="34" charset="0"/>
                </a:rPr>
                <a:t>přímo u vás doma</a:t>
              </a:r>
              <a:endParaRPr lang="en-GB" sz="48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0127B1A5-7018-8D4F-5F23-46F8DB41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EBEF4186-B951-3364-C23A-D034F4A02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128535-4C21-0D08-4A92-F9071A36C58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87B6B0-5170-3F74-6340-B4115F21A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4" name="Ovaal 41">
              <a:extLst>
                <a:ext uri="{FF2B5EF4-FFF2-40B4-BE49-F238E27FC236}">
                  <a16:creationId xmlns:a16="http://schemas.microsoft.com/office/drawing/2014/main" id="{C7CE8791-9A4F-4D38-9630-2C5CD7A2ECB0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0BFE06B2-A6D9-6053-D78E-688A12592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80E0F85-F03A-4E11-AB92-E0311D855701}"/>
                </a:ext>
              </a:extLst>
            </p:cNvPr>
            <p:cNvSpPr/>
            <p:nvPr/>
          </p:nvSpPr>
          <p:spPr>
            <a:xfrm>
              <a:off x="593940" y="851488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Zde vložte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logo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své organizace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9" name="Group 29">
              <a:extLst>
                <a:ext uri="{FF2B5EF4-FFF2-40B4-BE49-F238E27FC236}">
                  <a16:creationId xmlns:a16="http://schemas.microsoft.com/office/drawing/2014/main" id="{D935CFE9-BAA0-6972-959B-B95309E27604}"/>
                </a:ext>
              </a:extLst>
            </p:cNvPr>
            <p:cNvGrpSpPr/>
            <p:nvPr/>
          </p:nvGrpSpPr>
          <p:grpSpPr>
            <a:xfrm>
              <a:off x="-5489" y="9128434"/>
              <a:ext cx="6868968" cy="906862"/>
              <a:chOff x="-10968" y="9113699"/>
              <a:chExt cx="6868968" cy="906862"/>
            </a:xfrm>
          </p:grpSpPr>
          <p:sp>
            <p:nvSpPr>
              <p:cNvPr id="10" name="Rectangle 30">
                <a:extLst>
                  <a:ext uri="{FF2B5EF4-FFF2-40B4-BE49-F238E27FC236}">
                    <a16:creationId xmlns:a16="http://schemas.microsoft.com/office/drawing/2014/main" id="{DAAF44B1-4083-49CA-E405-6B55E6E5E3AE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2B014"/>
                  </a:solidFill>
                </a:endParaRPr>
              </a:p>
            </p:txBody>
          </p:sp>
          <p:sp>
            <p:nvSpPr>
              <p:cNvPr id="11" name="TextBox 31">
                <a:extLst>
                  <a:ext uri="{FF2B5EF4-FFF2-40B4-BE49-F238E27FC236}">
                    <a16:creationId xmlns:a16="http://schemas.microsoft.com/office/drawing/2014/main" id="{D92C2D11-11EE-B3D9-D42F-52B14A068C23}"/>
                  </a:ext>
                </a:extLst>
              </p:cNvPr>
              <p:cNvSpPr txBox="1"/>
              <p:nvPr/>
            </p:nvSpPr>
            <p:spPr>
              <a:xfrm>
                <a:off x="-22" y="9174175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F2B014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cs-CZ" sz="1200" b="1" dirty="0">
                    <a:solidFill>
                      <a:srgbClr val="F2B014"/>
                    </a:solidFill>
                    <a:effectLst/>
                  </a:rPr>
                  <a:t>Kampaň </a:t>
                </a:r>
                <a:r>
                  <a:rPr lang="cs-CZ" sz="1200" b="1" dirty="0" err="1">
                    <a:solidFill>
                      <a:srgbClr val="F2B014"/>
                    </a:solidFill>
                    <a:effectLst/>
                  </a:rPr>
                  <a:t>PrEvCan</a:t>
                </a:r>
                <a:r>
                  <a:rPr lang="cs-CZ" sz="1200" b="1" dirty="0">
                    <a:solidFill>
                      <a:srgbClr val="F2B014"/>
                    </a:solidFill>
                    <a:effectLst/>
                  </a:rPr>
                  <a:t>© byla iniciována EONS a je realizována za podpory klíčového partnera </a:t>
                </a:r>
                <a:br>
                  <a:rPr lang="cs-CZ" sz="1200" b="1" dirty="0">
                    <a:solidFill>
                      <a:srgbClr val="F2B014"/>
                    </a:solidFill>
                    <a:effectLst/>
                  </a:rPr>
                </a:br>
                <a:r>
                  <a:rPr lang="cs-CZ" sz="1200" b="1" dirty="0">
                    <a:solidFill>
                      <a:srgbClr val="F2B014"/>
                    </a:solidFill>
                    <a:effectLst/>
                  </a:rPr>
                  <a:t>kampaně, ESMO. Více informací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: </a:t>
                </a:r>
                <a: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www.cancernurse.eu/</a:t>
                </a:r>
                <a:r>
                  <a:rPr lang="cs-CZ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F2B014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2" name="Group 32">
                <a:extLst>
                  <a:ext uri="{FF2B5EF4-FFF2-40B4-BE49-F238E27FC236}">
                    <a16:creationId xmlns:a16="http://schemas.microsoft.com/office/drawing/2014/main" id="{3B916296-95B6-F98B-1D8A-0C22A0B8E045}"/>
                  </a:ext>
                </a:extLst>
              </p:cNvPr>
              <p:cNvGrpSpPr/>
              <p:nvPr/>
            </p:nvGrpSpPr>
            <p:grpSpPr>
              <a:xfrm>
                <a:off x="104606" y="9274446"/>
                <a:ext cx="485700" cy="475488"/>
                <a:chOff x="-1058839" y="1916250"/>
                <a:chExt cx="2889171" cy="2823924"/>
              </a:xfrm>
            </p:grpSpPr>
            <p:sp>
              <p:nvSpPr>
                <p:cNvPr id="15" name="Ovaal 2">
                  <a:extLst>
                    <a:ext uri="{FF2B5EF4-FFF2-40B4-BE49-F238E27FC236}">
                      <a16:creationId xmlns:a16="http://schemas.microsoft.com/office/drawing/2014/main" id="{B649CFDE-9635-CFB1-2844-B786F67BE2C4}"/>
                    </a:ext>
                  </a:extLst>
                </p:cNvPr>
                <p:cNvSpPr/>
                <p:nvPr/>
              </p:nvSpPr>
              <p:spPr>
                <a:xfrm>
                  <a:off x="-1058839" y="1916250"/>
                  <a:ext cx="2889171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F2B014"/>
                    </a:solidFill>
                  </a:endParaRPr>
                </a:p>
              </p:txBody>
            </p:sp>
            <p:pic>
              <p:nvPicPr>
                <p:cNvPr id="16" name="Picture 3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71627A2C-9C8B-937E-A407-5D159E7FFF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949114" y="2002330"/>
                  <a:ext cx="2669714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4" name="Graphic 33">
                <a:extLst>
                  <a:ext uri="{FF2B5EF4-FFF2-40B4-BE49-F238E27FC236}">
                    <a16:creationId xmlns:a16="http://schemas.microsoft.com/office/drawing/2014/main" id="{CE1575D6-B29F-625B-CA00-E11C5641B1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213506" y="9400174"/>
                <a:ext cx="593972" cy="280069"/>
              </a:xfrm>
              <a:prstGeom prst="rect">
                <a:avLst/>
              </a:prstGeom>
            </p:spPr>
          </p:pic>
        </p:grp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AD00E4BB-959E-4A33-77E3-57215FE3ADBA}"/>
                </a:ext>
              </a:extLst>
            </p:cNvPr>
            <p:cNvSpPr txBox="1"/>
            <p:nvPr/>
          </p:nvSpPr>
          <p:spPr>
            <a:xfrm>
              <a:off x="2396115" y="88816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125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2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SNA</a:t>
              </a:r>
              <a:r>
                <a:rPr lang="cs-CZ" sz="12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ŽTE SE SNÍŽIT </a:t>
              </a:r>
              <a:br>
                <a:rPr lang="cs-CZ" sz="12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2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VYSOKÉ ÚROVNĚ </a:t>
              </a:r>
              <a:br>
                <a:rPr lang="cs-CZ" sz="12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25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RADONU</a:t>
              </a:r>
              <a:endParaRPr lang="en-GB" sz="12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125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2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5491692B-D1B7-3827-9327-1CFC2663F448}"/>
              </a:ext>
            </a:extLst>
          </p:cNvPr>
          <p:cNvGrpSpPr/>
          <p:nvPr/>
        </p:nvGrpSpPr>
        <p:grpSpPr>
          <a:xfrm>
            <a:off x="-5489" y="0"/>
            <a:ext cx="6868968" cy="10035296"/>
            <a:chOff x="-5489" y="0"/>
            <a:chExt cx="6868968" cy="10035296"/>
          </a:xfrm>
        </p:grpSpPr>
        <p:pic>
          <p:nvPicPr>
            <p:cNvPr id="3" name="Picture 2" descr="A picture containing tree, outdoor, plant, grass&#10;&#10;Description automatically generated">
              <a:extLst>
                <a:ext uri="{FF2B5EF4-FFF2-40B4-BE49-F238E27FC236}">
                  <a16:creationId xmlns:a16="http://schemas.microsoft.com/office/drawing/2014/main" id="{F5CD0640-862E-1A18-2BB7-0E82609F6B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1" t="16089" r="306" b="7898"/>
            <a:stretch/>
          </p:blipFill>
          <p:spPr>
            <a:xfrm>
              <a:off x="-4101" y="0"/>
              <a:ext cx="6858000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51857" y="3934488"/>
              <a:ext cx="4427373" cy="4826886"/>
            </a:xfrm>
            <a:prstGeom prst="roundRect">
              <a:avLst/>
            </a:prstGeom>
            <a:solidFill>
              <a:schemeClr val="bg1">
                <a:alpha val="74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6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668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105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26023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30283" y="370203"/>
              <a:ext cx="1827452" cy="1828800"/>
            </a:xfrm>
            <a:prstGeom prst="ellipse">
              <a:avLst/>
            </a:prstGeom>
          </p:spPr>
        </p:pic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4C4DAD1C-F7AB-326F-CE43-A4C48D30DA2E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B32E0CD7-209D-C264-0E28-450BFB1E48C2}"/>
                </a:ext>
              </a:extLst>
            </p:cNvPr>
            <p:cNvSpPr txBox="1"/>
            <p:nvPr/>
          </p:nvSpPr>
          <p:spPr>
            <a:xfrm>
              <a:off x="2404003" y="928617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n-US" sz="14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TAKE ACTION </a:t>
              </a:r>
              <a:br>
                <a:rPr lang="en-US" sz="14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4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TO REDUCE </a:t>
              </a:r>
              <a:br>
                <a:rPr lang="en-US" sz="14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14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HIGH RADON LEVELS</a:t>
              </a:r>
              <a:endParaRPr lang="en-GB" sz="14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fontAlgn="base"/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1C0197F5-8D7A-140C-A799-5A418FDF8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836685-FD52-4DE1-705B-AD6A42EE4910}"/>
                </a:ext>
              </a:extLst>
            </p:cNvPr>
            <p:cNvSpPr/>
            <p:nvPr/>
          </p:nvSpPr>
          <p:spPr>
            <a:xfrm>
              <a:off x="593940" y="851488"/>
              <a:ext cx="14826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Zde vložte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logo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své organizace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14" name="Group 29">
              <a:extLst>
                <a:ext uri="{FF2B5EF4-FFF2-40B4-BE49-F238E27FC236}">
                  <a16:creationId xmlns:a16="http://schemas.microsoft.com/office/drawing/2014/main" id="{21BABAC2-580C-59B0-7F23-D1554DA169E7}"/>
                </a:ext>
              </a:extLst>
            </p:cNvPr>
            <p:cNvGrpSpPr/>
            <p:nvPr/>
          </p:nvGrpSpPr>
          <p:grpSpPr>
            <a:xfrm>
              <a:off x="-5489" y="9128434"/>
              <a:ext cx="6868968" cy="906862"/>
              <a:chOff x="-10968" y="9113699"/>
              <a:chExt cx="6868968" cy="906862"/>
            </a:xfrm>
          </p:grpSpPr>
          <p:sp>
            <p:nvSpPr>
              <p:cNvPr id="15" name="Rectangle 30">
                <a:extLst>
                  <a:ext uri="{FF2B5EF4-FFF2-40B4-BE49-F238E27FC236}">
                    <a16:creationId xmlns:a16="http://schemas.microsoft.com/office/drawing/2014/main" id="{65B418F7-F0A2-DBC5-36BD-9B62956C398A}"/>
                  </a:ext>
                </a:extLst>
              </p:cNvPr>
              <p:cNvSpPr/>
              <p:nvPr/>
            </p:nvSpPr>
            <p:spPr>
              <a:xfrm>
                <a:off x="-10968" y="9113699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2B014"/>
                  </a:solidFill>
                </a:endParaRPr>
              </a:p>
            </p:txBody>
          </p:sp>
          <p:sp>
            <p:nvSpPr>
              <p:cNvPr id="19" name="TextBox 31">
                <a:extLst>
                  <a:ext uri="{FF2B5EF4-FFF2-40B4-BE49-F238E27FC236}">
                    <a16:creationId xmlns:a16="http://schemas.microsoft.com/office/drawing/2014/main" id="{E84D96ED-F207-6871-96B0-2866412A8954}"/>
                  </a:ext>
                </a:extLst>
              </p:cNvPr>
              <p:cNvSpPr txBox="1"/>
              <p:nvPr/>
            </p:nvSpPr>
            <p:spPr>
              <a:xfrm>
                <a:off x="-22" y="9174175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300" b="1" dirty="0">
                    <a:solidFill>
                      <a:srgbClr val="F2B014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</a:p>
              <a:p>
                <a:pPr algn="ctr"/>
                <a:r>
                  <a:rPr lang="cs-CZ" sz="1200" b="1" dirty="0">
                    <a:solidFill>
                      <a:srgbClr val="F2B014"/>
                    </a:solidFill>
                    <a:effectLst/>
                  </a:rPr>
                  <a:t>Kampaň </a:t>
                </a:r>
                <a:r>
                  <a:rPr lang="cs-CZ" sz="1200" b="1" dirty="0" err="1">
                    <a:solidFill>
                      <a:srgbClr val="F2B014"/>
                    </a:solidFill>
                    <a:effectLst/>
                  </a:rPr>
                  <a:t>PrEvCan</a:t>
                </a:r>
                <a:r>
                  <a:rPr lang="cs-CZ" sz="1200" b="1" dirty="0">
                    <a:solidFill>
                      <a:srgbClr val="F2B014"/>
                    </a:solidFill>
                    <a:effectLst/>
                  </a:rPr>
                  <a:t>© byla iniciována EONS a je realizována za podpory klíčového partnera </a:t>
                </a:r>
                <a:br>
                  <a:rPr lang="cs-CZ" sz="1200" b="1" dirty="0">
                    <a:solidFill>
                      <a:srgbClr val="F2B014"/>
                    </a:solidFill>
                    <a:effectLst/>
                  </a:rPr>
                </a:br>
                <a:r>
                  <a:rPr lang="cs-CZ" sz="1200" b="1" dirty="0">
                    <a:solidFill>
                      <a:srgbClr val="F2B014"/>
                    </a:solidFill>
                    <a:effectLst/>
                  </a:rPr>
                  <a:t>kampaně, ESMO. Více informací</a:t>
                </a:r>
                <a:r>
                  <a:rPr lang="en-GB" sz="1200" b="1" dirty="0">
                    <a:solidFill>
                      <a:srgbClr val="F2B014"/>
                    </a:solidFill>
                    <a:effectLst/>
                  </a:rPr>
                  <a:t>: </a:t>
                </a:r>
                <a: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www.cancernurse.eu/</a:t>
                </a:r>
                <a:r>
                  <a:rPr lang="cs-CZ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F2B014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F2B014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20" name="Group 32">
                <a:extLst>
                  <a:ext uri="{FF2B5EF4-FFF2-40B4-BE49-F238E27FC236}">
                    <a16:creationId xmlns:a16="http://schemas.microsoft.com/office/drawing/2014/main" id="{1B7E546A-F2F5-4629-C9E9-BA9E9CCF8E46}"/>
                  </a:ext>
                </a:extLst>
              </p:cNvPr>
              <p:cNvGrpSpPr/>
              <p:nvPr/>
            </p:nvGrpSpPr>
            <p:grpSpPr>
              <a:xfrm>
                <a:off x="104606" y="9274446"/>
                <a:ext cx="485700" cy="475488"/>
                <a:chOff x="-1058839" y="1916250"/>
                <a:chExt cx="2889171" cy="2823924"/>
              </a:xfrm>
            </p:grpSpPr>
            <p:sp>
              <p:nvSpPr>
                <p:cNvPr id="36" name="Ovaal 2">
                  <a:extLst>
                    <a:ext uri="{FF2B5EF4-FFF2-40B4-BE49-F238E27FC236}">
                      <a16:creationId xmlns:a16="http://schemas.microsoft.com/office/drawing/2014/main" id="{E143E128-56B6-0F55-D2EA-7E4D8E8AEB42}"/>
                    </a:ext>
                  </a:extLst>
                </p:cNvPr>
                <p:cNvSpPr/>
                <p:nvPr/>
              </p:nvSpPr>
              <p:spPr>
                <a:xfrm>
                  <a:off x="-1058839" y="1916250"/>
                  <a:ext cx="2889171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BE" sz="1801" dirty="0">
                    <a:solidFill>
                      <a:srgbClr val="F2B014"/>
                    </a:solidFill>
                  </a:endParaRPr>
                </a:p>
              </p:txBody>
            </p:sp>
            <p:pic>
              <p:nvPicPr>
                <p:cNvPr id="37" name="Picture 35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3D5A9D24-F2BD-D079-C9B2-1FF8B8E93F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949114" y="2002330"/>
                  <a:ext cx="2669714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33" name="Graphic 33">
                <a:extLst>
                  <a:ext uri="{FF2B5EF4-FFF2-40B4-BE49-F238E27FC236}">
                    <a16:creationId xmlns:a16="http://schemas.microsoft.com/office/drawing/2014/main" id="{544BDA93-F703-3946-E6BE-2EA0A4DE6D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213506" y="9400174"/>
                <a:ext cx="593972" cy="280069"/>
              </a:xfrm>
              <a:prstGeom prst="rect">
                <a:avLst/>
              </a:prstGeom>
            </p:spPr>
          </p:pic>
        </p:grpSp>
        <p:sp>
          <p:nvSpPr>
            <p:cNvPr id="38" name="Text Box 2">
              <a:extLst>
                <a:ext uri="{FF2B5EF4-FFF2-40B4-BE49-F238E27FC236}">
                  <a16:creationId xmlns:a16="http://schemas.microsoft.com/office/drawing/2014/main" id="{72F7123C-5C37-4AE9-530D-914647A187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1611" y="5622142"/>
              <a:ext cx="4167155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F2B014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cs-CZ" sz="34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Vaše sdělení</a:t>
              </a:r>
              <a:endParaRPr lang="en-GB" sz="34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9" name="Text Box 2">
              <a:extLst>
                <a:ext uri="{FF2B5EF4-FFF2-40B4-BE49-F238E27FC236}">
                  <a16:creationId xmlns:a16="http://schemas.microsoft.com/office/drawing/2014/main" id="{F9518A9D-15DC-D23D-E4E6-EF8432B1CA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853" y="3004121"/>
              <a:ext cx="190117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F2B014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cs-CZ" sz="34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Vložte své </a:t>
              </a:r>
              <a:br>
                <a:rPr lang="cs-CZ" sz="34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cs-CZ" sz="34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foto</a:t>
              </a:r>
              <a:endParaRPr lang="en-GB" sz="34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251</Words>
  <Application>Microsoft Office PowerPoint</Application>
  <PresentationFormat>A4 Paper (210x297 mm)</PresentationFormat>
  <Paragraphs>33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2023-05-26T06:02:44Z</dcterms:modified>
</cp:coreProperties>
</file>