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61" r:id="rId3"/>
    <p:sldId id="262" r:id="rId4"/>
    <p:sldId id="295" r:id="rId5"/>
    <p:sldId id="296" r:id="rId6"/>
    <p:sldId id="297" r:id="rId7"/>
    <p:sldId id="299" r:id="rId8"/>
    <p:sldId id="298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22"/>
    <a:srgbClr val="877C63"/>
    <a:srgbClr val="DEDEDE"/>
    <a:srgbClr val="D9A7A7"/>
    <a:srgbClr val="CC3300"/>
    <a:srgbClr val="F2F2F2"/>
    <a:srgbClr val="F3F3F3"/>
    <a:srgbClr val="E0E0E0"/>
    <a:srgbClr val="F6F6F5"/>
    <a:srgbClr val="F7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DF0750-40B2-4707-B933-436C60FD666E}" v="22" dt="2023-04-26T11:26:51.495"/>
    <p1510:client id="{A86F6ED7-E034-480A-B084-4008BB87C25D}" v="68" dt="2023-04-26T03:11:54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CA8E064-638D-4431-FE00-70C9FB2CC6C1}"/>
              </a:ext>
            </a:extLst>
          </p:cNvPr>
          <p:cNvGrpSpPr/>
          <p:nvPr/>
        </p:nvGrpSpPr>
        <p:grpSpPr>
          <a:xfrm>
            <a:off x="-9019" y="153870"/>
            <a:ext cx="6868968" cy="9982303"/>
            <a:chOff x="-9019" y="153870"/>
            <a:chExt cx="6868968" cy="9982303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ECADB6-0590-F662-1F61-E925867D846B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EADB9184-0371-E0C1-87CC-86E3BDE3B9D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6B2F667-7938-CA34-9AC7-756C56198F30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EN EL TREBAJO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PROT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ÉJASE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DE LAS SUSTANCIAS CANCERÍGENAS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E539C4BC-E077-1E9A-C4DD-A947E75A6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3" name="TextBox 57">
              <a:extLst>
                <a:ext uri="{FF2B5EF4-FFF2-40B4-BE49-F238E27FC236}">
                  <a16:creationId xmlns:a16="http://schemas.microsoft.com/office/drawing/2014/main" id="{E62C7E39-074F-904E-83AD-7E90AFCD8123}"/>
                </a:ext>
              </a:extLst>
            </p:cNvPr>
            <p:cNvSpPr txBox="1"/>
            <p:nvPr/>
          </p:nvSpPr>
          <p:spPr>
            <a:xfrm>
              <a:off x="132258" y="4639869"/>
              <a:ext cx="658641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FF9922"/>
                </a:solidFill>
              </a:endParaRPr>
            </a:p>
            <a:p>
              <a:pPr algn="ctr"/>
              <a:r>
                <a:rPr lang="es-ES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Mensajes </a:t>
              </a:r>
              <a:br>
                <a:rPr lang="es-ES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s-ES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para profesionales de la salud</a:t>
              </a:r>
            </a:p>
            <a:p>
              <a:pPr algn="ctr"/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" name="Skupina 12">
              <a:extLst>
                <a:ext uri="{FF2B5EF4-FFF2-40B4-BE49-F238E27FC236}">
                  <a16:creationId xmlns:a16="http://schemas.microsoft.com/office/drawing/2014/main" id="{36E1760E-8BBB-F007-81CF-1ACE21968AE4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509AF4-2F16-FEA0-A11F-077406287C2E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CD8896-B34E-A89A-9124-6323803A4EDF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BA27C7F-597D-4137-8418-E5F1DDC79697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13" name="Ovaal 2">
                  <a:extLst>
                    <a:ext uri="{FF2B5EF4-FFF2-40B4-BE49-F238E27FC236}">
                      <a16:creationId xmlns:a16="http://schemas.microsoft.com/office/drawing/2014/main" id="{E30CABBA-9CBE-90E2-9BF3-B9F72F1D2AD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BB0F1E3-9E95-50B3-B1E1-5A8AF52CA1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10">
                <a:extLst>
                  <a:ext uri="{FF2B5EF4-FFF2-40B4-BE49-F238E27FC236}">
                    <a16:creationId xmlns:a16="http://schemas.microsoft.com/office/drawing/2014/main" id="{D8DC19B8-B5E9-0F2C-BC58-5FE17B71AF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3B55285-A341-0BF7-22B1-E3670ECDC90B}"/>
              </a:ext>
            </a:extLst>
          </p:cNvPr>
          <p:cNvGrpSpPr/>
          <p:nvPr/>
        </p:nvGrpSpPr>
        <p:grpSpPr>
          <a:xfrm>
            <a:off x="-9019" y="1"/>
            <a:ext cx="6868968" cy="10136172"/>
            <a:chOff x="-9019" y="1"/>
            <a:chExt cx="6868968" cy="10136172"/>
          </a:xfrm>
        </p:grpSpPr>
        <p:pic>
          <p:nvPicPr>
            <p:cNvPr id="4" name="Picture 3" descr="Healthcare worker speaking with patients">
              <a:extLst>
                <a:ext uri="{FF2B5EF4-FFF2-40B4-BE49-F238E27FC236}">
                  <a16:creationId xmlns:a16="http://schemas.microsoft.com/office/drawing/2014/main" id="{E8E2E33C-EE13-F91A-3EA4-142124655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8" r="13661" b="10442"/>
            <a:stretch/>
          </p:blipFill>
          <p:spPr>
            <a:xfrm>
              <a:off x="1" y="1"/>
              <a:ext cx="685389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31924" y="4134921"/>
              <a:ext cx="6017609" cy="4014416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613" y="4437029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ES" sz="3200" b="1" dirty="0">
                  <a:solidFill>
                    <a:srgbClr val="FF9922"/>
                  </a:solidFill>
                  <a:latin typeface="Calibri"/>
                  <a:cs typeface="Calibri"/>
                </a:rPr>
                <a:t>Proporcione</a:t>
              </a:r>
              <a:r>
                <a:rPr lang="es-ES" sz="32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 siempre información relacionada con </a:t>
              </a:r>
              <a:br>
                <a:rPr lang="cs-CZ" sz="3200" b="1" i="0" dirty="0">
                  <a:effectLst/>
                  <a:latin typeface="Calibri" panose="020F0502020204030204" pitchFamily="34" charset="0"/>
                </a:rPr>
              </a:br>
              <a:r>
                <a:rPr lang="es-ES" sz="32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la salud a pacientes y familiares y </a:t>
              </a:r>
              <a:r>
                <a:rPr lang="es-ES" sz="3200" b="1" dirty="0">
                  <a:solidFill>
                    <a:srgbClr val="FF9922"/>
                  </a:solidFill>
                  <a:latin typeface="Calibri"/>
                  <a:cs typeface="Calibri"/>
                </a:rPr>
                <a:t>promueva</a:t>
              </a:r>
              <a:r>
                <a:rPr lang="es-ES" sz="32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 que tomen un papel activo en sus cuidados</a:t>
              </a:r>
              <a:endParaRPr lang="en-GB" sz="6000" b="1" dirty="0">
                <a:solidFill>
                  <a:srgbClr val="FF9922"/>
                </a:solidFill>
                <a:effectLst/>
                <a:latin typeface="Calibri"/>
                <a:ea typeface="DengXian" panose="02010600030101010101" pitchFamily="2" charset="-122"/>
                <a:cs typeface="Calibri"/>
              </a:endParaRPr>
            </a:p>
          </p:txBody>
        </p:sp>
        <p:sp>
          <p:nvSpPr>
            <p:cNvPr id="40" name="Freeform 72">
              <a:extLst>
                <a:ext uri="{FF2B5EF4-FFF2-40B4-BE49-F238E27FC236}">
                  <a16:creationId xmlns:a16="http://schemas.microsoft.com/office/drawing/2014/main" id="{D57D5010-3B0C-1690-D314-9996552EA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41" name="Freeform 74">
              <a:extLst>
                <a:ext uri="{FF2B5EF4-FFF2-40B4-BE49-F238E27FC236}">
                  <a16:creationId xmlns:a16="http://schemas.microsoft.com/office/drawing/2014/main" id="{EB7005F8-7C75-3B5C-4E1D-264B97CAF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E63F74-1382-FC41-52C4-B41049C06439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686E5AE-BEB6-30F5-6739-B02098C99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33" name="Ovaal 41">
              <a:extLst>
                <a:ext uri="{FF2B5EF4-FFF2-40B4-BE49-F238E27FC236}">
                  <a16:creationId xmlns:a16="http://schemas.microsoft.com/office/drawing/2014/main" id="{AE504909-022C-821E-4D75-11948D7F6840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A64E677E-9487-1C29-47DE-1C1D5209C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8">
              <a:extLst>
                <a:ext uri="{FF2B5EF4-FFF2-40B4-BE49-F238E27FC236}">
                  <a16:creationId xmlns:a16="http://schemas.microsoft.com/office/drawing/2014/main" id="{D716EBCB-43BE-764B-5BCD-C0952AB24A5D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4766970-0C75-A7C7-EAEB-0C42C1265C04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3C64015F-3D9A-9419-1E5D-4D9BDE9852D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E7192AB7-A912-2A55-05DB-D25EDCD99821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EN EL TREBAJO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PROT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ÉJASE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DE LAS SUSTANCIAS CANCERÍGENAS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D62D916A-7464-A6EE-0E2B-D7CFF7BD0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Skupina 12">
              <a:extLst>
                <a:ext uri="{FF2B5EF4-FFF2-40B4-BE49-F238E27FC236}">
                  <a16:creationId xmlns:a16="http://schemas.microsoft.com/office/drawing/2014/main" id="{3BF8FE9C-E548-B27B-257A-28C1AE9770A7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10DD20D-DA0E-63EB-BA6D-647F9EB44744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909C225-B976-6E5F-736F-7691CDB07499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A734D1B-B5A4-49B8-32CC-31334DD8DA67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14" name="Ovaal 2">
                  <a:extLst>
                    <a:ext uri="{FF2B5EF4-FFF2-40B4-BE49-F238E27FC236}">
                      <a16:creationId xmlns:a16="http://schemas.microsoft.com/office/drawing/2014/main" id="{CD1839C3-971B-2887-19EE-702A1B0D4F6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5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FA5BC88-002B-3B4F-3A74-0299A56434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3" name="Graphic 10">
                <a:extLst>
                  <a:ext uri="{FF2B5EF4-FFF2-40B4-BE49-F238E27FC236}">
                    <a16:creationId xmlns:a16="http://schemas.microsoft.com/office/drawing/2014/main" id="{B30BCC37-63CF-0CB6-611B-0A81B19C49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BC116206-70AF-DE0B-25D2-94A9C4577FB2}"/>
              </a:ext>
            </a:extLst>
          </p:cNvPr>
          <p:cNvGrpSpPr/>
          <p:nvPr/>
        </p:nvGrpSpPr>
        <p:grpSpPr>
          <a:xfrm>
            <a:off x="-9019" y="0"/>
            <a:ext cx="6868968" cy="10136173"/>
            <a:chOff x="-9019" y="0"/>
            <a:chExt cx="6868968" cy="101361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ECAB26-1059-5909-D3B8-A91DE171C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62101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95200" y="3941073"/>
              <a:ext cx="6327261" cy="3676469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55" y="4016096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3600" b="1" dirty="0">
                  <a:solidFill>
                    <a:srgbClr val="FF9922"/>
                  </a:solidFill>
                  <a:latin typeface="Calibri"/>
                  <a:cs typeface="Calibri"/>
                </a:rPr>
                <a:t>Evita</a:t>
              </a:r>
              <a:r>
                <a:rPr lang="es-ES" sz="36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 el contacto directo </a:t>
              </a:r>
              <a:br>
                <a:rPr lang="cs-CZ" sz="3600" b="1" i="0" dirty="0"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con fármacos peligrosos </a:t>
              </a:r>
              <a:br>
                <a:rPr lang="cs-CZ" sz="3600" b="1" i="0" dirty="0"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cuando estés </a:t>
              </a:r>
              <a:r>
                <a:rPr lang="es-ES" sz="3600" b="1" dirty="0">
                  <a:solidFill>
                    <a:srgbClr val="FF9922"/>
                  </a:solidFill>
                  <a:latin typeface="Calibri"/>
                  <a:cs typeface="Calibri"/>
                </a:rPr>
                <a:t>planificando </a:t>
              </a:r>
              <a:br>
                <a:rPr lang="cs-CZ" sz="3600" b="1" i="0" dirty="0"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un embarazo, </a:t>
              </a:r>
              <a:br>
                <a:rPr lang="cs-CZ" sz="3600" b="1" i="0" dirty="0"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estés embarazada o lactando</a:t>
              </a:r>
              <a:endParaRPr lang="en-GB" sz="4800" b="1" dirty="0">
                <a:solidFill>
                  <a:srgbClr val="FF9922"/>
                </a:solidFill>
                <a:effectLst/>
                <a:latin typeface="Calibri"/>
                <a:ea typeface="DengXian" panose="02010600030101010101" pitchFamily="2" charset="-122"/>
                <a:cs typeface="Calibri"/>
              </a:endParaRPr>
            </a:p>
          </p:txBody>
        </p:sp>
        <p:sp>
          <p:nvSpPr>
            <p:cNvPr id="18" name="Freeform 72">
              <a:extLst>
                <a:ext uri="{FF2B5EF4-FFF2-40B4-BE49-F238E27FC236}">
                  <a16:creationId xmlns:a16="http://schemas.microsoft.com/office/drawing/2014/main" id="{0127B1A5-7018-8D4F-5F23-46F8DB410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EBEF4186-B951-3364-C23A-D034F4A02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128535-4C21-0D08-4A92-F9071A36C58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87B6B0-5170-3F74-6340-B4115F21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5" name="Ovaal 41">
              <a:extLst>
                <a:ext uri="{FF2B5EF4-FFF2-40B4-BE49-F238E27FC236}">
                  <a16:creationId xmlns:a16="http://schemas.microsoft.com/office/drawing/2014/main" id="{24DD8A13-EF09-B42F-D1D2-833203298EF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BB9D4CD5-34AA-0F52-84D5-AEA411A0D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8">
              <a:extLst>
                <a:ext uri="{FF2B5EF4-FFF2-40B4-BE49-F238E27FC236}">
                  <a16:creationId xmlns:a16="http://schemas.microsoft.com/office/drawing/2014/main" id="{24011867-C93F-09D7-18A2-032654DD728D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231EBF-0F93-DA8A-3D83-A7983701C7A5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10F8229-C37A-3B1D-BC24-4E911048534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BB6726AF-95B3-3A20-BFB1-E7582DD63FBC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EN EL TREBAJO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PROT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ÉJASE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DE LAS SUSTANCIAS CANCERÍGENAS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AA774B06-D9E6-4D6C-90A8-DCE0B1F92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Skupina 12">
              <a:extLst>
                <a:ext uri="{FF2B5EF4-FFF2-40B4-BE49-F238E27FC236}">
                  <a16:creationId xmlns:a16="http://schemas.microsoft.com/office/drawing/2014/main" id="{59D744CD-4CE3-FA7D-AD77-E1AB48181C84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65C1D3D-142B-7FF1-62ED-2E11EDB4BF91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C10FDA-FF74-CE6C-A74F-AD30B43B4BA1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1D767D6-2072-717C-CCEA-7CAA0F50EC4D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017E6245-F139-F7D3-3418-8E54426C394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E0E1D2D-20FE-8F85-DD90-97D0D99E6F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0" name="Graphic 10">
                <a:extLst>
                  <a:ext uri="{FF2B5EF4-FFF2-40B4-BE49-F238E27FC236}">
                    <a16:creationId xmlns:a16="http://schemas.microsoft.com/office/drawing/2014/main" id="{6F1CCC49-78DD-DEEE-7256-0C5B49D505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0D43E3E4-A909-A98F-8B94-EF5CE1F134B7}"/>
              </a:ext>
            </a:extLst>
          </p:cNvPr>
          <p:cNvGrpSpPr/>
          <p:nvPr/>
        </p:nvGrpSpPr>
        <p:grpSpPr>
          <a:xfrm>
            <a:off x="-9019" y="6819"/>
            <a:ext cx="6868968" cy="10129354"/>
            <a:chOff x="-9019" y="6819"/>
            <a:chExt cx="6868968" cy="10129354"/>
          </a:xfrm>
        </p:grpSpPr>
        <p:pic>
          <p:nvPicPr>
            <p:cNvPr id="37" name="Picture 36" descr="Person wearing surgical gloves">
              <a:extLst>
                <a:ext uri="{FF2B5EF4-FFF2-40B4-BE49-F238E27FC236}">
                  <a16:creationId xmlns:a16="http://schemas.microsoft.com/office/drawing/2014/main" id="{116A581C-A525-AB30-1A40-AF424031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1" r="16218"/>
            <a:stretch/>
          </p:blipFill>
          <p:spPr>
            <a:xfrm>
              <a:off x="-4101" y="6819"/>
              <a:ext cx="6862102" cy="992335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12919" y="4740166"/>
              <a:ext cx="5803200" cy="3946602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387" y="4740166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ES" sz="34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Cuando manipules </a:t>
              </a:r>
              <a:br>
                <a:rPr lang="cs-CZ" sz="3400" b="1" i="0" dirty="0">
                  <a:effectLst/>
                  <a:latin typeface="Calibri" panose="020F0502020204030204" pitchFamily="34" charset="0"/>
                </a:rPr>
              </a:br>
              <a:r>
                <a:rPr lang="es-ES" sz="3400" b="1" dirty="0">
                  <a:solidFill>
                    <a:srgbClr val="FF9922"/>
                  </a:solidFill>
                  <a:latin typeface="Calibri"/>
                  <a:cs typeface="Calibri"/>
                </a:rPr>
                <a:t>fármacos</a:t>
              </a:r>
              <a:r>
                <a:rPr lang="es-ES" sz="34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 anticancerígenos, </a:t>
              </a:r>
              <a:br>
                <a:rPr lang="cs-CZ" sz="3400" b="1" i="0" dirty="0">
                  <a:effectLst/>
                  <a:latin typeface="Calibri" panose="020F0502020204030204" pitchFamily="34" charset="0"/>
                </a:rPr>
              </a:br>
              <a:r>
                <a:rPr lang="es-ES" sz="34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sigue siempre los protocolos </a:t>
              </a:r>
              <a:br>
                <a:rPr lang="cs-CZ" sz="3400" b="1" i="0" dirty="0">
                  <a:effectLst/>
                  <a:latin typeface="Calibri" panose="020F0502020204030204" pitchFamily="34" charset="0"/>
                </a:rPr>
              </a:br>
              <a:r>
                <a:rPr lang="es-ES" sz="34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de seguridad: </a:t>
              </a:r>
              <a:br>
                <a:rPr lang="cs-CZ" sz="3400" b="1" i="0" dirty="0">
                  <a:effectLst/>
                  <a:latin typeface="Calibri" panose="020F0502020204030204" pitchFamily="34" charset="0"/>
                </a:rPr>
              </a:br>
              <a:r>
                <a:rPr lang="es-ES" sz="34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utiliza los equipos </a:t>
              </a:r>
              <a:br>
                <a:rPr lang="cs-CZ" sz="3400" b="1" i="0" dirty="0">
                  <a:effectLst/>
                  <a:latin typeface="Calibri" panose="020F0502020204030204" pitchFamily="34" charset="0"/>
                </a:rPr>
              </a:br>
              <a:r>
                <a:rPr lang="es-ES" sz="34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de protección personal</a:t>
              </a:r>
              <a:endParaRPr lang="en-GB" sz="3400" b="1" dirty="0">
                <a:solidFill>
                  <a:srgbClr val="FF9922"/>
                </a:solidFill>
                <a:effectLst/>
                <a:latin typeface="Calibri"/>
                <a:ea typeface="DengXian" panose="02010600030101010101" pitchFamily="2" charset="-122"/>
                <a:cs typeface="Calibri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8">
              <a:extLst>
                <a:ext uri="{FF2B5EF4-FFF2-40B4-BE49-F238E27FC236}">
                  <a16:creationId xmlns:a16="http://schemas.microsoft.com/office/drawing/2014/main" id="{E9E03C12-B118-7F94-0702-11ADA9C9F48A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115BD14-28DE-B023-423F-864D2A2CDDC5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FE453E1C-4E62-8197-BEEC-F840C11F97C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614D27AB-447B-2859-5432-932C52719531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EN EL TREBAJO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PROT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ÉJASE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DE LAS SUSTANCIAS CANCERÍGENAS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10617A68-BE9E-0E1B-E1F9-47E80FD4D2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Skupina 12">
              <a:extLst>
                <a:ext uri="{FF2B5EF4-FFF2-40B4-BE49-F238E27FC236}">
                  <a16:creationId xmlns:a16="http://schemas.microsoft.com/office/drawing/2014/main" id="{8DCABC1A-391A-3231-9230-C68EB621C022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09B8853-D3C2-A159-417B-071FE16B57A3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84AB7F-9C40-3892-4AD2-FE9BF01FF16B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92F49F2-5A1B-C76E-0E8C-DC0A8463F26F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84B10300-2C94-15B8-3DF3-D89F06571851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20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7DCA52C-2AFD-18C1-19F4-CABCE1B0C5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10">
                <a:extLst>
                  <a:ext uri="{FF2B5EF4-FFF2-40B4-BE49-F238E27FC236}">
                    <a16:creationId xmlns:a16="http://schemas.microsoft.com/office/drawing/2014/main" id="{671EF27E-11F9-7C16-8E22-702254BA56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AC71F6B5-A942-1073-7599-CE8ADCB6FD85}"/>
              </a:ext>
            </a:extLst>
          </p:cNvPr>
          <p:cNvGrpSpPr/>
          <p:nvPr/>
        </p:nvGrpSpPr>
        <p:grpSpPr>
          <a:xfrm>
            <a:off x="-9019" y="631"/>
            <a:ext cx="6868968" cy="10135542"/>
            <a:chOff x="-9019" y="631"/>
            <a:chExt cx="6868968" cy="10135542"/>
          </a:xfrm>
        </p:grpSpPr>
        <p:pic>
          <p:nvPicPr>
            <p:cNvPr id="6" name="Picture 5" descr="Surgeon using digital tablet in operating room">
              <a:extLst>
                <a:ext uri="{FF2B5EF4-FFF2-40B4-BE49-F238E27FC236}">
                  <a16:creationId xmlns:a16="http://schemas.microsoft.com/office/drawing/2014/main" id="{C6E529FE-B0F7-BE8A-2ACC-6F2CE3F5E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1" r="26722"/>
            <a:stretch/>
          </p:blipFill>
          <p:spPr>
            <a:xfrm>
              <a:off x="-4101" y="631"/>
              <a:ext cx="6862101" cy="992954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71060" y="4734788"/>
              <a:ext cx="5529600" cy="3946602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387" y="5470211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ES" sz="36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Seguridad laboral </a:t>
              </a:r>
              <a:br>
                <a:rPr lang="es-ES" sz="3600" b="1" i="0" dirty="0"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= </a:t>
              </a:r>
              <a:br>
                <a:rPr lang="es-ES" sz="3600" b="1" i="0" dirty="0">
                  <a:effectLst/>
                  <a:latin typeface="Calibri" panose="020F0502020204030204" pitchFamily="34" charset="0"/>
                </a:rPr>
              </a:br>
              <a:r>
                <a:rPr lang="es-ES" sz="3600" b="1" dirty="0">
                  <a:solidFill>
                    <a:srgbClr val="FF9922"/>
                  </a:solidFill>
                  <a:latin typeface="Calibri"/>
                  <a:cs typeface="Calibri"/>
                </a:rPr>
                <a:t>Seguridad</a:t>
              </a:r>
              <a:r>
                <a:rPr lang="es-ES" sz="36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 del </a:t>
              </a:r>
              <a:r>
                <a:rPr lang="es-ES" sz="3600" b="1" dirty="0">
                  <a:solidFill>
                    <a:srgbClr val="FF9922"/>
                  </a:solidFill>
                  <a:latin typeface="Calibri"/>
                  <a:cs typeface="Calibri"/>
                </a:rPr>
                <a:t>paciente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8">
              <a:extLst>
                <a:ext uri="{FF2B5EF4-FFF2-40B4-BE49-F238E27FC236}">
                  <a16:creationId xmlns:a16="http://schemas.microsoft.com/office/drawing/2014/main" id="{CF2C01C7-02A3-A3FF-5C51-F50113BCC643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68D5C65-C191-E82A-86C1-45E80F2B6F2F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559B973E-0004-0660-3269-7BFFBE80777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ED7510F4-35FD-AB3D-688C-9D79B6BC2672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EN EL TREBAJO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PROT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ÉJASE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DE LAS SUSTANCIAS CANCERÍGENAS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A9EBA746-ECC6-59C4-A020-5BD2A35CB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Skupina 12">
              <a:extLst>
                <a:ext uri="{FF2B5EF4-FFF2-40B4-BE49-F238E27FC236}">
                  <a16:creationId xmlns:a16="http://schemas.microsoft.com/office/drawing/2014/main" id="{23938CBF-2D66-BE92-B015-4E9E8129CAA8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0EAB9E6-7D7A-EEBF-C9E4-8831A773411F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6B528C-A978-63C7-8D2A-662FDDC02243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07040A6-A385-73C8-1279-3998627FB7AC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4024342E-4307-CE27-315E-C87FC5C74A0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EAF5E56-88DE-3F5D-D48C-3865780EFB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10">
                <a:extLst>
                  <a:ext uri="{FF2B5EF4-FFF2-40B4-BE49-F238E27FC236}">
                    <a16:creationId xmlns:a16="http://schemas.microsoft.com/office/drawing/2014/main" id="{EA98FC8F-D35D-5147-C69C-E81A6BE552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3376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7FB449A-B0C3-4F5D-C162-F3274748D058}"/>
              </a:ext>
            </a:extLst>
          </p:cNvPr>
          <p:cNvGrpSpPr/>
          <p:nvPr/>
        </p:nvGrpSpPr>
        <p:grpSpPr>
          <a:xfrm>
            <a:off x="-9019" y="0"/>
            <a:ext cx="6868968" cy="10136173"/>
            <a:chOff x="-9019" y="0"/>
            <a:chExt cx="6868968" cy="10136173"/>
          </a:xfrm>
        </p:grpSpPr>
        <p:pic>
          <p:nvPicPr>
            <p:cNvPr id="5" name="Picture 4" descr="Smiling hospital staff">
              <a:extLst>
                <a:ext uri="{FF2B5EF4-FFF2-40B4-BE49-F238E27FC236}">
                  <a16:creationId xmlns:a16="http://schemas.microsoft.com/office/drawing/2014/main" id="{D1815F57-2C70-AB00-8873-AA9C70B58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39" r="11410" b="13264"/>
            <a:stretch/>
          </p:blipFill>
          <p:spPr>
            <a:xfrm>
              <a:off x="-410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02428" y="4799230"/>
              <a:ext cx="5466865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E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Promueve </a:t>
              </a:r>
              <a:br>
                <a:rPr lang="es-E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una cultura de seguridad </a:t>
              </a:r>
              <a:br>
                <a:rPr lang="es-E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en tu trabajo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8">
              <a:extLst>
                <a:ext uri="{FF2B5EF4-FFF2-40B4-BE49-F238E27FC236}">
                  <a16:creationId xmlns:a16="http://schemas.microsoft.com/office/drawing/2014/main" id="{F5F09D0F-F07C-52B7-EC94-D25D8C879505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8D2CB7F-1D18-8061-F9A5-D1375C7699F4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8188976A-588B-E4FE-6D65-1FC53583AAD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4D68096C-146F-9A75-3D7A-5791C361E21E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EN EL TREBAJO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PROT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ÉJASE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DE LAS SUSTANCIAS CANCERÍGENAS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A59FDAC9-B07F-EADD-9549-2EABAAAF43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Skupina 12">
              <a:extLst>
                <a:ext uri="{FF2B5EF4-FFF2-40B4-BE49-F238E27FC236}">
                  <a16:creationId xmlns:a16="http://schemas.microsoft.com/office/drawing/2014/main" id="{7CF28C02-1441-0262-27A8-DEF3E6C3B351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167C3F7-B614-AD85-88CE-0FFE61702CBE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3CF6EF-3D0B-D41C-5320-CD6634EB37BE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C1175A3-9CB4-D72C-6A18-493C3B0A2A91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DBFC0BAF-E317-7D32-7697-0AD5AA5EB51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A84709A-ED5B-446D-A3C1-34BB483267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10">
                <a:extLst>
                  <a:ext uri="{FF2B5EF4-FFF2-40B4-BE49-F238E27FC236}">
                    <a16:creationId xmlns:a16="http://schemas.microsoft.com/office/drawing/2014/main" id="{C53338B1-8194-AF7C-E8CD-0CDA0CF219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074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363DAA99-1E68-1842-6C37-0B098FFCD0F6}"/>
              </a:ext>
            </a:extLst>
          </p:cNvPr>
          <p:cNvGrpSpPr/>
          <p:nvPr/>
        </p:nvGrpSpPr>
        <p:grpSpPr>
          <a:xfrm>
            <a:off x="-9019" y="0"/>
            <a:ext cx="6884844" cy="10136173"/>
            <a:chOff x="-9019" y="0"/>
            <a:chExt cx="6884844" cy="10136173"/>
          </a:xfrm>
        </p:grpSpPr>
        <p:pic>
          <p:nvPicPr>
            <p:cNvPr id="5" name="Picture 4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67B022B-3064-6B21-9618-B4F8E6E6A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1" t="670" r="936" b="38860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E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Habla y </a:t>
              </a:r>
              <a:r>
                <a:rPr lang="es-E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questiona</a:t>
              </a:r>
              <a:r>
                <a:rPr lang="es-E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s-E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siempre que algo </a:t>
              </a:r>
              <a:br>
                <a:rPr lang="es-E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parezca estar mal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8">
              <a:extLst>
                <a:ext uri="{FF2B5EF4-FFF2-40B4-BE49-F238E27FC236}">
                  <a16:creationId xmlns:a16="http://schemas.microsoft.com/office/drawing/2014/main" id="{453AAE7D-0F78-EFBF-214D-C34C2C40A1A5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A4E3194-58FF-0F65-4805-26DE25F08411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E90BE14D-25BD-C1FC-5460-C3BA01DA8A2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2F113BF1-9F6A-2FB4-E9BC-1B2F60C54037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EN EL TREBAJO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PROT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ÉJASE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DE LAS SUSTANCIAS CANCERÍGENAS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994914AD-0CFA-4508-31C5-492B5E0CE7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Skupina 12">
              <a:extLst>
                <a:ext uri="{FF2B5EF4-FFF2-40B4-BE49-F238E27FC236}">
                  <a16:creationId xmlns:a16="http://schemas.microsoft.com/office/drawing/2014/main" id="{D84EEA3C-D53B-8B44-5885-8352AA396B57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C66F464-F5D7-9961-90C6-6F13A5F11316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9F0992-0279-2F9F-9779-E5D78E7F60BC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FFAB6A9-A9C4-5717-A151-36E7184A7362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477A26AD-3780-241A-B26F-3D88AC2A6E7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BCE9936-1269-001F-E480-C7289F7CFE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10">
                <a:extLst>
                  <a:ext uri="{FF2B5EF4-FFF2-40B4-BE49-F238E27FC236}">
                    <a16:creationId xmlns:a16="http://schemas.microsoft.com/office/drawing/2014/main" id="{165E1A99-5E3E-4479-078A-BE1D546BD0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668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1455FBC-3C78-8878-35E4-5FDF65412538}"/>
              </a:ext>
            </a:extLst>
          </p:cNvPr>
          <p:cNvGrpSpPr/>
          <p:nvPr/>
        </p:nvGrpSpPr>
        <p:grpSpPr>
          <a:xfrm>
            <a:off x="-9019" y="-32589"/>
            <a:ext cx="6868968" cy="10168762"/>
            <a:chOff x="-9019" y="-32589"/>
            <a:chExt cx="6868968" cy="10168762"/>
          </a:xfrm>
        </p:grpSpPr>
        <p:pic>
          <p:nvPicPr>
            <p:cNvPr id="47" name="Picture 46" descr="Close-up of two people holding hands">
              <a:extLst>
                <a:ext uri="{FF2B5EF4-FFF2-40B4-BE49-F238E27FC236}">
                  <a16:creationId xmlns:a16="http://schemas.microsoft.com/office/drawing/2014/main" id="{1540FB15-EDFB-0D38-233B-B4576B65C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4" r="43396"/>
            <a:stretch/>
          </p:blipFill>
          <p:spPr>
            <a:xfrm>
              <a:off x="0" y="-32589"/>
              <a:ext cx="6853899" cy="9971178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38997" y="5141186"/>
              <a:ext cx="6206400" cy="3182400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E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Agradece a los compañeros </a:t>
              </a:r>
              <a:br>
                <a:rPr lang="es-E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que plantean inquietudes relacionadas con la seguridad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8">
              <a:extLst>
                <a:ext uri="{FF2B5EF4-FFF2-40B4-BE49-F238E27FC236}">
                  <a16:creationId xmlns:a16="http://schemas.microsoft.com/office/drawing/2014/main" id="{73E98D65-FEFD-59FC-F5CA-CC9AA29EA8A6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DC8D3D0-A4C1-9F60-F2EC-5F71D1DE455A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78CFB095-7A33-9551-1B5B-47D5CF80AD3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5A00EE2F-D27A-2BAB-01DE-55D49B212038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EN EL TREBAJO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PROT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ÉJASE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DE LAS SUSTANCIAS CANCERÍGENAS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B69E9A6E-90FE-366C-B8B5-B7A3A444F0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Skupina 12">
              <a:extLst>
                <a:ext uri="{FF2B5EF4-FFF2-40B4-BE49-F238E27FC236}">
                  <a16:creationId xmlns:a16="http://schemas.microsoft.com/office/drawing/2014/main" id="{E1102744-68E7-D147-DFFD-5A3E1FE3488C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5A3B1C-6445-6A47-894B-2E00D4BD3C6E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CB15E2-B729-BCDC-6FD5-C05D84250029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590601F-128F-6469-0E83-4EB9D2C24EA2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3E5AAE79-6EE5-A772-8E3F-B03CB7DD91D2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20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B8F76CF-AD21-61B6-5B09-FADC7E180C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10">
                <a:extLst>
                  <a:ext uri="{FF2B5EF4-FFF2-40B4-BE49-F238E27FC236}">
                    <a16:creationId xmlns:a16="http://schemas.microsoft.com/office/drawing/2014/main" id="{6A6C78D3-EFE7-8AB8-E5BA-0E69EE1056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86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B9F525E-59D0-2DEC-2048-AEFA4606A759}"/>
              </a:ext>
            </a:extLst>
          </p:cNvPr>
          <p:cNvGrpSpPr/>
          <p:nvPr/>
        </p:nvGrpSpPr>
        <p:grpSpPr>
          <a:xfrm>
            <a:off x="-9019" y="0"/>
            <a:ext cx="6884844" cy="10136173"/>
            <a:chOff x="-9019" y="0"/>
            <a:chExt cx="6884844" cy="101361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E68BF1-20E7-412C-97B3-32F18D092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72">
              <a:extLst>
                <a:ext uri="{FF2B5EF4-FFF2-40B4-BE49-F238E27FC236}">
                  <a16:creationId xmlns:a16="http://schemas.microsoft.com/office/drawing/2014/main" id="{3015B807-1073-D50A-56CD-41610B614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0C2E6727-DE24-6C78-97F2-6BB0E5E33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84F7ED-F835-9112-4322-72E004540AF2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CD417D-86DC-CCF2-ED59-0DB34884D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Ovaal 41">
              <a:extLst>
                <a:ext uri="{FF2B5EF4-FFF2-40B4-BE49-F238E27FC236}">
                  <a16:creationId xmlns:a16="http://schemas.microsoft.com/office/drawing/2014/main" id="{F2C06FE6-0DAD-0F73-AD6E-6D90EBEC030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880B5A3D-A951-3B85-69D4-0F0056282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539B3CBE-5FF3-6664-F38D-358EF3610C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6260" y="5526720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400" b="1" dirty="0" err="1">
                  <a:solidFill>
                    <a:srgbClr val="FF9922"/>
                  </a:solidFill>
                  <a:latin typeface="Calibri" panose="020F0502020204030204" pitchFamily="34" charset="0"/>
                </a:rPr>
                <a:t>Mensaje</a:t>
              </a:r>
              <a:r>
                <a:rPr lang="en-GB" sz="34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 </a:t>
              </a:r>
              <a:r>
                <a:rPr lang="en-GB" sz="3400" b="1" dirty="0" err="1">
                  <a:solidFill>
                    <a:srgbClr val="FF9922"/>
                  </a:solidFill>
                  <a:latin typeface="Calibri" panose="020F0502020204030204" pitchFamily="34" charset="0"/>
                </a:rPr>
                <a:t>personalizado</a:t>
              </a:r>
              <a:endParaRPr lang="en-GB" sz="34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66BBFB86-C89A-EE7E-DB65-845EB84D8F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308" y="3357269"/>
              <a:ext cx="1901177" cy="144107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2800" b="1" dirty="0" err="1">
                  <a:solidFill>
                    <a:srgbClr val="FF9922"/>
                  </a:solidFill>
                  <a:latin typeface="Calibri" panose="020F0502020204030204" pitchFamily="34" charset="0"/>
                </a:rPr>
                <a:t>Pon</a:t>
              </a:r>
              <a:r>
                <a:rPr lang="cs-CZ" sz="28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 tu </a:t>
              </a:r>
              <a:br>
                <a:rPr lang="en-US" sz="2800" b="1" dirty="0">
                  <a:solidFill>
                    <a:srgbClr val="FF9922"/>
                  </a:solidFill>
                  <a:latin typeface="Calibri" panose="020F0502020204030204" pitchFamily="34" charset="0"/>
                </a:rPr>
              </a:br>
              <a:r>
                <a:rPr lang="cs-CZ" sz="28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foto</a:t>
              </a:r>
              <a:endParaRPr lang="en-GB" sz="2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Rectangle 48">
              <a:extLst>
                <a:ext uri="{FF2B5EF4-FFF2-40B4-BE49-F238E27FC236}">
                  <a16:creationId xmlns:a16="http://schemas.microsoft.com/office/drawing/2014/main" id="{370F1C03-6241-3774-DBFB-7E587788DC98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8" name="Ovaal 41">
              <a:extLst>
                <a:ext uri="{FF2B5EF4-FFF2-40B4-BE49-F238E27FC236}">
                  <a16:creationId xmlns:a16="http://schemas.microsoft.com/office/drawing/2014/main" id="{A49BBB92-687D-D147-F435-B49B28712741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271D0624-4C5B-877F-CADD-E42579A3F4FA}"/>
                </a:ext>
              </a:extLst>
            </p:cNvPr>
            <p:cNvSpPr txBox="1"/>
            <p:nvPr/>
          </p:nvSpPr>
          <p:spPr>
            <a:xfrm>
              <a:off x="2410870" y="986401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EN EL TREBAJO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PROT</a:t>
              </a:r>
              <a:r>
                <a:rPr lang="cs-CZ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ÉJASE </a:t>
              </a:r>
              <a:br>
                <a:rPr lang="cs-CZ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 LAS SUSTANCIAS CANCERÍGENAS</a:t>
              </a:r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FE4797BB-DD93-C310-9874-05E16A6DB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97301BD-E1DB-22BE-481D-A4B36370F92F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FE3DC04-4E9E-69D3-C40B-69585C01C6EE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E9753C9-9CE7-59F3-E7EC-61FF5FFCA8D4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FF992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5BC0821-D016-8426-164B-A4898E6EDFDD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39" name="Ovaal 2">
                  <a:extLst>
                    <a:ext uri="{FF2B5EF4-FFF2-40B4-BE49-F238E27FC236}">
                      <a16:creationId xmlns:a16="http://schemas.microsoft.com/office/drawing/2014/main" id="{0C42A866-A5DB-3E29-4793-18A799C51AB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40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CA1A82B-C3B8-FDF5-283B-FE653A71F4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8" name="Graphic 10">
                <a:extLst>
                  <a:ext uri="{FF2B5EF4-FFF2-40B4-BE49-F238E27FC236}">
                    <a16:creationId xmlns:a16="http://schemas.microsoft.com/office/drawing/2014/main" id="{0553B59B-0852-A50C-2EC9-01611165A0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751</Words>
  <Application>Microsoft Office PowerPoint</Application>
  <PresentationFormat>A4 Paper (210x297 mm)</PresentationFormat>
  <Paragraphs>81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19</cp:revision>
  <cp:lastPrinted>2021-11-01T10:57:37Z</cp:lastPrinted>
  <dcterms:created xsi:type="dcterms:W3CDTF">2021-10-31T06:37:30Z</dcterms:created>
  <dcterms:modified xsi:type="dcterms:W3CDTF">2023-04-27T09:42:22Z</dcterms:modified>
</cp:coreProperties>
</file>