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7" r:id="rId2"/>
    <p:sldId id="261" r:id="rId3"/>
    <p:sldId id="262" r:id="rId4"/>
    <p:sldId id="295" r:id="rId5"/>
    <p:sldId id="296" r:id="rId6"/>
    <p:sldId id="297" r:id="rId7"/>
    <p:sldId id="299" r:id="rId8"/>
    <p:sldId id="298" r:id="rId9"/>
    <p:sldId id="279" r:id="rId10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22"/>
    <a:srgbClr val="877C63"/>
    <a:srgbClr val="DEDEDE"/>
    <a:srgbClr val="D9A7A7"/>
    <a:srgbClr val="CC3300"/>
    <a:srgbClr val="F2F2F2"/>
    <a:srgbClr val="F3F3F3"/>
    <a:srgbClr val="E0E0E0"/>
    <a:srgbClr val="F6F6F5"/>
    <a:srgbClr val="F7F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D4792A-AF93-4CA8-8EB0-F2F7305DB26B}" v="38" dt="2023-04-26T04:49:47.9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6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27/04/2023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0BC8A33-B119-50CB-BA16-68BD821EB597}"/>
              </a:ext>
            </a:extLst>
          </p:cNvPr>
          <p:cNvGrpSpPr/>
          <p:nvPr/>
        </p:nvGrpSpPr>
        <p:grpSpPr>
          <a:xfrm>
            <a:off x="-10968" y="153870"/>
            <a:ext cx="6868968" cy="9948560"/>
            <a:chOff x="-10968" y="153870"/>
            <a:chExt cx="6868968" cy="9948560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DE73569-89E4-253B-3DB0-71163F407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2ECADB6-0590-F662-1F61-E925867D846B}"/>
                </a:ext>
              </a:extLst>
            </p:cNvPr>
            <p:cNvGrpSpPr/>
            <p:nvPr/>
          </p:nvGrpSpPr>
          <p:grpSpPr>
            <a:xfrm>
              <a:off x="2396115" y="375565"/>
              <a:ext cx="2049983" cy="2258567"/>
              <a:chOff x="2396115" y="375565"/>
              <a:chExt cx="2049983" cy="2258567"/>
            </a:xfrm>
          </p:grpSpPr>
          <p:sp>
            <p:nvSpPr>
              <p:cNvPr id="8" name="Ovaal 41">
                <a:extLst>
                  <a:ext uri="{FF2B5EF4-FFF2-40B4-BE49-F238E27FC236}">
                    <a16:creationId xmlns:a16="http://schemas.microsoft.com/office/drawing/2014/main" id="{EADB9184-0371-E0C1-87CC-86E3BDE3B9D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66B2F667-7938-CA34-9AC7-756C56198F30}"/>
                  </a:ext>
                </a:extLst>
              </p:cNvPr>
              <p:cNvSpPr txBox="1"/>
              <p:nvPr/>
            </p:nvSpPr>
            <p:spPr>
              <a:xfrm>
                <a:off x="2396115" y="98757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NA DELOVNEM MESTU SE ZA</a:t>
                </a:r>
                <a: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ŠČITITE </a:t>
                </a:r>
                <a:b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PRED SNOVMI, </a:t>
                </a:r>
                <a:b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KI POVZROČAJO </a:t>
                </a:r>
                <a:b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RAKA</a:t>
                </a:r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0" name="Picture 9" descr="Icon&#10;&#10;Description automatically generated">
                <a:extLst>
                  <a:ext uri="{FF2B5EF4-FFF2-40B4-BE49-F238E27FC236}">
                    <a16:creationId xmlns:a16="http://schemas.microsoft.com/office/drawing/2014/main" id="{E539C4BC-E077-1E9A-C4DD-A947E75A6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" name="Skupina 12">
              <a:extLst>
                <a:ext uri="{FF2B5EF4-FFF2-40B4-BE49-F238E27FC236}">
                  <a16:creationId xmlns:a16="http://schemas.microsoft.com/office/drawing/2014/main" id="{04368A1D-8A11-DF7D-C57E-CAB57415BE8F}"/>
                </a:ext>
              </a:extLst>
            </p:cNvPr>
            <p:cNvGrpSpPr/>
            <p:nvPr/>
          </p:nvGrpSpPr>
          <p:grpSpPr>
            <a:xfrm>
              <a:off x="-10968" y="9128434"/>
              <a:ext cx="6868968" cy="973996"/>
              <a:chOff x="-10968" y="9149699"/>
              <a:chExt cx="6868968" cy="973996"/>
            </a:xfrm>
          </p:grpSpPr>
          <p:sp>
            <p:nvSpPr>
              <p:cNvPr id="3" name="Rectangle 11">
                <a:extLst>
                  <a:ext uri="{FF2B5EF4-FFF2-40B4-BE49-F238E27FC236}">
                    <a16:creationId xmlns:a16="http://schemas.microsoft.com/office/drawing/2014/main" id="{EA89A8EC-5A57-E136-B249-82A62EE3FC62}"/>
                  </a:ext>
                </a:extLst>
              </p:cNvPr>
              <p:cNvSpPr/>
              <p:nvPr/>
            </p:nvSpPr>
            <p:spPr>
              <a:xfrm>
                <a:off x="-10968" y="9149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4" name="TextBox 12">
                <a:extLst>
                  <a:ext uri="{FF2B5EF4-FFF2-40B4-BE49-F238E27FC236}">
                    <a16:creationId xmlns:a16="http://schemas.microsoft.com/office/drawing/2014/main" id="{28074EAB-8535-FF3E-5EAD-87700DBC2EB6}"/>
                  </a:ext>
                </a:extLst>
              </p:cNvPr>
              <p:cNvSpPr txBox="1"/>
              <p:nvPr/>
            </p:nvSpPr>
            <p:spPr>
              <a:xfrm>
                <a:off x="7440" y="9277309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/>
                    <a:cs typeface="Aharoni"/>
                  </a:rPr>
                  <a:t>#PrEvCan #CANCERCODE</a:t>
                </a:r>
                <a:endParaRPr lang="en-US" dirty="0">
                  <a:solidFill>
                    <a:srgbClr val="FF9922"/>
                  </a:solidFill>
                </a:endParaRPr>
              </a:p>
              <a:p>
                <a:pPr algn="ctr"/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Kampanjo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©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je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sprožil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EONS in se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izvaja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v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sodelovanju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z</a:t>
                </a:r>
                <a:br>
                  <a:rPr lang="en-GB" sz="1200" b="1" dirty="0">
                    <a:solidFill>
                      <a:srgbClr val="FF9922"/>
                    </a:solidFill>
                  </a:rPr>
                </a:br>
                <a:r>
                  <a:rPr lang="en-GB" sz="1200" b="1" dirty="0" err="1">
                    <a:solidFill>
                      <a:srgbClr val="FF9922"/>
                    </a:solidFill>
                  </a:rPr>
                  <a:t>združenjem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ESMO,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partnerjem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kampanje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.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Več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informacij</a:t>
                </a:r>
                <a:r>
                  <a:rPr lang="nl-BE" sz="1200" b="1" dirty="0">
                    <a:solidFill>
                      <a:srgbClr val="FF9922"/>
                    </a:solidFill>
                    <a:cs typeface="Calibri"/>
                  </a:rPr>
                  <a:t>: www.cancernurse.eu/</a:t>
                </a:r>
                <a:r>
                  <a:rPr lang="cs-CZ" sz="1200" b="1" dirty="0" err="1">
                    <a:solidFill>
                      <a:srgbClr val="FF9922"/>
                    </a:solidFill>
                    <a:cs typeface="Calibri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Calibri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/>
                  </a:rPr>
                </a:br>
                <a:endParaRPr lang="en-GB" sz="1200" b="1" dirty="0">
                  <a:solidFill>
                    <a:srgbClr val="FF9922"/>
                  </a:solidFill>
                  <a:ea typeface="Calibri"/>
                  <a:cs typeface="Aharoni" panose="02010803020104030203" pitchFamily="2" charset="-79"/>
                </a:endParaRPr>
              </a:p>
            </p:txBody>
          </p:sp>
          <p:grpSp>
            <p:nvGrpSpPr>
              <p:cNvPr id="5" name="Group 13">
                <a:extLst>
                  <a:ext uri="{FF2B5EF4-FFF2-40B4-BE49-F238E27FC236}">
                    <a16:creationId xmlns:a16="http://schemas.microsoft.com/office/drawing/2014/main" id="{7FC2AE9B-D0C4-E6D2-261D-B75B8130DA5A}"/>
                  </a:ext>
                </a:extLst>
              </p:cNvPr>
              <p:cNvGrpSpPr/>
              <p:nvPr/>
            </p:nvGrpSpPr>
            <p:grpSpPr>
              <a:xfrm>
                <a:off x="110090" y="9210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1" name="Ovaal 2">
                  <a:extLst>
                    <a:ext uri="{FF2B5EF4-FFF2-40B4-BE49-F238E27FC236}">
                      <a16:creationId xmlns:a16="http://schemas.microsoft.com/office/drawing/2014/main" id="{AC09060F-AA28-35AF-B428-8A7C2B8DABA2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12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72D47287-AF44-A3E3-15B3-9233F3351A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6" name="Graphic 10">
                <a:extLst>
                  <a:ext uri="{FF2B5EF4-FFF2-40B4-BE49-F238E27FC236}">
                    <a16:creationId xmlns:a16="http://schemas.microsoft.com/office/drawing/2014/main" id="{D44D71D8-0E1A-C583-CAA2-B39ADD90E9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94113" y="9281344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13" name="TextBox 18">
              <a:extLst>
                <a:ext uri="{FF2B5EF4-FFF2-40B4-BE49-F238E27FC236}">
                  <a16:creationId xmlns:a16="http://schemas.microsoft.com/office/drawing/2014/main" id="{52763C57-3DAE-8187-5AF9-2CB70C1F7AA6}"/>
                </a:ext>
              </a:extLst>
            </p:cNvPr>
            <p:cNvSpPr txBox="1"/>
            <p:nvPr/>
          </p:nvSpPr>
          <p:spPr>
            <a:xfrm>
              <a:off x="746317" y="4442557"/>
              <a:ext cx="5369356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dirty="0">
                <a:solidFill>
                  <a:srgbClr val="FF9922"/>
                </a:solidFill>
              </a:endParaRPr>
            </a:p>
            <a:p>
              <a:pPr algn="ctr"/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Sporočila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za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zdravstvenega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delavca</a:t>
              </a:r>
              <a:endParaRPr lang="en-GB" sz="3600" b="1" dirty="0">
                <a:solidFill>
                  <a:srgbClr val="FF992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AB38AA2-095C-9A76-72F9-2CA4C8E5AE1C}"/>
              </a:ext>
            </a:extLst>
          </p:cNvPr>
          <p:cNvGrpSpPr/>
          <p:nvPr/>
        </p:nvGrpSpPr>
        <p:grpSpPr>
          <a:xfrm>
            <a:off x="-10968" y="1"/>
            <a:ext cx="6868968" cy="10102429"/>
            <a:chOff x="-10968" y="1"/>
            <a:chExt cx="6868968" cy="10102429"/>
          </a:xfrm>
        </p:grpSpPr>
        <p:pic>
          <p:nvPicPr>
            <p:cNvPr id="4" name="Picture 3" descr="Healthcare worker speaking with patients">
              <a:extLst>
                <a:ext uri="{FF2B5EF4-FFF2-40B4-BE49-F238E27FC236}">
                  <a16:creationId xmlns:a16="http://schemas.microsoft.com/office/drawing/2014/main" id="{E8E2E33C-EE13-F91A-3EA4-1421246556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68" r="13661" b="10442"/>
            <a:stretch/>
          </p:blipFill>
          <p:spPr>
            <a:xfrm>
              <a:off x="1" y="1"/>
              <a:ext cx="6853898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20548" y="4134583"/>
              <a:ext cx="5830625" cy="4014416"/>
            </a:xfrm>
            <a:prstGeom prst="roundRect">
              <a:avLst/>
            </a:prstGeom>
            <a:solidFill>
              <a:schemeClr val="bg1">
                <a:alpha val="7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089" y="4732229"/>
              <a:ext cx="578381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Pacientom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in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njihovim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bližnjim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vedno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zagotovite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zdravstvene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informacije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in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jih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spodbujajte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, </a:t>
              </a:r>
              <a:b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da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dejavno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sodelujejo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pri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oskrbi</a:t>
              </a:r>
              <a:endParaRPr lang="en-GB" sz="60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0" name="Freeform 72">
              <a:extLst>
                <a:ext uri="{FF2B5EF4-FFF2-40B4-BE49-F238E27FC236}">
                  <a16:creationId xmlns:a16="http://schemas.microsoft.com/office/drawing/2014/main" id="{D57D5010-3B0C-1690-D314-9996552EA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41" name="Freeform 74">
              <a:extLst>
                <a:ext uri="{FF2B5EF4-FFF2-40B4-BE49-F238E27FC236}">
                  <a16:creationId xmlns:a16="http://schemas.microsoft.com/office/drawing/2014/main" id="{EB7005F8-7C75-3B5C-4E1D-264B97CAFB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2E63F74-1382-FC41-52C4-B41049C06439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686E5AE-BEB6-30F5-6739-B02098C992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33" name="Ovaal 41">
              <a:extLst>
                <a:ext uri="{FF2B5EF4-FFF2-40B4-BE49-F238E27FC236}">
                  <a16:creationId xmlns:a16="http://schemas.microsoft.com/office/drawing/2014/main" id="{AE504909-022C-821E-4D75-11948D7F6840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A64E677E-9487-1C29-47DE-1C1D5209C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FC44AC1C-0543-6293-DEE2-7EC916351CD8}"/>
                </a:ext>
              </a:extLst>
            </p:cNvPr>
            <p:cNvSpPr/>
            <p:nvPr/>
          </p:nvSpPr>
          <p:spPr>
            <a:xfrm>
              <a:off x="592407" y="897659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Vstavite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vaše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667CD6E-2EDA-B4A6-A68C-ECDFB14D2434}"/>
                </a:ext>
              </a:extLst>
            </p:cNvPr>
            <p:cNvGrpSpPr/>
            <p:nvPr/>
          </p:nvGrpSpPr>
          <p:grpSpPr>
            <a:xfrm>
              <a:off x="2396115" y="375565"/>
              <a:ext cx="2049983" cy="2258567"/>
              <a:chOff x="2396115" y="375565"/>
              <a:chExt cx="2049983" cy="2258567"/>
            </a:xfrm>
          </p:grpSpPr>
          <p:sp>
            <p:nvSpPr>
              <p:cNvPr id="6" name="Ovaal 41">
                <a:extLst>
                  <a:ext uri="{FF2B5EF4-FFF2-40B4-BE49-F238E27FC236}">
                    <a16:creationId xmlns:a16="http://schemas.microsoft.com/office/drawing/2014/main" id="{81EFBD0E-7565-989C-9F36-784E8A56F13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0DCEBAFA-052D-FD64-D4AF-0FE300E29F67}"/>
                  </a:ext>
                </a:extLst>
              </p:cNvPr>
              <p:cNvSpPr txBox="1"/>
              <p:nvPr/>
            </p:nvSpPr>
            <p:spPr>
              <a:xfrm>
                <a:off x="2396115" y="98757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NA DELOVNEM MESTU SE ZA</a:t>
                </a:r>
                <a: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ŠČITITE </a:t>
                </a:r>
                <a:b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PRED SNOVMI, </a:t>
                </a:r>
                <a:b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KI POVZROČAJO </a:t>
                </a:r>
                <a:b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RAKA</a:t>
                </a:r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8" name="Picture 7" descr="Icon&#10;&#10;Description automatically generated">
                <a:extLst>
                  <a:ext uri="{FF2B5EF4-FFF2-40B4-BE49-F238E27FC236}">
                    <a16:creationId xmlns:a16="http://schemas.microsoft.com/office/drawing/2014/main" id="{3756FB1E-AE5E-0A10-2762-37922E8E09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9" name="Skupina 12">
              <a:extLst>
                <a:ext uri="{FF2B5EF4-FFF2-40B4-BE49-F238E27FC236}">
                  <a16:creationId xmlns:a16="http://schemas.microsoft.com/office/drawing/2014/main" id="{8166C524-FAB7-10AB-C2B2-24C3607B2379}"/>
                </a:ext>
              </a:extLst>
            </p:cNvPr>
            <p:cNvGrpSpPr/>
            <p:nvPr/>
          </p:nvGrpSpPr>
          <p:grpSpPr>
            <a:xfrm>
              <a:off x="-10968" y="9128434"/>
              <a:ext cx="6868968" cy="973996"/>
              <a:chOff x="-10968" y="9149699"/>
              <a:chExt cx="6868968" cy="973996"/>
            </a:xfrm>
          </p:grpSpPr>
          <p:sp>
            <p:nvSpPr>
              <p:cNvPr id="10" name="Rectangle 11">
                <a:extLst>
                  <a:ext uri="{FF2B5EF4-FFF2-40B4-BE49-F238E27FC236}">
                    <a16:creationId xmlns:a16="http://schemas.microsoft.com/office/drawing/2014/main" id="{6B321DA6-7315-9683-EF4E-42E12CEC38FA}"/>
                  </a:ext>
                </a:extLst>
              </p:cNvPr>
              <p:cNvSpPr/>
              <p:nvPr/>
            </p:nvSpPr>
            <p:spPr>
              <a:xfrm>
                <a:off x="-10968" y="9149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11" name="TextBox 12">
                <a:extLst>
                  <a:ext uri="{FF2B5EF4-FFF2-40B4-BE49-F238E27FC236}">
                    <a16:creationId xmlns:a16="http://schemas.microsoft.com/office/drawing/2014/main" id="{B6FF734F-25B3-5AD1-6E77-126FEA9478C1}"/>
                  </a:ext>
                </a:extLst>
              </p:cNvPr>
              <p:cNvSpPr txBox="1"/>
              <p:nvPr/>
            </p:nvSpPr>
            <p:spPr>
              <a:xfrm>
                <a:off x="7440" y="9277309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/>
                    <a:cs typeface="Aharoni"/>
                  </a:rPr>
                  <a:t>#PrEvCan #CANCERCODE</a:t>
                </a:r>
                <a:endParaRPr lang="en-US" dirty="0">
                  <a:solidFill>
                    <a:srgbClr val="FF9922"/>
                  </a:solidFill>
                </a:endParaRPr>
              </a:p>
              <a:p>
                <a:pPr algn="ctr"/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Kampanjo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©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je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sprožil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EONS in se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izvaja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v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sodelovanju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z</a:t>
                </a:r>
                <a:br>
                  <a:rPr lang="en-GB" sz="1200" b="1" dirty="0">
                    <a:solidFill>
                      <a:srgbClr val="FF9922"/>
                    </a:solidFill>
                  </a:rPr>
                </a:br>
                <a:r>
                  <a:rPr lang="en-GB" sz="1200" b="1" dirty="0" err="1">
                    <a:solidFill>
                      <a:srgbClr val="FF9922"/>
                    </a:solidFill>
                  </a:rPr>
                  <a:t>združenjem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ESMO,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partnerjem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kampanje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.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Več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informacij</a:t>
                </a:r>
                <a:r>
                  <a:rPr lang="nl-BE" sz="1200" b="1" dirty="0">
                    <a:solidFill>
                      <a:srgbClr val="FF9922"/>
                    </a:solidFill>
                    <a:cs typeface="Calibri"/>
                  </a:rPr>
                  <a:t>: www.cancernurse.eu/</a:t>
                </a:r>
                <a:r>
                  <a:rPr lang="cs-CZ" sz="1200" b="1" dirty="0" err="1">
                    <a:solidFill>
                      <a:srgbClr val="FF9922"/>
                    </a:solidFill>
                    <a:cs typeface="Calibri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Calibri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/>
                  </a:rPr>
                </a:br>
                <a:endParaRPr lang="en-GB" sz="1200" b="1" dirty="0">
                  <a:solidFill>
                    <a:srgbClr val="FF9922"/>
                  </a:solidFill>
                  <a:ea typeface="Calibri"/>
                  <a:cs typeface="Aharoni" panose="02010803020104030203" pitchFamily="2" charset="-79"/>
                </a:endParaRPr>
              </a:p>
            </p:txBody>
          </p:sp>
          <p:grpSp>
            <p:nvGrpSpPr>
              <p:cNvPr id="12" name="Group 13">
                <a:extLst>
                  <a:ext uri="{FF2B5EF4-FFF2-40B4-BE49-F238E27FC236}">
                    <a16:creationId xmlns:a16="http://schemas.microsoft.com/office/drawing/2014/main" id="{CA64C76D-49AF-6131-3523-BB6A6CFD1D81}"/>
                  </a:ext>
                </a:extLst>
              </p:cNvPr>
              <p:cNvGrpSpPr/>
              <p:nvPr/>
            </p:nvGrpSpPr>
            <p:grpSpPr>
              <a:xfrm>
                <a:off x="110090" y="9210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4" name="Ovaal 2">
                  <a:extLst>
                    <a:ext uri="{FF2B5EF4-FFF2-40B4-BE49-F238E27FC236}">
                      <a16:creationId xmlns:a16="http://schemas.microsoft.com/office/drawing/2014/main" id="{C3C74E7E-58A9-0CCC-535F-EA1F930AC599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15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097D5A66-8CBF-0FD6-932F-E9CEF2291D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3" name="Graphic 10">
                <a:extLst>
                  <a:ext uri="{FF2B5EF4-FFF2-40B4-BE49-F238E27FC236}">
                    <a16:creationId xmlns:a16="http://schemas.microsoft.com/office/drawing/2014/main" id="{9439DCA1-B448-459B-5790-50811A05BB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81344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B272151E-9FF7-73A0-BAC4-F3EE0678E54F}"/>
              </a:ext>
            </a:extLst>
          </p:cNvPr>
          <p:cNvGrpSpPr/>
          <p:nvPr/>
        </p:nvGrpSpPr>
        <p:grpSpPr>
          <a:xfrm>
            <a:off x="-10968" y="0"/>
            <a:ext cx="6868968" cy="10102430"/>
            <a:chOff x="-10968" y="0"/>
            <a:chExt cx="6868968" cy="1010243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4ECAB26-1059-5909-D3B8-A91DE171CD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073" r="26977"/>
            <a:stretch/>
          </p:blipFill>
          <p:spPr>
            <a:xfrm>
              <a:off x="-4101" y="0"/>
              <a:ext cx="6862101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486697" y="3941073"/>
              <a:ext cx="5847736" cy="3676469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546" y="4080896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Pri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načrtovanju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nosečnosti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,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med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nosečnostjo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ali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dojenjem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se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izogibajte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neposrednemu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stiku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z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nevarnimi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zdravili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Freeform 72">
              <a:extLst>
                <a:ext uri="{FF2B5EF4-FFF2-40B4-BE49-F238E27FC236}">
                  <a16:creationId xmlns:a16="http://schemas.microsoft.com/office/drawing/2014/main" id="{0127B1A5-7018-8D4F-5F23-46F8DB410B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1" name="Freeform 74">
              <a:extLst>
                <a:ext uri="{FF2B5EF4-FFF2-40B4-BE49-F238E27FC236}">
                  <a16:creationId xmlns:a16="http://schemas.microsoft.com/office/drawing/2014/main" id="{EBEF4186-B951-3364-C23A-D034F4A02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B128535-4C21-0D08-4A92-F9071A36C58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787B6B0-5170-3F74-6340-B4115F21AF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5" name="Ovaal 41">
              <a:extLst>
                <a:ext uri="{FF2B5EF4-FFF2-40B4-BE49-F238E27FC236}">
                  <a16:creationId xmlns:a16="http://schemas.microsoft.com/office/drawing/2014/main" id="{24DD8A13-EF09-B42F-D1D2-833203298EF9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BB9D4CD5-34AA-0F52-84D5-AEA411A0D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D85E2F66-0B31-A528-EC18-73145E588D66}"/>
                </a:ext>
              </a:extLst>
            </p:cNvPr>
            <p:cNvSpPr/>
            <p:nvPr/>
          </p:nvSpPr>
          <p:spPr>
            <a:xfrm>
              <a:off x="592407" y="897659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Vstavite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vaše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46AD342-BACC-6539-8A04-D2DE55740962}"/>
                </a:ext>
              </a:extLst>
            </p:cNvPr>
            <p:cNvGrpSpPr/>
            <p:nvPr/>
          </p:nvGrpSpPr>
          <p:grpSpPr>
            <a:xfrm>
              <a:off x="2396115" y="375565"/>
              <a:ext cx="2049983" cy="2258567"/>
              <a:chOff x="2396115" y="375565"/>
              <a:chExt cx="2049983" cy="2258567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2A49FCAD-DCB5-5BDE-4588-ADAF055E15C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59117005-74BB-E325-CEA4-A0BE1E7FCFB4}"/>
                  </a:ext>
                </a:extLst>
              </p:cNvPr>
              <p:cNvSpPr txBox="1"/>
              <p:nvPr/>
            </p:nvSpPr>
            <p:spPr>
              <a:xfrm>
                <a:off x="2396115" y="98757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NA DELOVNEM MESTU SE ZA</a:t>
                </a:r>
                <a: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ŠČITITE </a:t>
                </a:r>
                <a:b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PRED SNOVMI, </a:t>
                </a:r>
                <a:b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KI POVZROČAJO </a:t>
                </a:r>
                <a:b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RAKA</a:t>
                </a:r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9542AF6E-CC19-9248-BFD8-AD76AAC243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8" name="Skupina 12">
              <a:extLst>
                <a:ext uri="{FF2B5EF4-FFF2-40B4-BE49-F238E27FC236}">
                  <a16:creationId xmlns:a16="http://schemas.microsoft.com/office/drawing/2014/main" id="{F7DCDE69-697D-F430-4D7F-5F947FA863C8}"/>
                </a:ext>
              </a:extLst>
            </p:cNvPr>
            <p:cNvGrpSpPr/>
            <p:nvPr/>
          </p:nvGrpSpPr>
          <p:grpSpPr>
            <a:xfrm>
              <a:off x="-10968" y="9128434"/>
              <a:ext cx="6868968" cy="973996"/>
              <a:chOff x="-10968" y="9149699"/>
              <a:chExt cx="6868968" cy="973996"/>
            </a:xfrm>
          </p:grpSpPr>
          <p:sp>
            <p:nvSpPr>
              <p:cNvPr id="9" name="Rectangle 11">
                <a:extLst>
                  <a:ext uri="{FF2B5EF4-FFF2-40B4-BE49-F238E27FC236}">
                    <a16:creationId xmlns:a16="http://schemas.microsoft.com/office/drawing/2014/main" id="{6D861171-C9C6-FE87-E005-3BFFA13C5E06}"/>
                  </a:ext>
                </a:extLst>
              </p:cNvPr>
              <p:cNvSpPr/>
              <p:nvPr/>
            </p:nvSpPr>
            <p:spPr>
              <a:xfrm>
                <a:off x="-10968" y="9149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11" name="TextBox 12">
                <a:extLst>
                  <a:ext uri="{FF2B5EF4-FFF2-40B4-BE49-F238E27FC236}">
                    <a16:creationId xmlns:a16="http://schemas.microsoft.com/office/drawing/2014/main" id="{6094EFDE-F71B-4A18-3B43-4C4068C99E4E}"/>
                  </a:ext>
                </a:extLst>
              </p:cNvPr>
              <p:cNvSpPr txBox="1"/>
              <p:nvPr/>
            </p:nvSpPr>
            <p:spPr>
              <a:xfrm>
                <a:off x="7440" y="9277309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/>
                    <a:cs typeface="Aharoni"/>
                  </a:rPr>
                  <a:t>#PrEvCan #CANCERCODE</a:t>
                </a:r>
                <a:endParaRPr lang="en-US" dirty="0">
                  <a:solidFill>
                    <a:srgbClr val="FF9922"/>
                  </a:solidFill>
                </a:endParaRPr>
              </a:p>
              <a:p>
                <a:pPr algn="ctr"/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Kampanjo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©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je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sprožil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EONS in se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izvaja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v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sodelovanju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z</a:t>
                </a:r>
                <a:br>
                  <a:rPr lang="en-GB" sz="1200" b="1" dirty="0">
                    <a:solidFill>
                      <a:srgbClr val="FF9922"/>
                    </a:solidFill>
                  </a:rPr>
                </a:br>
                <a:r>
                  <a:rPr lang="en-GB" sz="1200" b="1" dirty="0" err="1">
                    <a:solidFill>
                      <a:srgbClr val="FF9922"/>
                    </a:solidFill>
                  </a:rPr>
                  <a:t>združenjem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ESMO,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partnerjem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kampanje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.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Več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informacij</a:t>
                </a:r>
                <a:r>
                  <a:rPr lang="nl-BE" sz="1200" b="1" dirty="0">
                    <a:solidFill>
                      <a:srgbClr val="FF9922"/>
                    </a:solidFill>
                    <a:cs typeface="Calibri"/>
                  </a:rPr>
                  <a:t>: www.cancernurse.eu/</a:t>
                </a:r>
                <a:r>
                  <a:rPr lang="cs-CZ" sz="1200" b="1" dirty="0" err="1">
                    <a:solidFill>
                      <a:srgbClr val="FF9922"/>
                    </a:solidFill>
                    <a:cs typeface="Calibri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Calibri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/>
                  </a:rPr>
                </a:br>
                <a:endParaRPr lang="en-GB" sz="1200" b="1" dirty="0">
                  <a:solidFill>
                    <a:srgbClr val="FF9922"/>
                  </a:solidFill>
                  <a:ea typeface="Calibri"/>
                  <a:cs typeface="Aharoni" panose="02010803020104030203" pitchFamily="2" charset="-79"/>
                </a:endParaRPr>
              </a:p>
            </p:txBody>
          </p:sp>
          <p:grpSp>
            <p:nvGrpSpPr>
              <p:cNvPr id="19" name="Group 13">
                <a:extLst>
                  <a:ext uri="{FF2B5EF4-FFF2-40B4-BE49-F238E27FC236}">
                    <a16:creationId xmlns:a16="http://schemas.microsoft.com/office/drawing/2014/main" id="{6870CBBF-FF22-6A02-AA40-35C8EB502F9A}"/>
                  </a:ext>
                </a:extLst>
              </p:cNvPr>
              <p:cNvGrpSpPr/>
              <p:nvPr/>
            </p:nvGrpSpPr>
            <p:grpSpPr>
              <a:xfrm>
                <a:off x="110090" y="9210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5" name="Ovaal 2">
                  <a:extLst>
                    <a:ext uri="{FF2B5EF4-FFF2-40B4-BE49-F238E27FC236}">
                      <a16:creationId xmlns:a16="http://schemas.microsoft.com/office/drawing/2014/main" id="{283587EF-D284-E7C6-8999-3128C26A125A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36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FFDDAE45-284A-D624-59AB-2D228E74AC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0" name="Graphic 10">
                <a:extLst>
                  <a:ext uri="{FF2B5EF4-FFF2-40B4-BE49-F238E27FC236}">
                    <a16:creationId xmlns:a16="http://schemas.microsoft.com/office/drawing/2014/main" id="{703331DB-553D-9AD2-BFA1-67557746C1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81344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6F6CE136-18F6-EC49-72B3-9719A3DD55D3}"/>
              </a:ext>
            </a:extLst>
          </p:cNvPr>
          <p:cNvGrpSpPr/>
          <p:nvPr/>
        </p:nvGrpSpPr>
        <p:grpSpPr>
          <a:xfrm>
            <a:off x="-10968" y="6819"/>
            <a:ext cx="6868969" cy="10095611"/>
            <a:chOff x="-10968" y="6819"/>
            <a:chExt cx="6868969" cy="10095611"/>
          </a:xfrm>
        </p:grpSpPr>
        <p:pic>
          <p:nvPicPr>
            <p:cNvPr id="37" name="Picture 36" descr="Person wearing surgical gloves">
              <a:extLst>
                <a:ext uri="{FF2B5EF4-FFF2-40B4-BE49-F238E27FC236}">
                  <a16:creationId xmlns:a16="http://schemas.microsoft.com/office/drawing/2014/main" id="{116A581C-A525-AB30-1A40-AF424031B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81" r="16218"/>
            <a:stretch/>
          </p:blipFill>
          <p:spPr>
            <a:xfrm>
              <a:off x="-4101" y="6819"/>
              <a:ext cx="6862102" cy="992335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806401" y="4088650"/>
              <a:ext cx="5287712" cy="4735432"/>
            </a:xfrm>
            <a:prstGeom prst="roundRect">
              <a:avLst/>
            </a:prstGeom>
            <a:solidFill>
              <a:schemeClr val="bg1">
                <a:alpha val="6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090" y="4083890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Pri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ravnanju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z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nevarnimi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zdravili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proti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raku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vedno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upoštevajte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varnostne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ukrepe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.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Uporabljajte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osebno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varovalno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opremo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. 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1BE9697F-50C2-BCF9-AFC1-24681DF539CB}"/>
                </a:ext>
              </a:extLst>
            </p:cNvPr>
            <p:cNvSpPr/>
            <p:nvPr/>
          </p:nvSpPr>
          <p:spPr>
            <a:xfrm>
              <a:off x="592407" y="897659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Vstavite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vaše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F01BC27-06C5-1F5F-8A7B-ECC869AC7D0B}"/>
                </a:ext>
              </a:extLst>
            </p:cNvPr>
            <p:cNvGrpSpPr/>
            <p:nvPr/>
          </p:nvGrpSpPr>
          <p:grpSpPr>
            <a:xfrm>
              <a:off x="2396115" y="375565"/>
              <a:ext cx="2049983" cy="2258567"/>
              <a:chOff x="2396115" y="375565"/>
              <a:chExt cx="2049983" cy="2258567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53F66197-6E41-BE5C-8B16-AC71897D6EF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7BB39255-6451-C8B4-C0C8-637A37637456}"/>
                  </a:ext>
                </a:extLst>
              </p:cNvPr>
              <p:cNvSpPr txBox="1"/>
              <p:nvPr/>
            </p:nvSpPr>
            <p:spPr>
              <a:xfrm>
                <a:off x="2396115" y="98757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NA DELOVNEM MESTU SE ZA</a:t>
                </a:r>
                <a: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ŠČITITE </a:t>
                </a:r>
                <a:b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PRED SNOVMI, </a:t>
                </a:r>
                <a:b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KI POVZROČAJO </a:t>
                </a:r>
                <a:b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RAKA</a:t>
                </a:r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0EB5F5C4-8852-D0AF-069C-F93EEA7A57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8" name="Skupina 12">
              <a:extLst>
                <a:ext uri="{FF2B5EF4-FFF2-40B4-BE49-F238E27FC236}">
                  <a16:creationId xmlns:a16="http://schemas.microsoft.com/office/drawing/2014/main" id="{ED9B9BE5-0374-16FE-4F5B-E98889A7AA2E}"/>
                </a:ext>
              </a:extLst>
            </p:cNvPr>
            <p:cNvGrpSpPr/>
            <p:nvPr/>
          </p:nvGrpSpPr>
          <p:grpSpPr>
            <a:xfrm>
              <a:off x="-10968" y="9128434"/>
              <a:ext cx="6868968" cy="973996"/>
              <a:chOff x="-10968" y="9149699"/>
              <a:chExt cx="6868968" cy="973996"/>
            </a:xfrm>
          </p:grpSpPr>
          <p:sp>
            <p:nvSpPr>
              <p:cNvPr id="9" name="Rectangle 11">
                <a:extLst>
                  <a:ext uri="{FF2B5EF4-FFF2-40B4-BE49-F238E27FC236}">
                    <a16:creationId xmlns:a16="http://schemas.microsoft.com/office/drawing/2014/main" id="{89CD6A14-8363-BD9F-862B-1B03A76635E0}"/>
                  </a:ext>
                </a:extLst>
              </p:cNvPr>
              <p:cNvSpPr/>
              <p:nvPr/>
            </p:nvSpPr>
            <p:spPr>
              <a:xfrm>
                <a:off x="-10968" y="9149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10" name="TextBox 12">
                <a:extLst>
                  <a:ext uri="{FF2B5EF4-FFF2-40B4-BE49-F238E27FC236}">
                    <a16:creationId xmlns:a16="http://schemas.microsoft.com/office/drawing/2014/main" id="{70093E6B-12F1-C4AA-9135-489FCFF6A6C9}"/>
                  </a:ext>
                </a:extLst>
              </p:cNvPr>
              <p:cNvSpPr txBox="1"/>
              <p:nvPr/>
            </p:nvSpPr>
            <p:spPr>
              <a:xfrm>
                <a:off x="7440" y="9277309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/>
                    <a:cs typeface="Aharoni"/>
                  </a:rPr>
                  <a:t>#PrEvCan #CANCERCODE</a:t>
                </a:r>
                <a:endParaRPr lang="en-US" dirty="0">
                  <a:solidFill>
                    <a:srgbClr val="FF9922"/>
                  </a:solidFill>
                </a:endParaRPr>
              </a:p>
              <a:p>
                <a:pPr algn="ctr"/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Kampanjo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©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je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sprožil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EONS in se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izvaja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v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sodelovanju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z</a:t>
                </a:r>
                <a:br>
                  <a:rPr lang="en-GB" sz="1200" b="1" dirty="0">
                    <a:solidFill>
                      <a:srgbClr val="FF9922"/>
                    </a:solidFill>
                  </a:rPr>
                </a:br>
                <a:r>
                  <a:rPr lang="en-GB" sz="1200" b="1" dirty="0" err="1">
                    <a:solidFill>
                      <a:srgbClr val="FF9922"/>
                    </a:solidFill>
                  </a:rPr>
                  <a:t>združenjem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ESMO,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partnerjem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kampanje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.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Več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informacij</a:t>
                </a:r>
                <a:r>
                  <a:rPr lang="nl-BE" sz="1200" b="1" dirty="0">
                    <a:solidFill>
                      <a:srgbClr val="FF9922"/>
                    </a:solidFill>
                    <a:cs typeface="Calibri"/>
                  </a:rPr>
                  <a:t>: www.cancernurse.eu/</a:t>
                </a:r>
                <a:r>
                  <a:rPr lang="cs-CZ" sz="1200" b="1" dirty="0" err="1">
                    <a:solidFill>
                      <a:srgbClr val="FF9922"/>
                    </a:solidFill>
                    <a:cs typeface="Calibri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Calibri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/>
                  </a:rPr>
                </a:br>
                <a:endParaRPr lang="en-GB" sz="1200" b="1" dirty="0">
                  <a:solidFill>
                    <a:srgbClr val="FF9922"/>
                  </a:solidFill>
                  <a:ea typeface="Calibri"/>
                  <a:cs typeface="Aharoni" panose="02010803020104030203" pitchFamily="2" charset="-79"/>
                </a:endParaRPr>
              </a:p>
            </p:txBody>
          </p:sp>
          <p:grpSp>
            <p:nvGrpSpPr>
              <p:cNvPr id="11" name="Group 13">
                <a:extLst>
                  <a:ext uri="{FF2B5EF4-FFF2-40B4-BE49-F238E27FC236}">
                    <a16:creationId xmlns:a16="http://schemas.microsoft.com/office/drawing/2014/main" id="{F0AB005D-2A5D-61BE-D390-680E9D6FEB2F}"/>
                  </a:ext>
                </a:extLst>
              </p:cNvPr>
              <p:cNvGrpSpPr/>
              <p:nvPr/>
            </p:nvGrpSpPr>
            <p:grpSpPr>
              <a:xfrm>
                <a:off x="110090" y="9210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9" name="Ovaal 2">
                  <a:extLst>
                    <a:ext uri="{FF2B5EF4-FFF2-40B4-BE49-F238E27FC236}">
                      <a16:creationId xmlns:a16="http://schemas.microsoft.com/office/drawing/2014/main" id="{A89591F7-6048-4E51-148D-1A73F83C5B19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20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E41A9445-2486-C43F-771E-535005E6B4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2" name="Graphic 10">
                <a:extLst>
                  <a:ext uri="{FF2B5EF4-FFF2-40B4-BE49-F238E27FC236}">
                    <a16:creationId xmlns:a16="http://schemas.microsoft.com/office/drawing/2014/main" id="{1FA9D8FE-B81E-B61D-C23F-1B7E6529F9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81344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D88535E3-9A76-ACD6-9ACB-1772EF74601E}"/>
              </a:ext>
            </a:extLst>
          </p:cNvPr>
          <p:cNvGrpSpPr/>
          <p:nvPr/>
        </p:nvGrpSpPr>
        <p:grpSpPr>
          <a:xfrm>
            <a:off x="-10968" y="631"/>
            <a:ext cx="6868968" cy="10101799"/>
            <a:chOff x="-10968" y="631"/>
            <a:chExt cx="6868968" cy="10101799"/>
          </a:xfrm>
        </p:grpSpPr>
        <p:pic>
          <p:nvPicPr>
            <p:cNvPr id="6" name="Picture 5" descr="Surgeon using digital tablet in operating room">
              <a:extLst>
                <a:ext uri="{FF2B5EF4-FFF2-40B4-BE49-F238E27FC236}">
                  <a16:creationId xmlns:a16="http://schemas.microsoft.com/office/drawing/2014/main" id="{C6E529FE-B0F7-BE8A-2ACC-6F2CE3F5E9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11" r="26722"/>
            <a:stretch/>
          </p:blipFill>
          <p:spPr>
            <a:xfrm>
              <a:off x="-4101" y="631"/>
              <a:ext cx="6862101" cy="9929545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982668" y="4799230"/>
              <a:ext cx="4884460" cy="3946602"/>
            </a:xfrm>
            <a:prstGeom prst="roundRect">
              <a:avLst/>
            </a:prstGeom>
            <a:solidFill>
              <a:schemeClr val="bg1">
                <a:alpha val="7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521" y="5534653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Varnost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pri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delu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=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varnost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pacientov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CC4D8D70-DC4D-F062-E7B5-50B8B800CC31}"/>
                </a:ext>
              </a:extLst>
            </p:cNvPr>
            <p:cNvSpPr/>
            <p:nvPr/>
          </p:nvSpPr>
          <p:spPr>
            <a:xfrm>
              <a:off x="592407" y="897659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Vstavite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vaše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EB96F13-7795-7E5F-FE79-544AFDADD6FB}"/>
                </a:ext>
              </a:extLst>
            </p:cNvPr>
            <p:cNvGrpSpPr/>
            <p:nvPr/>
          </p:nvGrpSpPr>
          <p:grpSpPr>
            <a:xfrm>
              <a:off x="2396115" y="375565"/>
              <a:ext cx="2049983" cy="2258567"/>
              <a:chOff x="2396115" y="375565"/>
              <a:chExt cx="2049983" cy="2258567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A35BC4BC-8D32-C3DD-33E7-F7873D9B4AB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1F80B3C1-0F17-2EE1-E53A-F621034C2467}"/>
                  </a:ext>
                </a:extLst>
              </p:cNvPr>
              <p:cNvSpPr txBox="1"/>
              <p:nvPr/>
            </p:nvSpPr>
            <p:spPr>
              <a:xfrm>
                <a:off x="2396115" y="98757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NA DELOVNEM MESTU SE ZA</a:t>
                </a:r>
                <a: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ŠČITITE </a:t>
                </a:r>
                <a:b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PRED SNOVMI, </a:t>
                </a:r>
                <a:b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KI POVZROČAJO </a:t>
                </a:r>
                <a:b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RAKA</a:t>
                </a:r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8" name="Picture 7" descr="Icon&#10;&#10;Description automatically generated">
                <a:extLst>
                  <a:ext uri="{FF2B5EF4-FFF2-40B4-BE49-F238E27FC236}">
                    <a16:creationId xmlns:a16="http://schemas.microsoft.com/office/drawing/2014/main" id="{123A9A11-4D3D-AEEA-F05E-E56F4F331B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9" name="Skupina 12">
              <a:extLst>
                <a:ext uri="{FF2B5EF4-FFF2-40B4-BE49-F238E27FC236}">
                  <a16:creationId xmlns:a16="http://schemas.microsoft.com/office/drawing/2014/main" id="{E4EC5678-D48D-D250-6450-D5CA2A5F2416}"/>
                </a:ext>
              </a:extLst>
            </p:cNvPr>
            <p:cNvGrpSpPr/>
            <p:nvPr/>
          </p:nvGrpSpPr>
          <p:grpSpPr>
            <a:xfrm>
              <a:off x="-10968" y="9128434"/>
              <a:ext cx="6868968" cy="973996"/>
              <a:chOff x="-10968" y="9149699"/>
              <a:chExt cx="6868968" cy="973996"/>
            </a:xfrm>
          </p:grpSpPr>
          <p:sp>
            <p:nvSpPr>
              <p:cNvPr id="10" name="Rectangle 11">
                <a:extLst>
                  <a:ext uri="{FF2B5EF4-FFF2-40B4-BE49-F238E27FC236}">
                    <a16:creationId xmlns:a16="http://schemas.microsoft.com/office/drawing/2014/main" id="{FC7BF5BC-6C98-90AF-AE00-79192DE5A91C}"/>
                  </a:ext>
                </a:extLst>
              </p:cNvPr>
              <p:cNvSpPr/>
              <p:nvPr/>
            </p:nvSpPr>
            <p:spPr>
              <a:xfrm>
                <a:off x="-10968" y="9149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11" name="TextBox 12">
                <a:extLst>
                  <a:ext uri="{FF2B5EF4-FFF2-40B4-BE49-F238E27FC236}">
                    <a16:creationId xmlns:a16="http://schemas.microsoft.com/office/drawing/2014/main" id="{8970D512-2281-4135-CC5C-DEA088DC2797}"/>
                  </a:ext>
                </a:extLst>
              </p:cNvPr>
              <p:cNvSpPr txBox="1"/>
              <p:nvPr/>
            </p:nvSpPr>
            <p:spPr>
              <a:xfrm>
                <a:off x="7440" y="9277309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/>
                    <a:cs typeface="Aharoni"/>
                  </a:rPr>
                  <a:t>#PrEvCan #CANCERCODE</a:t>
                </a:r>
                <a:endParaRPr lang="en-US" dirty="0">
                  <a:solidFill>
                    <a:srgbClr val="FF9922"/>
                  </a:solidFill>
                </a:endParaRPr>
              </a:p>
              <a:p>
                <a:pPr algn="ctr"/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Kampanjo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©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je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sprožil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EONS in se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izvaja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v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sodelovanju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z</a:t>
                </a:r>
                <a:br>
                  <a:rPr lang="en-GB" sz="1200" b="1" dirty="0">
                    <a:solidFill>
                      <a:srgbClr val="FF9922"/>
                    </a:solidFill>
                  </a:rPr>
                </a:br>
                <a:r>
                  <a:rPr lang="en-GB" sz="1200" b="1" dirty="0" err="1">
                    <a:solidFill>
                      <a:srgbClr val="FF9922"/>
                    </a:solidFill>
                  </a:rPr>
                  <a:t>združenjem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ESMO,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partnerjem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kampanje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.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Več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informacij</a:t>
                </a:r>
                <a:r>
                  <a:rPr lang="nl-BE" sz="1200" b="1" dirty="0">
                    <a:solidFill>
                      <a:srgbClr val="FF9922"/>
                    </a:solidFill>
                    <a:cs typeface="Calibri"/>
                  </a:rPr>
                  <a:t>: www.cancernurse.eu/</a:t>
                </a:r>
                <a:r>
                  <a:rPr lang="cs-CZ" sz="1200" b="1" dirty="0" err="1">
                    <a:solidFill>
                      <a:srgbClr val="FF9922"/>
                    </a:solidFill>
                    <a:cs typeface="Calibri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Calibri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/>
                  </a:rPr>
                </a:br>
                <a:endParaRPr lang="en-GB" sz="1200" b="1" dirty="0">
                  <a:solidFill>
                    <a:srgbClr val="FF9922"/>
                  </a:solidFill>
                  <a:ea typeface="Calibri"/>
                  <a:cs typeface="Aharoni" panose="02010803020104030203" pitchFamily="2" charset="-79"/>
                </a:endParaRPr>
              </a:p>
            </p:txBody>
          </p:sp>
          <p:grpSp>
            <p:nvGrpSpPr>
              <p:cNvPr id="12" name="Group 13">
                <a:extLst>
                  <a:ext uri="{FF2B5EF4-FFF2-40B4-BE49-F238E27FC236}">
                    <a16:creationId xmlns:a16="http://schemas.microsoft.com/office/drawing/2014/main" id="{462E2029-9DFC-DBB9-9F75-936A0301A2AE}"/>
                  </a:ext>
                </a:extLst>
              </p:cNvPr>
              <p:cNvGrpSpPr/>
              <p:nvPr/>
            </p:nvGrpSpPr>
            <p:grpSpPr>
              <a:xfrm>
                <a:off x="110090" y="9210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0" name="Ovaal 2">
                  <a:extLst>
                    <a:ext uri="{FF2B5EF4-FFF2-40B4-BE49-F238E27FC236}">
                      <a16:creationId xmlns:a16="http://schemas.microsoft.com/office/drawing/2014/main" id="{A9384DD9-0B10-A705-145A-53EAD933357D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36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2C60C3E6-EC83-20EC-DB53-EFA64161BA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9" name="Graphic 10">
                <a:extLst>
                  <a:ext uri="{FF2B5EF4-FFF2-40B4-BE49-F238E27FC236}">
                    <a16:creationId xmlns:a16="http://schemas.microsoft.com/office/drawing/2014/main" id="{46030B58-BDE2-31EA-C11B-EAA9FB1CF8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81344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33769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17E315E5-BAD5-BE70-9EC7-7630A5047908}"/>
              </a:ext>
            </a:extLst>
          </p:cNvPr>
          <p:cNvGrpSpPr/>
          <p:nvPr/>
        </p:nvGrpSpPr>
        <p:grpSpPr>
          <a:xfrm>
            <a:off x="-10968" y="0"/>
            <a:ext cx="6868968" cy="10102430"/>
            <a:chOff x="-10968" y="0"/>
            <a:chExt cx="6868968" cy="10102430"/>
          </a:xfrm>
        </p:grpSpPr>
        <p:pic>
          <p:nvPicPr>
            <p:cNvPr id="5" name="Picture 4" descr="Smiling hospital staff">
              <a:extLst>
                <a:ext uri="{FF2B5EF4-FFF2-40B4-BE49-F238E27FC236}">
                  <a16:creationId xmlns:a16="http://schemas.microsoft.com/office/drawing/2014/main" id="{D1815F57-2C70-AB00-8873-AA9C70B589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39" r="11410" b="13264"/>
            <a:stretch/>
          </p:blipFill>
          <p:spPr>
            <a:xfrm>
              <a:off x="-4101" y="0"/>
              <a:ext cx="6857999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982668" y="4799230"/>
              <a:ext cx="4884460" cy="3946602"/>
            </a:xfrm>
            <a:prstGeom prst="roundRect">
              <a:avLst/>
            </a:prstGeom>
            <a:solidFill>
              <a:schemeClr val="bg1">
                <a:alpha val="7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632" y="5795721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Spodbujajte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varno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delovno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okolje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67605866-F9CA-33E1-D677-587F10BE2F8F}"/>
                </a:ext>
              </a:extLst>
            </p:cNvPr>
            <p:cNvSpPr/>
            <p:nvPr/>
          </p:nvSpPr>
          <p:spPr>
            <a:xfrm>
              <a:off x="592407" y="897659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Vstavite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vaše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386C646-B818-5DBB-8BEA-192A424BB790}"/>
                </a:ext>
              </a:extLst>
            </p:cNvPr>
            <p:cNvGrpSpPr/>
            <p:nvPr/>
          </p:nvGrpSpPr>
          <p:grpSpPr>
            <a:xfrm>
              <a:off x="2396115" y="375565"/>
              <a:ext cx="2049983" cy="2258567"/>
              <a:chOff x="2396115" y="375565"/>
              <a:chExt cx="2049983" cy="2258567"/>
            </a:xfrm>
          </p:grpSpPr>
          <p:sp>
            <p:nvSpPr>
              <p:cNvPr id="6" name="Ovaal 41">
                <a:extLst>
                  <a:ext uri="{FF2B5EF4-FFF2-40B4-BE49-F238E27FC236}">
                    <a16:creationId xmlns:a16="http://schemas.microsoft.com/office/drawing/2014/main" id="{B30EC86E-0BF4-311B-9048-5F29F206E18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0768B0E1-D6C9-9ADA-E6CB-4B86E4F99287}"/>
                  </a:ext>
                </a:extLst>
              </p:cNvPr>
              <p:cNvSpPr txBox="1"/>
              <p:nvPr/>
            </p:nvSpPr>
            <p:spPr>
              <a:xfrm>
                <a:off x="2396115" y="98757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NA DELOVNEM MESTU SE ZA</a:t>
                </a:r>
                <a: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ŠČITITE </a:t>
                </a:r>
                <a:b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PRED SNOVMI, </a:t>
                </a:r>
                <a:b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KI POVZROČAJO </a:t>
                </a:r>
                <a:b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RAKA</a:t>
                </a:r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8" name="Picture 7" descr="Icon&#10;&#10;Description automatically generated">
                <a:extLst>
                  <a:ext uri="{FF2B5EF4-FFF2-40B4-BE49-F238E27FC236}">
                    <a16:creationId xmlns:a16="http://schemas.microsoft.com/office/drawing/2014/main" id="{C248A60D-63DA-3EFA-8D9B-F344B3BDA6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9" name="Skupina 12">
              <a:extLst>
                <a:ext uri="{FF2B5EF4-FFF2-40B4-BE49-F238E27FC236}">
                  <a16:creationId xmlns:a16="http://schemas.microsoft.com/office/drawing/2014/main" id="{31E31674-4184-A8AB-52F3-C307496CE31E}"/>
                </a:ext>
              </a:extLst>
            </p:cNvPr>
            <p:cNvGrpSpPr/>
            <p:nvPr/>
          </p:nvGrpSpPr>
          <p:grpSpPr>
            <a:xfrm>
              <a:off x="-10968" y="9128434"/>
              <a:ext cx="6868968" cy="973996"/>
              <a:chOff x="-10968" y="9149699"/>
              <a:chExt cx="6868968" cy="973996"/>
            </a:xfrm>
          </p:grpSpPr>
          <p:sp>
            <p:nvSpPr>
              <p:cNvPr id="10" name="Rectangle 11">
                <a:extLst>
                  <a:ext uri="{FF2B5EF4-FFF2-40B4-BE49-F238E27FC236}">
                    <a16:creationId xmlns:a16="http://schemas.microsoft.com/office/drawing/2014/main" id="{A595232F-76F9-723C-5E6C-74C54A74D205}"/>
                  </a:ext>
                </a:extLst>
              </p:cNvPr>
              <p:cNvSpPr/>
              <p:nvPr/>
            </p:nvSpPr>
            <p:spPr>
              <a:xfrm>
                <a:off x="-10968" y="9149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11" name="TextBox 12">
                <a:extLst>
                  <a:ext uri="{FF2B5EF4-FFF2-40B4-BE49-F238E27FC236}">
                    <a16:creationId xmlns:a16="http://schemas.microsoft.com/office/drawing/2014/main" id="{CB620DC9-B8A4-1721-958D-3158583359CF}"/>
                  </a:ext>
                </a:extLst>
              </p:cNvPr>
              <p:cNvSpPr txBox="1"/>
              <p:nvPr/>
            </p:nvSpPr>
            <p:spPr>
              <a:xfrm>
                <a:off x="7440" y="9277309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/>
                    <a:cs typeface="Aharoni"/>
                  </a:rPr>
                  <a:t>#PrEvCan #CANCERCODE</a:t>
                </a:r>
                <a:endParaRPr lang="en-US" dirty="0">
                  <a:solidFill>
                    <a:srgbClr val="FF9922"/>
                  </a:solidFill>
                </a:endParaRPr>
              </a:p>
              <a:p>
                <a:pPr algn="ctr"/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Kampanjo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©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je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sprožil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EONS in se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izvaja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v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sodelovanju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z</a:t>
                </a:r>
                <a:br>
                  <a:rPr lang="en-GB" sz="1200" b="1" dirty="0">
                    <a:solidFill>
                      <a:srgbClr val="FF9922"/>
                    </a:solidFill>
                  </a:rPr>
                </a:br>
                <a:r>
                  <a:rPr lang="en-GB" sz="1200" b="1" dirty="0" err="1">
                    <a:solidFill>
                      <a:srgbClr val="FF9922"/>
                    </a:solidFill>
                  </a:rPr>
                  <a:t>združenjem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ESMO,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partnerjem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kampanje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.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Več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informacij</a:t>
                </a:r>
                <a:r>
                  <a:rPr lang="nl-BE" sz="1200" b="1" dirty="0">
                    <a:solidFill>
                      <a:srgbClr val="FF9922"/>
                    </a:solidFill>
                    <a:cs typeface="Calibri"/>
                  </a:rPr>
                  <a:t>: www.cancernurse.eu/</a:t>
                </a:r>
                <a:r>
                  <a:rPr lang="cs-CZ" sz="1200" b="1" dirty="0" err="1">
                    <a:solidFill>
                      <a:srgbClr val="FF9922"/>
                    </a:solidFill>
                    <a:cs typeface="Calibri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Calibri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/>
                  </a:rPr>
                </a:br>
                <a:endParaRPr lang="en-GB" sz="1200" b="1" dirty="0">
                  <a:solidFill>
                    <a:srgbClr val="FF9922"/>
                  </a:solidFill>
                  <a:ea typeface="Calibri"/>
                  <a:cs typeface="Aharoni" panose="02010803020104030203" pitchFamily="2" charset="-79"/>
                </a:endParaRPr>
              </a:p>
            </p:txBody>
          </p:sp>
          <p:grpSp>
            <p:nvGrpSpPr>
              <p:cNvPr id="12" name="Group 13">
                <a:extLst>
                  <a:ext uri="{FF2B5EF4-FFF2-40B4-BE49-F238E27FC236}">
                    <a16:creationId xmlns:a16="http://schemas.microsoft.com/office/drawing/2014/main" id="{0DADB980-8B76-3242-1358-D9DB00E20DAE}"/>
                  </a:ext>
                </a:extLst>
              </p:cNvPr>
              <p:cNvGrpSpPr/>
              <p:nvPr/>
            </p:nvGrpSpPr>
            <p:grpSpPr>
              <a:xfrm>
                <a:off x="110090" y="9210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0" name="Ovaal 2">
                  <a:extLst>
                    <a:ext uri="{FF2B5EF4-FFF2-40B4-BE49-F238E27FC236}">
                      <a16:creationId xmlns:a16="http://schemas.microsoft.com/office/drawing/2014/main" id="{E4CC990D-8CC4-91DD-72AB-CD4378A0A1F7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36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3A0CDE39-F61B-F283-B4D9-D622E2F142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9" name="Graphic 10">
                <a:extLst>
                  <a:ext uri="{FF2B5EF4-FFF2-40B4-BE49-F238E27FC236}">
                    <a16:creationId xmlns:a16="http://schemas.microsoft.com/office/drawing/2014/main" id="{B81D65CA-3001-8F76-C996-252BBB4946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81344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00743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3271A7E1-F940-2D3F-6309-AFA661CA7F66}"/>
              </a:ext>
            </a:extLst>
          </p:cNvPr>
          <p:cNvGrpSpPr/>
          <p:nvPr/>
        </p:nvGrpSpPr>
        <p:grpSpPr>
          <a:xfrm>
            <a:off x="-10968" y="0"/>
            <a:ext cx="6886793" cy="10102430"/>
            <a:chOff x="-10968" y="0"/>
            <a:chExt cx="6886793" cy="10102430"/>
          </a:xfrm>
        </p:grpSpPr>
        <p:pic>
          <p:nvPicPr>
            <p:cNvPr id="5" name="Picture 4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E67B022B-3064-6B21-9618-B4F8E6E6A5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01" t="670" r="936" b="38860"/>
            <a:stretch/>
          </p:blipFill>
          <p:spPr>
            <a:xfrm>
              <a:off x="-4101" y="0"/>
              <a:ext cx="6879926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982668" y="4799230"/>
              <a:ext cx="4884460" cy="3946602"/>
            </a:xfrm>
            <a:prstGeom prst="roundRect">
              <a:avLst/>
            </a:prstGeom>
            <a:solidFill>
              <a:schemeClr val="bg1">
                <a:alpha val="7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424" y="5179226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Vedno opozorite </a:t>
              </a:r>
              <a:b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in preverite, </a:t>
              </a:r>
              <a:b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če je kaj narobe </a:t>
              </a:r>
              <a:b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it-IT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ali se vam zdi narobe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5B16D59F-1208-5245-19AC-5608E2904870}"/>
                </a:ext>
              </a:extLst>
            </p:cNvPr>
            <p:cNvSpPr/>
            <p:nvPr/>
          </p:nvSpPr>
          <p:spPr>
            <a:xfrm>
              <a:off x="592407" y="897659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Vstavite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vaše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1457880-78C3-E83F-94A7-69683CAB5326}"/>
                </a:ext>
              </a:extLst>
            </p:cNvPr>
            <p:cNvGrpSpPr/>
            <p:nvPr/>
          </p:nvGrpSpPr>
          <p:grpSpPr>
            <a:xfrm>
              <a:off x="2396115" y="375565"/>
              <a:ext cx="2049983" cy="2258567"/>
              <a:chOff x="2396115" y="375565"/>
              <a:chExt cx="2049983" cy="2258567"/>
            </a:xfrm>
          </p:grpSpPr>
          <p:sp>
            <p:nvSpPr>
              <p:cNvPr id="6" name="Ovaal 41">
                <a:extLst>
                  <a:ext uri="{FF2B5EF4-FFF2-40B4-BE49-F238E27FC236}">
                    <a16:creationId xmlns:a16="http://schemas.microsoft.com/office/drawing/2014/main" id="{D73B740D-60EA-B637-767B-7AA07E57303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ADE5897A-6B59-A900-AC65-77AC4E7BBA66}"/>
                  </a:ext>
                </a:extLst>
              </p:cNvPr>
              <p:cNvSpPr txBox="1"/>
              <p:nvPr/>
            </p:nvSpPr>
            <p:spPr>
              <a:xfrm>
                <a:off x="2396115" y="98757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NA DELOVNEM MESTU SE ZA</a:t>
                </a:r>
                <a: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ŠČITITE </a:t>
                </a:r>
                <a:b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PRED SNOVMI, </a:t>
                </a:r>
                <a:b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KI POVZROČAJO </a:t>
                </a:r>
                <a:b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RAKA</a:t>
                </a:r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8" name="Picture 7" descr="Icon&#10;&#10;Description automatically generated">
                <a:extLst>
                  <a:ext uri="{FF2B5EF4-FFF2-40B4-BE49-F238E27FC236}">
                    <a16:creationId xmlns:a16="http://schemas.microsoft.com/office/drawing/2014/main" id="{B5480EAA-6B2F-5B87-CB65-6D63999FF7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9" name="Skupina 12">
              <a:extLst>
                <a:ext uri="{FF2B5EF4-FFF2-40B4-BE49-F238E27FC236}">
                  <a16:creationId xmlns:a16="http://schemas.microsoft.com/office/drawing/2014/main" id="{03DD8D69-515B-53D4-379C-99C6CDF790D2}"/>
                </a:ext>
              </a:extLst>
            </p:cNvPr>
            <p:cNvGrpSpPr/>
            <p:nvPr/>
          </p:nvGrpSpPr>
          <p:grpSpPr>
            <a:xfrm>
              <a:off x="-10968" y="9128434"/>
              <a:ext cx="6868968" cy="973996"/>
              <a:chOff x="-10968" y="9149699"/>
              <a:chExt cx="6868968" cy="973996"/>
            </a:xfrm>
          </p:grpSpPr>
          <p:sp>
            <p:nvSpPr>
              <p:cNvPr id="10" name="Rectangle 11">
                <a:extLst>
                  <a:ext uri="{FF2B5EF4-FFF2-40B4-BE49-F238E27FC236}">
                    <a16:creationId xmlns:a16="http://schemas.microsoft.com/office/drawing/2014/main" id="{A7B6D979-CADE-F27F-2118-8B66E69F8BBB}"/>
                  </a:ext>
                </a:extLst>
              </p:cNvPr>
              <p:cNvSpPr/>
              <p:nvPr/>
            </p:nvSpPr>
            <p:spPr>
              <a:xfrm>
                <a:off x="-10968" y="9149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11" name="TextBox 12">
                <a:extLst>
                  <a:ext uri="{FF2B5EF4-FFF2-40B4-BE49-F238E27FC236}">
                    <a16:creationId xmlns:a16="http://schemas.microsoft.com/office/drawing/2014/main" id="{37464A79-FE8C-FEA3-DDC6-B0B20DB8FAEC}"/>
                  </a:ext>
                </a:extLst>
              </p:cNvPr>
              <p:cNvSpPr txBox="1"/>
              <p:nvPr/>
            </p:nvSpPr>
            <p:spPr>
              <a:xfrm>
                <a:off x="7440" y="9277309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/>
                    <a:cs typeface="Aharoni"/>
                  </a:rPr>
                  <a:t>#PrEvCan #CANCERCODE</a:t>
                </a:r>
                <a:endParaRPr lang="en-US" dirty="0">
                  <a:solidFill>
                    <a:srgbClr val="FF9922"/>
                  </a:solidFill>
                </a:endParaRPr>
              </a:p>
              <a:p>
                <a:pPr algn="ctr"/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Kampanjo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©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je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sprožil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EONS in se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izvaja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v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sodelovanju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z</a:t>
                </a:r>
                <a:br>
                  <a:rPr lang="en-GB" sz="1200" b="1" dirty="0">
                    <a:solidFill>
                      <a:srgbClr val="FF9922"/>
                    </a:solidFill>
                  </a:rPr>
                </a:br>
                <a:r>
                  <a:rPr lang="en-GB" sz="1200" b="1" dirty="0" err="1">
                    <a:solidFill>
                      <a:srgbClr val="FF9922"/>
                    </a:solidFill>
                  </a:rPr>
                  <a:t>združenjem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ESMO,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partnerjem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kampanje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.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Več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informacij</a:t>
                </a:r>
                <a:r>
                  <a:rPr lang="nl-BE" sz="1200" b="1" dirty="0">
                    <a:solidFill>
                      <a:srgbClr val="FF9922"/>
                    </a:solidFill>
                    <a:cs typeface="Calibri"/>
                  </a:rPr>
                  <a:t>: www.cancernurse.eu/</a:t>
                </a:r>
                <a:r>
                  <a:rPr lang="cs-CZ" sz="1200" b="1" dirty="0" err="1">
                    <a:solidFill>
                      <a:srgbClr val="FF9922"/>
                    </a:solidFill>
                    <a:cs typeface="Calibri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Calibri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/>
                  </a:rPr>
                </a:br>
                <a:endParaRPr lang="en-GB" sz="1200" b="1" dirty="0">
                  <a:solidFill>
                    <a:srgbClr val="FF9922"/>
                  </a:solidFill>
                  <a:ea typeface="Calibri"/>
                  <a:cs typeface="Aharoni" panose="02010803020104030203" pitchFamily="2" charset="-79"/>
                </a:endParaRPr>
              </a:p>
            </p:txBody>
          </p:sp>
          <p:grpSp>
            <p:nvGrpSpPr>
              <p:cNvPr id="12" name="Group 13">
                <a:extLst>
                  <a:ext uri="{FF2B5EF4-FFF2-40B4-BE49-F238E27FC236}">
                    <a16:creationId xmlns:a16="http://schemas.microsoft.com/office/drawing/2014/main" id="{01927590-FA7F-B92E-853D-3DC7861EC98B}"/>
                  </a:ext>
                </a:extLst>
              </p:cNvPr>
              <p:cNvGrpSpPr/>
              <p:nvPr/>
            </p:nvGrpSpPr>
            <p:grpSpPr>
              <a:xfrm>
                <a:off x="110090" y="9210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0" name="Ovaal 2">
                  <a:extLst>
                    <a:ext uri="{FF2B5EF4-FFF2-40B4-BE49-F238E27FC236}">
                      <a16:creationId xmlns:a16="http://schemas.microsoft.com/office/drawing/2014/main" id="{D99135DB-6738-0399-0CC8-69E6652E7EC7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36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F75F305A-41F9-637B-19C2-D67EDAB4BA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9" name="Graphic 10">
                <a:extLst>
                  <a:ext uri="{FF2B5EF4-FFF2-40B4-BE49-F238E27FC236}">
                    <a16:creationId xmlns:a16="http://schemas.microsoft.com/office/drawing/2014/main" id="{A438C57B-C1E7-3603-F485-AC5719FA65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81344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6680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15D09BD4-EC0F-DCEC-A5B2-1D981CFCBAA1}"/>
              </a:ext>
            </a:extLst>
          </p:cNvPr>
          <p:cNvGrpSpPr/>
          <p:nvPr/>
        </p:nvGrpSpPr>
        <p:grpSpPr>
          <a:xfrm>
            <a:off x="-10968" y="-32589"/>
            <a:ext cx="6868968" cy="10135019"/>
            <a:chOff x="-10968" y="-32589"/>
            <a:chExt cx="6868968" cy="10135019"/>
          </a:xfrm>
        </p:grpSpPr>
        <p:pic>
          <p:nvPicPr>
            <p:cNvPr id="47" name="Picture 46" descr="Close-up of two people holding hands">
              <a:extLst>
                <a:ext uri="{FF2B5EF4-FFF2-40B4-BE49-F238E27FC236}">
                  <a16:creationId xmlns:a16="http://schemas.microsoft.com/office/drawing/2014/main" id="{1540FB15-EDFB-0D38-233B-B4576B65C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4" r="43396"/>
            <a:stretch/>
          </p:blipFill>
          <p:spPr>
            <a:xfrm>
              <a:off x="0" y="-32589"/>
              <a:ext cx="6853899" cy="9971178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773963" y="4799230"/>
              <a:ext cx="5294285" cy="3946602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036" y="5534653"/>
              <a:ext cx="6644947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Zahvalite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se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sodelavcem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,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ki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izrazijo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skrbi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glede </a:t>
              </a:r>
              <a:r>
                <a:rPr lang="en-US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varnosti</a:t>
              </a:r>
              <a:r>
                <a:rPr lang="en-US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. </a:t>
              </a:r>
              <a:endParaRPr lang="en-GB" sz="48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EE0567F6-E8D1-88D7-7E45-D4911134D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id="{6EACCBA1-52CD-BE3E-DF47-275B2C863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9D8CD45-7AFF-5A98-E5A0-4D5B081F9991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57E9E2-EC0D-C57C-D38C-83B589A27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6" name="Ovaal 41">
              <a:extLst>
                <a:ext uri="{FF2B5EF4-FFF2-40B4-BE49-F238E27FC236}">
                  <a16:creationId xmlns:a16="http://schemas.microsoft.com/office/drawing/2014/main" id="{146DB253-49E7-C1FB-6247-19AB9D958096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BC40193E-4080-7F70-240D-8CB65939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3AA1DD23-8B22-7FFB-CD5C-FCFCE1561BD3}"/>
                </a:ext>
              </a:extLst>
            </p:cNvPr>
            <p:cNvSpPr/>
            <p:nvPr/>
          </p:nvSpPr>
          <p:spPr>
            <a:xfrm>
              <a:off x="592407" y="897659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Vstavite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vaše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4796C1-30E9-70D6-6CED-8C205500C1F4}"/>
                </a:ext>
              </a:extLst>
            </p:cNvPr>
            <p:cNvGrpSpPr/>
            <p:nvPr/>
          </p:nvGrpSpPr>
          <p:grpSpPr>
            <a:xfrm>
              <a:off x="2396115" y="375565"/>
              <a:ext cx="2049983" cy="2258567"/>
              <a:chOff x="2396115" y="375565"/>
              <a:chExt cx="2049983" cy="2258567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7EC08C12-BABF-FFEC-9D8D-766B7977DC0E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D73488E9-514D-FC12-1767-96B4981F4FD4}"/>
                  </a:ext>
                </a:extLst>
              </p:cNvPr>
              <p:cNvSpPr txBox="1"/>
              <p:nvPr/>
            </p:nvSpPr>
            <p:spPr>
              <a:xfrm>
                <a:off x="2396115" y="98757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NA DELOVNEM MESTU SE ZA</a:t>
                </a:r>
                <a: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ŠČITITE </a:t>
                </a:r>
                <a:b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PRED SNOVMI, </a:t>
                </a:r>
                <a:b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KI POVZROČAJO </a:t>
                </a:r>
                <a:b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RAKA</a:t>
                </a:r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7E46D8A9-57A3-8DDD-945A-1C41AD25AE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8" name="Skupina 12">
              <a:extLst>
                <a:ext uri="{FF2B5EF4-FFF2-40B4-BE49-F238E27FC236}">
                  <a16:creationId xmlns:a16="http://schemas.microsoft.com/office/drawing/2014/main" id="{338850D4-25E0-9032-46A9-51B1C0DCB7D5}"/>
                </a:ext>
              </a:extLst>
            </p:cNvPr>
            <p:cNvGrpSpPr/>
            <p:nvPr/>
          </p:nvGrpSpPr>
          <p:grpSpPr>
            <a:xfrm>
              <a:off x="-10968" y="9128434"/>
              <a:ext cx="6868968" cy="973996"/>
              <a:chOff x="-10968" y="9149699"/>
              <a:chExt cx="6868968" cy="973996"/>
            </a:xfrm>
          </p:grpSpPr>
          <p:sp>
            <p:nvSpPr>
              <p:cNvPr id="9" name="Rectangle 11">
                <a:extLst>
                  <a:ext uri="{FF2B5EF4-FFF2-40B4-BE49-F238E27FC236}">
                    <a16:creationId xmlns:a16="http://schemas.microsoft.com/office/drawing/2014/main" id="{02F897D6-3B6E-1AA7-A240-ACF7038CFFA8}"/>
                  </a:ext>
                </a:extLst>
              </p:cNvPr>
              <p:cNvSpPr/>
              <p:nvPr/>
            </p:nvSpPr>
            <p:spPr>
              <a:xfrm>
                <a:off x="-10968" y="9149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10" name="TextBox 12">
                <a:extLst>
                  <a:ext uri="{FF2B5EF4-FFF2-40B4-BE49-F238E27FC236}">
                    <a16:creationId xmlns:a16="http://schemas.microsoft.com/office/drawing/2014/main" id="{9DB8F636-391C-4FE4-A05C-D15F49B6402F}"/>
                  </a:ext>
                </a:extLst>
              </p:cNvPr>
              <p:cNvSpPr txBox="1"/>
              <p:nvPr/>
            </p:nvSpPr>
            <p:spPr>
              <a:xfrm>
                <a:off x="7440" y="9277309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/>
                    <a:cs typeface="Aharoni"/>
                  </a:rPr>
                  <a:t>#PrEvCan #CANCERCODE</a:t>
                </a:r>
                <a:endParaRPr lang="en-US" dirty="0">
                  <a:solidFill>
                    <a:srgbClr val="FF9922"/>
                  </a:solidFill>
                </a:endParaRPr>
              </a:p>
              <a:p>
                <a:pPr algn="ctr"/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Kampanjo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©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je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sprožil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EONS in se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izvaja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v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sodelovanju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z</a:t>
                </a:r>
                <a:br>
                  <a:rPr lang="en-GB" sz="1200" b="1" dirty="0">
                    <a:solidFill>
                      <a:srgbClr val="FF9922"/>
                    </a:solidFill>
                  </a:rPr>
                </a:br>
                <a:r>
                  <a:rPr lang="en-GB" sz="1200" b="1" dirty="0" err="1">
                    <a:solidFill>
                      <a:srgbClr val="FF9922"/>
                    </a:solidFill>
                  </a:rPr>
                  <a:t>združenjem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ESMO,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partnerjem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kampanje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.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Več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informacij</a:t>
                </a:r>
                <a:r>
                  <a:rPr lang="nl-BE" sz="1200" b="1" dirty="0">
                    <a:solidFill>
                      <a:srgbClr val="FF9922"/>
                    </a:solidFill>
                    <a:cs typeface="Calibri"/>
                  </a:rPr>
                  <a:t>: www.cancernurse.eu/</a:t>
                </a:r>
                <a:r>
                  <a:rPr lang="cs-CZ" sz="1200" b="1" dirty="0" err="1">
                    <a:solidFill>
                      <a:srgbClr val="FF9922"/>
                    </a:solidFill>
                    <a:cs typeface="Calibri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Calibri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/>
                  </a:rPr>
                </a:br>
                <a:endParaRPr lang="en-GB" sz="1200" b="1" dirty="0">
                  <a:solidFill>
                    <a:srgbClr val="FF9922"/>
                  </a:solidFill>
                  <a:ea typeface="Calibri"/>
                  <a:cs typeface="Aharoni" panose="02010803020104030203" pitchFamily="2" charset="-79"/>
                </a:endParaRPr>
              </a:p>
            </p:txBody>
          </p:sp>
          <p:grpSp>
            <p:nvGrpSpPr>
              <p:cNvPr id="11" name="Group 13">
                <a:extLst>
                  <a:ext uri="{FF2B5EF4-FFF2-40B4-BE49-F238E27FC236}">
                    <a16:creationId xmlns:a16="http://schemas.microsoft.com/office/drawing/2014/main" id="{EA124CFA-B84C-FEF8-C43D-107232B1D9B5}"/>
                  </a:ext>
                </a:extLst>
              </p:cNvPr>
              <p:cNvGrpSpPr/>
              <p:nvPr/>
            </p:nvGrpSpPr>
            <p:grpSpPr>
              <a:xfrm>
                <a:off x="110090" y="9210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9" name="Ovaal 2">
                  <a:extLst>
                    <a:ext uri="{FF2B5EF4-FFF2-40B4-BE49-F238E27FC236}">
                      <a16:creationId xmlns:a16="http://schemas.microsoft.com/office/drawing/2014/main" id="{E4EACA47-2734-C405-2EEC-E4ADFEEFD254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20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414689A3-9333-3989-0860-C586636F2D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2" name="Graphic 10">
                <a:extLst>
                  <a:ext uri="{FF2B5EF4-FFF2-40B4-BE49-F238E27FC236}">
                    <a16:creationId xmlns:a16="http://schemas.microsoft.com/office/drawing/2014/main" id="{BD53130A-CE6B-9695-04F8-E3BA867BC3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81344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18602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0856550-39E6-C906-71ED-608A704EDABB}"/>
              </a:ext>
            </a:extLst>
          </p:cNvPr>
          <p:cNvGrpSpPr/>
          <p:nvPr/>
        </p:nvGrpSpPr>
        <p:grpSpPr>
          <a:xfrm>
            <a:off x="-10968" y="0"/>
            <a:ext cx="7143205" cy="10102430"/>
            <a:chOff x="-10968" y="0"/>
            <a:chExt cx="7143205" cy="1010243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E68BF1-20E7-412C-97B3-32F18D092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073" r="26977"/>
            <a:stretch/>
          </p:blipFill>
          <p:spPr>
            <a:xfrm>
              <a:off x="-4101" y="0"/>
              <a:ext cx="6879926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 72">
              <a:extLst>
                <a:ext uri="{FF2B5EF4-FFF2-40B4-BE49-F238E27FC236}">
                  <a16:creationId xmlns:a16="http://schemas.microsoft.com/office/drawing/2014/main" id="{3015B807-1073-D50A-56CD-41610B614A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17" name="Freeform 74">
              <a:extLst>
                <a:ext uri="{FF2B5EF4-FFF2-40B4-BE49-F238E27FC236}">
                  <a16:creationId xmlns:a16="http://schemas.microsoft.com/office/drawing/2014/main" id="{0C2E6727-DE24-6C78-97F2-6BB0E5E33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C84F7ED-F835-9112-4322-72E004540AF2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2CD417D-86DC-CCF2-ED59-0DB34884DC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3" name="Ovaal 41">
              <a:extLst>
                <a:ext uri="{FF2B5EF4-FFF2-40B4-BE49-F238E27FC236}">
                  <a16:creationId xmlns:a16="http://schemas.microsoft.com/office/drawing/2014/main" id="{F2C06FE6-0DAD-0F73-AD6E-6D90EBEC0309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880B5A3D-A951-3B85-69D4-0F0056282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  <p:sp>
          <p:nvSpPr>
            <p:cNvPr id="5" name="TextBox 18">
              <a:extLst>
                <a:ext uri="{FF2B5EF4-FFF2-40B4-BE49-F238E27FC236}">
                  <a16:creationId xmlns:a16="http://schemas.microsoft.com/office/drawing/2014/main" id="{36B5E55C-47EA-6F93-7EA4-A1EC8F7D683C}"/>
                </a:ext>
              </a:extLst>
            </p:cNvPr>
            <p:cNvSpPr txBox="1"/>
            <p:nvPr/>
          </p:nvSpPr>
          <p:spPr>
            <a:xfrm>
              <a:off x="1747438" y="5526720"/>
              <a:ext cx="53847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200" dirty="0">
                <a:solidFill>
                  <a:srgbClr val="FF9922"/>
                </a:solidFill>
              </a:endParaRPr>
            </a:p>
            <a:p>
              <a:pPr algn="ctr"/>
              <a:r>
                <a:rPr lang="en-GB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Kratek</a:t>
              </a:r>
              <a:r>
                <a:rPr lang="en-GB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tekst</a:t>
              </a:r>
              <a:endParaRPr lang="en-GB" sz="5400" b="1" dirty="0">
                <a:solidFill>
                  <a:srgbClr val="FF992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Text Box 2">
              <a:extLst>
                <a:ext uri="{FF2B5EF4-FFF2-40B4-BE49-F238E27FC236}">
                  <a16:creationId xmlns:a16="http://schemas.microsoft.com/office/drawing/2014/main" id="{39FA8C75-2F3E-5047-ACC0-1CCC3DCA9A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1199" y="3054764"/>
              <a:ext cx="190117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700" dirty="0">
                  <a:solidFill>
                    <a:srgbClr val="FF992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050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Vstavite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vašo</a:t>
              </a:r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200" b="1" i="0" dirty="0" err="1">
                  <a:solidFill>
                    <a:srgbClr val="FF9922"/>
                  </a:solidFill>
                  <a:effectLst/>
                  <a:latin typeface="Calibri" panose="020F0502020204030204" pitchFamily="34" charset="0"/>
                </a:rPr>
                <a:t>sliko</a:t>
              </a:r>
              <a:endParaRPr lang="en-GB" sz="3200" b="1" dirty="0">
                <a:solidFill>
                  <a:srgbClr val="FF992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5D436487-CB35-FCD5-2B4D-F6B3EF2AB695}"/>
                </a:ext>
              </a:extLst>
            </p:cNvPr>
            <p:cNvSpPr/>
            <p:nvPr/>
          </p:nvSpPr>
          <p:spPr>
            <a:xfrm>
              <a:off x="592407" y="897659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Vstavite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vaše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BC988EF-3F62-AE0F-A7EE-06DB4E51D2DF}"/>
                </a:ext>
              </a:extLst>
            </p:cNvPr>
            <p:cNvGrpSpPr/>
            <p:nvPr/>
          </p:nvGrpSpPr>
          <p:grpSpPr>
            <a:xfrm>
              <a:off x="2396115" y="375565"/>
              <a:ext cx="2049983" cy="2258567"/>
              <a:chOff x="2396115" y="375565"/>
              <a:chExt cx="2049983" cy="2258567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95492C6F-8FBB-3B5E-5D8F-6138CB22512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9" name="TextBox 7">
                <a:extLst>
                  <a:ext uri="{FF2B5EF4-FFF2-40B4-BE49-F238E27FC236}">
                    <a16:creationId xmlns:a16="http://schemas.microsoft.com/office/drawing/2014/main" id="{78A8FB72-385C-10FB-1497-00E95F6A2FBD}"/>
                  </a:ext>
                </a:extLst>
              </p:cNvPr>
              <p:cNvSpPr txBox="1"/>
              <p:nvPr/>
            </p:nvSpPr>
            <p:spPr>
              <a:xfrm>
                <a:off x="2396115" y="98757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NA DELOVNEM MESTU SE ZA</a:t>
                </a:r>
                <a: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ŠČITITE </a:t>
                </a:r>
                <a:b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PRED SNOVMI, </a:t>
                </a:r>
                <a:b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KI POVZROČAJO </a:t>
                </a:r>
                <a:b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10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RAKA</a:t>
                </a:r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0" name="Picture 19" descr="Icon&#10;&#10;Description automatically generated">
                <a:extLst>
                  <a:ext uri="{FF2B5EF4-FFF2-40B4-BE49-F238E27FC236}">
                    <a16:creationId xmlns:a16="http://schemas.microsoft.com/office/drawing/2014/main" id="{7B824AE1-516F-728A-0060-4E9C1112C5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33" name="Skupina 12">
              <a:extLst>
                <a:ext uri="{FF2B5EF4-FFF2-40B4-BE49-F238E27FC236}">
                  <a16:creationId xmlns:a16="http://schemas.microsoft.com/office/drawing/2014/main" id="{8E1A14EA-A0B5-A50E-85AF-C53784D2D070}"/>
                </a:ext>
              </a:extLst>
            </p:cNvPr>
            <p:cNvGrpSpPr/>
            <p:nvPr/>
          </p:nvGrpSpPr>
          <p:grpSpPr>
            <a:xfrm>
              <a:off x="-10968" y="9128434"/>
              <a:ext cx="6868968" cy="973996"/>
              <a:chOff x="-10968" y="9149699"/>
              <a:chExt cx="6868968" cy="973996"/>
            </a:xfrm>
          </p:grpSpPr>
          <p:sp>
            <p:nvSpPr>
              <p:cNvPr id="36" name="Rectangle 11">
                <a:extLst>
                  <a:ext uri="{FF2B5EF4-FFF2-40B4-BE49-F238E27FC236}">
                    <a16:creationId xmlns:a16="http://schemas.microsoft.com/office/drawing/2014/main" id="{FE757DCB-398D-C639-7617-6FF0EBB963C4}"/>
                  </a:ext>
                </a:extLst>
              </p:cNvPr>
              <p:cNvSpPr/>
              <p:nvPr/>
            </p:nvSpPr>
            <p:spPr>
              <a:xfrm>
                <a:off x="-10968" y="9149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9922"/>
                  </a:solidFill>
                </a:endParaRPr>
              </a:p>
            </p:txBody>
          </p:sp>
          <p:sp>
            <p:nvSpPr>
              <p:cNvPr id="37" name="TextBox 12">
                <a:extLst>
                  <a:ext uri="{FF2B5EF4-FFF2-40B4-BE49-F238E27FC236}">
                    <a16:creationId xmlns:a16="http://schemas.microsoft.com/office/drawing/2014/main" id="{11F52BC4-1EEA-67DE-72D9-F6919F2ADE2B}"/>
                  </a:ext>
                </a:extLst>
              </p:cNvPr>
              <p:cNvSpPr txBox="1"/>
              <p:nvPr/>
            </p:nvSpPr>
            <p:spPr>
              <a:xfrm>
                <a:off x="7440" y="9277309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/>
                    <a:cs typeface="Aharoni"/>
                  </a:rPr>
                  <a:t>#PrEvCan #CANCERCODE</a:t>
                </a:r>
                <a:endParaRPr lang="en-US" dirty="0">
                  <a:solidFill>
                    <a:srgbClr val="FF9922"/>
                  </a:solidFill>
                </a:endParaRPr>
              </a:p>
              <a:p>
                <a:pPr algn="ctr"/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Kampanjo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©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je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sprožil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EONS in se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izvaja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v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sodelovanju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z</a:t>
                </a:r>
                <a:br>
                  <a:rPr lang="en-GB" sz="1200" b="1" dirty="0">
                    <a:solidFill>
                      <a:srgbClr val="FF9922"/>
                    </a:solidFill>
                  </a:rPr>
                </a:br>
                <a:r>
                  <a:rPr lang="en-GB" sz="1200" b="1" dirty="0" err="1">
                    <a:solidFill>
                      <a:srgbClr val="FF9922"/>
                    </a:solidFill>
                  </a:rPr>
                  <a:t>združenjem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ESMO,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partnerjem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kampanje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.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Več</a:t>
                </a:r>
                <a:r>
                  <a:rPr lang="en-GB" sz="1200" b="1" dirty="0">
                    <a:solidFill>
                      <a:srgbClr val="FF9922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informacij</a:t>
                </a:r>
                <a:r>
                  <a:rPr lang="nl-BE" sz="1200" b="1" dirty="0">
                    <a:solidFill>
                      <a:srgbClr val="FF9922"/>
                    </a:solidFill>
                    <a:cs typeface="Calibri"/>
                  </a:rPr>
                  <a:t>: www.cancernurse.eu/</a:t>
                </a:r>
                <a:r>
                  <a:rPr lang="cs-CZ" sz="1200" b="1" dirty="0" err="1">
                    <a:solidFill>
                      <a:srgbClr val="FF9922"/>
                    </a:solidFill>
                    <a:cs typeface="Calibri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Calibri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/>
                  </a:rPr>
                </a:br>
                <a:endParaRPr lang="en-GB" sz="1200" b="1" dirty="0">
                  <a:solidFill>
                    <a:srgbClr val="FF9922"/>
                  </a:solidFill>
                  <a:ea typeface="Calibri"/>
                  <a:cs typeface="Aharoni" panose="02010803020104030203" pitchFamily="2" charset="-79"/>
                </a:endParaRPr>
              </a:p>
            </p:txBody>
          </p:sp>
          <p:grpSp>
            <p:nvGrpSpPr>
              <p:cNvPr id="38" name="Group 13">
                <a:extLst>
                  <a:ext uri="{FF2B5EF4-FFF2-40B4-BE49-F238E27FC236}">
                    <a16:creationId xmlns:a16="http://schemas.microsoft.com/office/drawing/2014/main" id="{5FCCC4A9-F234-3577-584E-5EBBD3214636}"/>
                  </a:ext>
                </a:extLst>
              </p:cNvPr>
              <p:cNvGrpSpPr/>
              <p:nvPr/>
            </p:nvGrpSpPr>
            <p:grpSpPr>
              <a:xfrm>
                <a:off x="110090" y="9210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40" name="Ovaal 2">
                  <a:extLst>
                    <a:ext uri="{FF2B5EF4-FFF2-40B4-BE49-F238E27FC236}">
                      <a16:creationId xmlns:a16="http://schemas.microsoft.com/office/drawing/2014/main" id="{9066A8D0-1F1E-D729-11BE-9649DE0A6E13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FF9922"/>
                    </a:solidFill>
                  </a:endParaRPr>
                </a:p>
              </p:txBody>
            </p:sp>
            <p:pic>
              <p:nvPicPr>
                <p:cNvPr id="41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ADE6FED4-9D4A-86E7-C7DF-7CAEE5ACB4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9" name="Graphic 10">
                <a:extLst>
                  <a:ext uri="{FF2B5EF4-FFF2-40B4-BE49-F238E27FC236}">
                    <a16:creationId xmlns:a16="http://schemas.microsoft.com/office/drawing/2014/main" id="{466087E4-D3D3-4F2C-23E3-C8DA54A9EF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81344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629</Words>
  <Application>Microsoft Office PowerPoint</Application>
  <PresentationFormat>A4 Paper (210x297 mm)</PresentationFormat>
  <Paragraphs>81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11</cp:revision>
  <cp:lastPrinted>2021-11-01T10:57:37Z</cp:lastPrinted>
  <dcterms:created xsi:type="dcterms:W3CDTF">2021-10-31T06:37:30Z</dcterms:created>
  <dcterms:modified xsi:type="dcterms:W3CDTF">2023-04-27T09:48:40Z</dcterms:modified>
</cp:coreProperties>
</file>