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7" r:id="rId2"/>
    <p:sldId id="261" r:id="rId3"/>
    <p:sldId id="262" r:id="rId4"/>
    <p:sldId id="295" r:id="rId5"/>
    <p:sldId id="296" r:id="rId6"/>
    <p:sldId id="297" r:id="rId7"/>
    <p:sldId id="299" r:id="rId8"/>
    <p:sldId id="298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7738E05-DCE9-C815-686C-A85A5C852B5A}" name="Gjestebruker" initials="Gj" userId="Gjestebruker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22"/>
    <a:srgbClr val="877C63"/>
    <a:srgbClr val="DEDEDE"/>
    <a:srgbClr val="D9A7A7"/>
    <a:srgbClr val="CC3300"/>
    <a:srgbClr val="F2F2F2"/>
    <a:srgbClr val="F3F3F3"/>
    <a:srgbClr val="E0E0E0"/>
    <a:srgbClr val="F6F6F5"/>
    <a:srgbClr val="F7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068A6B-2ACD-4B3F-9E44-B02F0D6C2AB2}" v="37" dt="2023-04-26T10:30:49.543"/>
    <p1510:client id="{B06E82CA-BC30-4EDF-8845-A7A91A41336C}" v="225" dt="2023-04-26T09:25:48.866"/>
    <p1510:client id="{DC57DD74-174B-43DC-B5C0-40E9CEBE8909}" v="121" dt="2023-04-26T10:10:43.240"/>
    <p1510:client id="{EA31EC3F-C05A-4D0A-8F6E-81448783DED2}" v="39" dt="2023-04-26T04:20:50.5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2355" y="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82DF340-E69C-A973-B174-C4D28A85C257}"/>
              </a:ext>
            </a:extLst>
          </p:cNvPr>
          <p:cNvGrpSpPr/>
          <p:nvPr/>
        </p:nvGrpSpPr>
        <p:grpSpPr>
          <a:xfrm>
            <a:off x="-4101" y="153870"/>
            <a:ext cx="6881422" cy="9776306"/>
            <a:chOff x="-4101" y="153870"/>
            <a:chExt cx="6881422" cy="9776306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ECADB6-0590-F662-1F61-E925867D846B}"/>
                </a:ext>
              </a:extLst>
            </p:cNvPr>
            <p:cNvGrpSpPr/>
            <p:nvPr/>
          </p:nvGrpSpPr>
          <p:grpSpPr>
            <a:xfrm>
              <a:off x="2410869" y="375565"/>
              <a:ext cx="2049983" cy="2232935"/>
              <a:chOff x="2410869" y="375565"/>
              <a:chExt cx="2049983" cy="2232935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EADB9184-0371-E0C1-87CC-86E3BDE3B9D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6B2F667-7938-CA34-9AC7-756C56198F30}"/>
                  </a:ext>
                </a:extLst>
              </p:cNvPr>
              <p:cNvSpPr txBox="1"/>
              <p:nvPr/>
            </p:nvSpPr>
            <p:spPr>
              <a:xfrm>
                <a:off x="2410869" y="763384"/>
                <a:ext cx="2049983" cy="184511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noAutofit/>
              </a:bodyPr>
              <a:lstStyle/>
              <a:p>
                <a:pPr algn="ctr">
                  <a:lnSpc>
                    <a:spcPct val="107000"/>
                  </a:lnSpc>
                </a:pPr>
                <a:endParaRPr lang="en-US" sz="1000" b="1" dirty="0">
                  <a:solidFill>
                    <a:schemeClr val="bg1"/>
                  </a:solidFill>
                  <a:latin typeface="Verdana"/>
                  <a:ea typeface="Verdana"/>
                </a:endParaRPr>
              </a:p>
              <a:p>
                <a:pPr algn="ctr">
                  <a:lnSpc>
                    <a:spcPct val="107000"/>
                  </a:lnSpc>
                </a:pPr>
                <a:r>
                  <a:rPr lang="en-US" sz="950" b="1" dirty="0">
                    <a:solidFill>
                      <a:schemeClr val="bg1"/>
                    </a:solidFill>
                    <a:latin typeface="Verdana"/>
                    <a:ea typeface="Verdana"/>
                  </a:rPr>
                  <a:t>SØRG FOR </a:t>
                </a:r>
                <a:br>
                  <a:rPr lang="en-US" sz="950" b="1" dirty="0">
                    <a:solidFill>
                      <a:schemeClr val="bg1"/>
                    </a:solidFill>
                    <a:latin typeface="Verdana"/>
                    <a:ea typeface="Verdana"/>
                  </a:rPr>
                </a:br>
                <a:r>
                  <a:rPr lang="en-US" sz="950" b="1" dirty="0">
                    <a:solidFill>
                      <a:schemeClr val="bg1"/>
                    </a:solidFill>
                    <a:latin typeface="Verdana"/>
                    <a:ea typeface="Verdana"/>
                  </a:rPr>
                  <a:t>Å BESKYTTE DEG MOT</a:t>
                </a:r>
                <a:endParaRPr lang="en-US" sz="950" dirty="0">
                  <a:solidFill>
                    <a:schemeClr val="bg1"/>
                  </a:solidFill>
                  <a:cs typeface="Calibri"/>
                </a:endParaRPr>
              </a:p>
              <a:p>
                <a:pPr algn="ctr"/>
                <a:r>
                  <a:rPr lang="en-US" sz="950" b="1" dirty="0">
                    <a:solidFill>
                      <a:schemeClr val="bg1"/>
                    </a:solidFill>
                    <a:latin typeface="Verdana"/>
                    <a:ea typeface="Verdana"/>
                  </a:rPr>
                  <a:t>KREFTFREMKALLENDE SUBSTANSER</a:t>
                </a:r>
                <a:endParaRPr lang="en-US" sz="95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950" b="1" dirty="0">
                    <a:solidFill>
                      <a:schemeClr val="bg1"/>
                    </a:solidFill>
                    <a:latin typeface="Verdana"/>
                    <a:ea typeface="Verdana"/>
                  </a:rPr>
                  <a:t>PÅ ARBEIDSPLASSEN</a:t>
                </a:r>
                <a:endParaRPr lang="en-US" sz="95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E539C4BC-E077-1E9A-C4DD-A947E75A6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" name="Group 9">
              <a:extLst>
                <a:ext uri="{FF2B5EF4-FFF2-40B4-BE49-F238E27FC236}">
                  <a16:creationId xmlns:a16="http://schemas.microsoft.com/office/drawing/2014/main" id="{6EC919A4-B2EF-D7AE-6220-02945E0E2F72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3" name="Group 10">
                <a:extLst>
                  <a:ext uri="{FF2B5EF4-FFF2-40B4-BE49-F238E27FC236}">
                    <a16:creationId xmlns:a16="http://schemas.microsoft.com/office/drawing/2014/main" id="{DAB42BC9-9996-6230-6309-AE6B9EFE28F0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5" name="Rectangle 13">
                  <a:extLst>
                    <a:ext uri="{FF2B5EF4-FFF2-40B4-BE49-F238E27FC236}">
                      <a16:creationId xmlns:a16="http://schemas.microsoft.com/office/drawing/2014/main" id="{1FFC8B19-B5F7-B4C2-EF0F-706D396A59AE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6" name="TextBox 14">
                  <a:extLst>
                    <a:ext uri="{FF2B5EF4-FFF2-40B4-BE49-F238E27FC236}">
                      <a16:creationId xmlns:a16="http://schemas.microsoft.com/office/drawing/2014/main" id="{287B8836-80E7-E636-D13E-544B8BC49F7A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>
                      <a:solidFill>
                        <a:srgbClr val="FF9922"/>
                      </a:solidFill>
                    </a:rPr>
                    <a:t>PrEvCan©-kampanjen ble initiert av EONS og gjennomføres i samarbeid </a:t>
                  </a:r>
                  <a:br>
                    <a:rPr lang="nb-NO" sz="1200" b="1">
                      <a:solidFill>
                        <a:srgbClr val="FF9922"/>
                      </a:solidFill>
                    </a:rPr>
                  </a:br>
                  <a:r>
                    <a:rPr lang="nb-NO" sz="1200" b="1">
                      <a:solidFill>
                        <a:srgbClr val="FF9922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11" name="Group 15">
                  <a:extLst>
                    <a:ext uri="{FF2B5EF4-FFF2-40B4-BE49-F238E27FC236}">
                      <a16:creationId xmlns:a16="http://schemas.microsoft.com/office/drawing/2014/main" id="{D26D0B4E-5995-76ED-53A2-38430F5A113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2" name="Ovaal 2">
                    <a:extLst>
                      <a:ext uri="{FF2B5EF4-FFF2-40B4-BE49-F238E27FC236}">
                        <a16:creationId xmlns:a16="http://schemas.microsoft.com/office/drawing/2014/main" id="{1CA3CE76-A714-249C-EC4F-C9EACB094E41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13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6454A8A-F991-01F7-439C-6F65BE3E78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4" name="Graphic 12">
                <a:extLst>
                  <a:ext uri="{FF2B5EF4-FFF2-40B4-BE49-F238E27FC236}">
                    <a16:creationId xmlns:a16="http://schemas.microsoft.com/office/drawing/2014/main" id="{31442F82-922D-9E73-D067-C8E2C2A65A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3464EE13-DC10-860B-A934-AB7751E6FD98}"/>
                </a:ext>
              </a:extLst>
            </p:cNvPr>
            <p:cNvSpPr txBox="1"/>
            <p:nvPr/>
          </p:nvSpPr>
          <p:spPr>
            <a:xfrm>
              <a:off x="234583" y="4882002"/>
              <a:ext cx="65864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>
                <a:solidFill>
                  <a:srgbClr val="FF9922"/>
                </a:solidFill>
              </a:endParaRPr>
            </a:p>
            <a:p>
              <a:pPr algn="ctr"/>
              <a:r>
                <a:rPr lang="en-US" sz="3200" b="1" err="1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Anbefaling</a:t>
              </a:r>
              <a:r>
                <a:rPr lang="en-US" sz="3200" b="1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US" sz="3200" b="1" err="1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til</a:t>
              </a:r>
              <a:r>
                <a:rPr lang="en-US" sz="3200" b="1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err="1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helsepersonell</a:t>
              </a:r>
              <a:endParaRPr lang="en-US" sz="3200" b="1">
                <a:solidFill>
                  <a:srgbClr val="FF99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588F4A4-3CD4-96A0-60E2-94FE158223DF}"/>
              </a:ext>
            </a:extLst>
          </p:cNvPr>
          <p:cNvGrpSpPr/>
          <p:nvPr/>
        </p:nvGrpSpPr>
        <p:grpSpPr>
          <a:xfrm>
            <a:off x="-4101" y="1"/>
            <a:ext cx="6881422" cy="9930176"/>
            <a:chOff x="-4101" y="1"/>
            <a:chExt cx="6881422" cy="9930176"/>
          </a:xfrm>
        </p:grpSpPr>
        <p:pic>
          <p:nvPicPr>
            <p:cNvPr id="4" name="Picture 3" descr="Healthcare worker speaking with patients">
              <a:extLst>
                <a:ext uri="{FF2B5EF4-FFF2-40B4-BE49-F238E27FC236}">
                  <a16:creationId xmlns:a16="http://schemas.microsoft.com/office/drawing/2014/main" id="{E8E2E33C-EE13-F91A-3EA4-142124655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68" r="13661" b="10442"/>
            <a:stretch/>
          </p:blipFill>
          <p:spPr>
            <a:xfrm>
              <a:off x="1" y="1"/>
              <a:ext cx="685389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417821" y="4134921"/>
              <a:ext cx="6031711" cy="4014416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415" y="4545029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nb-NO" sz="3200" b="1">
                  <a:solidFill>
                    <a:srgbClr val="FF9922"/>
                  </a:solidFill>
                  <a:latin typeface="Calibri"/>
                  <a:cs typeface="Calibri"/>
                </a:rPr>
                <a:t>Gi</a:t>
              </a:r>
              <a:r>
                <a:rPr lang="nb-NO" sz="3200" b="1" i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 relevante helsefremmende opplysninger </a:t>
              </a:r>
              <a:br>
                <a:rPr lang="nb-NO" sz="3200" b="1" i="0">
                  <a:effectLst/>
                  <a:latin typeface="Calibri" panose="020F0502020204030204" pitchFamily="34" charset="0"/>
                </a:rPr>
              </a:br>
              <a:r>
                <a:rPr lang="nb-NO" sz="3200" b="1" i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til pasienter og deres pårørende</a:t>
              </a:r>
              <a:endParaRPr lang="en-GB" sz="6000" b="1">
                <a:solidFill>
                  <a:srgbClr val="FF9922"/>
                </a:solidFill>
                <a:latin typeface="Calibri"/>
                <a:ea typeface="DengXian" panose="02010600030101010101" pitchFamily="2" charset="-122"/>
                <a:cs typeface="Calibri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nb-NO" sz="3200" b="1" i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Oppmuntre dem til aktivt </a:t>
              </a:r>
              <a:br>
                <a:rPr lang="nb-NO" sz="3200" b="1" i="0">
                  <a:effectLst/>
                  <a:latin typeface="Calibri" panose="020F0502020204030204" pitchFamily="34" charset="0"/>
                </a:rPr>
              </a:br>
              <a:r>
                <a:rPr lang="nb-NO" sz="3200" b="1" i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å </a:t>
              </a:r>
              <a:r>
                <a:rPr lang="nb-NO" sz="3200" b="1">
                  <a:solidFill>
                    <a:srgbClr val="FF9922"/>
                  </a:solidFill>
                  <a:latin typeface="Calibri"/>
                  <a:cs typeface="Calibri"/>
                </a:rPr>
                <a:t>ivareta</a:t>
              </a:r>
              <a:r>
                <a:rPr lang="nb-NO" sz="3200" b="1" i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 egen helse</a:t>
              </a:r>
              <a:endParaRPr lang="en-GB" sz="6000" b="1">
                <a:solidFill>
                  <a:srgbClr val="FF9922"/>
                </a:solidFill>
                <a:effectLst/>
                <a:latin typeface="Calibri"/>
                <a:ea typeface="DengXian" panose="02010600030101010101" pitchFamily="2" charset="-122"/>
                <a:cs typeface="Calibri"/>
              </a:endParaRPr>
            </a:p>
          </p:txBody>
        </p:sp>
        <p:sp>
          <p:nvSpPr>
            <p:cNvPr id="40" name="Freeform 72">
              <a:extLst>
                <a:ext uri="{FF2B5EF4-FFF2-40B4-BE49-F238E27FC236}">
                  <a16:creationId xmlns:a16="http://schemas.microsoft.com/office/drawing/2014/main" id="{D57D5010-3B0C-1690-D314-9996552EA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1" name="Freeform 74">
              <a:extLst>
                <a:ext uri="{FF2B5EF4-FFF2-40B4-BE49-F238E27FC236}">
                  <a16:creationId xmlns:a16="http://schemas.microsoft.com/office/drawing/2014/main" id="{EB7005F8-7C75-3B5C-4E1D-264B97CAF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2E63F74-1382-FC41-52C4-B41049C06439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686E5AE-BEB6-30F5-6739-B02098C99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33" name="Ovaal 41">
              <a:extLst>
                <a:ext uri="{FF2B5EF4-FFF2-40B4-BE49-F238E27FC236}">
                  <a16:creationId xmlns:a16="http://schemas.microsoft.com/office/drawing/2014/main" id="{AE504909-022C-821E-4D75-11948D7F6840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A64E677E-9487-1C29-47DE-1C1D5209C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48">
              <a:extLst>
                <a:ext uri="{FF2B5EF4-FFF2-40B4-BE49-F238E27FC236}">
                  <a16:creationId xmlns:a16="http://schemas.microsoft.com/office/drawing/2014/main" id="{7E4460DF-CD9A-F213-0E52-97E6CB5CED84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C3FAE1A-0929-26F8-90B2-EF68EB49F76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89FA4653-4FDE-0314-31C9-F2B43A39D9D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309A797A-E864-8529-DBE4-0EAD36C1C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D18212AA-23E5-E6A0-2940-30B64971AF95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10" name="Group 10">
                <a:extLst>
                  <a:ext uri="{FF2B5EF4-FFF2-40B4-BE49-F238E27FC236}">
                    <a16:creationId xmlns:a16="http://schemas.microsoft.com/office/drawing/2014/main" id="{319F4A8B-1A29-1638-FF35-95F9D37B62A8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12" name="Rectangle 13">
                  <a:extLst>
                    <a:ext uri="{FF2B5EF4-FFF2-40B4-BE49-F238E27FC236}">
                      <a16:creationId xmlns:a16="http://schemas.microsoft.com/office/drawing/2014/main" id="{B64C275E-6D3E-E068-D293-677CB61BFFD1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3" name="TextBox 14">
                  <a:extLst>
                    <a:ext uri="{FF2B5EF4-FFF2-40B4-BE49-F238E27FC236}">
                      <a16:creationId xmlns:a16="http://schemas.microsoft.com/office/drawing/2014/main" id="{23F7B31B-CD3A-6F4E-7F88-198B05003ED2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>
                      <a:solidFill>
                        <a:srgbClr val="FF9922"/>
                      </a:solidFill>
                    </a:rPr>
                    <a:t>PrEvCan©-kampanjen ble initiert av EONS og gjennomføres i samarbeid </a:t>
                  </a:r>
                  <a:br>
                    <a:rPr lang="nb-NO" sz="1200" b="1">
                      <a:solidFill>
                        <a:srgbClr val="FF9922"/>
                      </a:solidFill>
                    </a:rPr>
                  </a:br>
                  <a:r>
                    <a:rPr lang="nb-NO" sz="1200" b="1">
                      <a:solidFill>
                        <a:srgbClr val="FF9922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14" name="Group 15">
                  <a:extLst>
                    <a:ext uri="{FF2B5EF4-FFF2-40B4-BE49-F238E27FC236}">
                      <a16:creationId xmlns:a16="http://schemas.microsoft.com/office/drawing/2014/main" id="{54507126-6E46-A581-B28A-18C321E58040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5" name="Ovaal 2">
                    <a:extLst>
                      <a:ext uri="{FF2B5EF4-FFF2-40B4-BE49-F238E27FC236}">
                        <a16:creationId xmlns:a16="http://schemas.microsoft.com/office/drawing/2014/main" id="{62607F62-FB45-EE7B-7BAD-90F231A883AB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1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8E3B4FC-254E-2F20-EA95-8828F95C32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2">
                <a:extLst>
                  <a:ext uri="{FF2B5EF4-FFF2-40B4-BE49-F238E27FC236}">
                    <a16:creationId xmlns:a16="http://schemas.microsoft.com/office/drawing/2014/main" id="{F527F08F-A9F8-F2ED-E122-3CCAFAF3C5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B1582DD7-8407-E2C9-AD55-F0A88429033D}"/>
              </a:ext>
            </a:extLst>
          </p:cNvPr>
          <p:cNvSpPr txBox="1"/>
          <p:nvPr/>
        </p:nvSpPr>
        <p:spPr>
          <a:xfrm>
            <a:off x="2410869" y="763384"/>
            <a:ext cx="2049983" cy="18451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lnSpc>
                <a:spcPct val="107000"/>
              </a:lnSpc>
            </a:pPr>
            <a:endParaRPr lang="en-US" sz="1000" b="1" dirty="0">
              <a:solidFill>
                <a:schemeClr val="bg1"/>
              </a:solidFill>
              <a:latin typeface="Verdana"/>
              <a:ea typeface="Verdana"/>
            </a:endParaRPr>
          </a:p>
          <a:p>
            <a:pPr algn="ctr">
              <a:lnSpc>
                <a:spcPct val="107000"/>
              </a:lnSpc>
            </a:pPr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SØRG FOR </a:t>
            </a:r>
            <a:b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</a:br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Å BESKYTTE DEG MOT</a:t>
            </a:r>
            <a:endParaRPr lang="en-US" sz="95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KREFTFREMKALLENDE SUBSTANSER</a:t>
            </a:r>
            <a:endParaRPr lang="en-US" sz="950" dirty="0">
              <a:solidFill>
                <a:schemeClr val="bg1"/>
              </a:solidFill>
            </a:endParaRPr>
          </a:p>
          <a:p>
            <a:pPr algn="ctr"/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PÅ ARBEIDSPLASSEN</a:t>
            </a:r>
            <a:endParaRPr lang="en-US" sz="9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32607D4-6F12-9EB2-027C-B8A647DD88CB}"/>
              </a:ext>
            </a:extLst>
          </p:cNvPr>
          <p:cNvGrpSpPr/>
          <p:nvPr/>
        </p:nvGrpSpPr>
        <p:grpSpPr>
          <a:xfrm>
            <a:off x="-4101" y="0"/>
            <a:ext cx="6881422" cy="9930176"/>
            <a:chOff x="-4101" y="0"/>
            <a:chExt cx="6881422" cy="99301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ECAB26-1059-5909-D3B8-A91DE171C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62101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417821" y="3959931"/>
              <a:ext cx="6001885" cy="3676469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615" y="4426496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nb-NO" sz="3400" b="1" i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Unngå direkte kontakt </a:t>
              </a:r>
              <a:br>
                <a:rPr lang="nb-NO" sz="3400" b="1" i="0">
                  <a:effectLst/>
                  <a:latin typeface="Calibri" panose="020F0502020204030204" pitchFamily="34" charset="0"/>
                </a:rPr>
              </a:br>
              <a:r>
                <a:rPr lang="nb-NO" sz="3400" b="1" i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med farlige stoffer når </a:t>
              </a:r>
              <a:br>
                <a:rPr lang="nb-NO" sz="3400" b="1" i="0">
                  <a:effectLst/>
                  <a:latin typeface="Calibri" panose="020F0502020204030204" pitchFamily="34" charset="0"/>
                </a:rPr>
              </a:br>
              <a:r>
                <a:rPr lang="nb-NO" sz="3400" b="1" i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du planlegger graviditet, </a:t>
              </a:r>
              <a:br>
                <a:rPr lang="nb-NO" sz="3400" b="1" i="0">
                  <a:effectLst/>
                  <a:latin typeface="Calibri" panose="020F0502020204030204" pitchFamily="34" charset="0"/>
                </a:rPr>
              </a:br>
              <a:r>
                <a:rPr lang="nb-NO" sz="3400" b="1" i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under </a:t>
              </a:r>
              <a:r>
                <a:rPr lang="nb-NO" sz="3400" b="1">
                  <a:solidFill>
                    <a:srgbClr val="FF9922"/>
                  </a:solidFill>
                  <a:latin typeface="Calibri"/>
                  <a:cs typeface="Calibri"/>
                </a:rPr>
                <a:t>graviditeten </a:t>
              </a:r>
              <a:endParaRPr lang="en-GB" sz="3400" b="1">
                <a:solidFill>
                  <a:srgbClr val="FF9922"/>
                </a:solidFill>
                <a:latin typeface="Calibri"/>
                <a:ea typeface="DengXian" panose="02010600030101010101" pitchFamily="2" charset="-122"/>
                <a:cs typeface="Calibri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nb-NO" sz="3400" b="1" i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eller </a:t>
              </a:r>
              <a:r>
                <a:rPr lang="nb-NO" sz="3400" b="1">
                  <a:solidFill>
                    <a:srgbClr val="FF9922"/>
                  </a:solidFill>
                  <a:latin typeface="Calibri"/>
                  <a:cs typeface="Calibri"/>
                </a:rPr>
                <a:t>ved amming</a:t>
              </a:r>
              <a:endParaRPr lang="en-GB" sz="3400" b="1">
                <a:solidFill>
                  <a:srgbClr val="FF9922"/>
                </a:solidFill>
                <a:effectLst/>
                <a:latin typeface="Calibri"/>
                <a:ea typeface="DengXian" panose="02010600030101010101" pitchFamily="2" charset="-122"/>
                <a:cs typeface="Calibri"/>
              </a:endParaRPr>
            </a:p>
          </p:txBody>
        </p:sp>
        <p:sp>
          <p:nvSpPr>
            <p:cNvPr id="18" name="Freeform 72">
              <a:extLst>
                <a:ext uri="{FF2B5EF4-FFF2-40B4-BE49-F238E27FC236}">
                  <a16:creationId xmlns:a16="http://schemas.microsoft.com/office/drawing/2014/main" id="{0127B1A5-7018-8D4F-5F23-46F8DB410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id="{EBEF4186-B951-3364-C23A-D034F4A02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B128535-4C21-0D08-4A92-F9071A36C58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787B6B0-5170-3F74-6340-B4115F21A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5" name="Ovaal 41">
              <a:extLst>
                <a:ext uri="{FF2B5EF4-FFF2-40B4-BE49-F238E27FC236}">
                  <a16:creationId xmlns:a16="http://schemas.microsoft.com/office/drawing/2014/main" id="{24DD8A13-EF09-B42F-D1D2-833203298EF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BB9D4CD5-34AA-0F52-84D5-AEA411A0D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48">
              <a:extLst>
                <a:ext uri="{FF2B5EF4-FFF2-40B4-BE49-F238E27FC236}">
                  <a16:creationId xmlns:a16="http://schemas.microsoft.com/office/drawing/2014/main" id="{CB3FB985-0C0E-D083-D5C5-EB9D37C428A2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A06821D-F514-5758-C3F3-CB61F9A8E7E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8BD4D3AD-3CD2-A173-CD53-962D735CB76A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F5F5679A-5DEF-7D17-EE80-72A8238B32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Group 9">
              <a:extLst>
                <a:ext uri="{FF2B5EF4-FFF2-40B4-BE49-F238E27FC236}">
                  <a16:creationId xmlns:a16="http://schemas.microsoft.com/office/drawing/2014/main" id="{DC845C1D-B11E-EDB5-F28F-BBD113B06FBF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9" name="Group 10">
                <a:extLst>
                  <a:ext uri="{FF2B5EF4-FFF2-40B4-BE49-F238E27FC236}">
                    <a16:creationId xmlns:a16="http://schemas.microsoft.com/office/drawing/2014/main" id="{CE03B436-22CA-FCE2-C4E0-6F06FB934137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19" name="Rectangle 13">
                  <a:extLst>
                    <a:ext uri="{FF2B5EF4-FFF2-40B4-BE49-F238E27FC236}">
                      <a16:creationId xmlns:a16="http://schemas.microsoft.com/office/drawing/2014/main" id="{EC2DB045-76AB-76F1-3A92-27FE9A0C876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20" name="TextBox 14">
                  <a:extLst>
                    <a:ext uri="{FF2B5EF4-FFF2-40B4-BE49-F238E27FC236}">
                      <a16:creationId xmlns:a16="http://schemas.microsoft.com/office/drawing/2014/main" id="{F4BACA7F-2F14-5F94-9BCF-8CC41CB8EE02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>
                      <a:solidFill>
                        <a:srgbClr val="FF9922"/>
                      </a:solidFill>
                    </a:rPr>
                    <a:t>PrEvCan©-kampanjen ble initiert av EONS og gjennomføres i samarbeid </a:t>
                  </a:r>
                  <a:br>
                    <a:rPr lang="nb-NO" sz="1200" b="1">
                      <a:solidFill>
                        <a:srgbClr val="FF9922"/>
                      </a:solidFill>
                    </a:rPr>
                  </a:br>
                  <a:r>
                    <a:rPr lang="nb-NO" sz="1200" b="1">
                      <a:solidFill>
                        <a:srgbClr val="FF9922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35" name="Group 15">
                  <a:extLst>
                    <a:ext uri="{FF2B5EF4-FFF2-40B4-BE49-F238E27FC236}">
                      <a16:creationId xmlns:a16="http://schemas.microsoft.com/office/drawing/2014/main" id="{9C1958DB-F48E-D280-EC00-34CAB600AF27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3AE66F2C-A831-FB04-1028-94B2FFB3E25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37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207CCD1F-B593-894C-BED9-D3DCCDD530E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2">
                <a:extLst>
                  <a:ext uri="{FF2B5EF4-FFF2-40B4-BE49-F238E27FC236}">
                    <a16:creationId xmlns:a16="http://schemas.microsoft.com/office/drawing/2014/main" id="{CE3822F7-EF76-54BA-D1D4-6662C67D25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7DC13693-42CD-194A-733A-35425E1F471A}"/>
              </a:ext>
            </a:extLst>
          </p:cNvPr>
          <p:cNvSpPr txBox="1"/>
          <p:nvPr/>
        </p:nvSpPr>
        <p:spPr>
          <a:xfrm>
            <a:off x="2410869" y="763384"/>
            <a:ext cx="2049983" cy="18451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lnSpc>
                <a:spcPct val="107000"/>
              </a:lnSpc>
            </a:pPr>
            <a:endParaRPr lang="en-US" sz="1000" b="1" dirty="0">
              <a:solidFill>
                <a:schemeClr val="bg1"/>
              </a:solidFill>
              <a:latin typeface="Verdana"/>
              <a:ea typeface="Verdana"/>
            </a:endParaRPr>
          </a:p>
          <a:p>
            <a:pPr algn="ctr">
              <a:lnSpc>
                <a:spcPct val="107000"/>
              </a:lnSpc>
            </a:pPr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SØRG FOR </a:t>
            </a:r>
            <a:b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</a:br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Å BESKYTTE DEG MOT</a:t>
            </a:r>
            <a:endParaRPr lang="en-US" sz="95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KREFTFREMKALLENDE SUBSTANSER</a:t>
            </a:r>
            <a:endParaRPr lang="en-US" sz="950" dirty="0">
              <a:solidFill>
                <a:schemeClr val="bg1"/>
              </a:solidFill>
            </a:endParaRPr>
          </a:p>
          <a:p>
            <a:pPr algn="ctr"/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PÅ ARBEIDSPLASSEN</a:t>
            </a:r>
            <a:endParaRPr lang="en-US" sz="9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56186C3-6149-4BD3-D51A-288C892B7E85}"/>
              </a:ext>
            </a:extLst>
          </p:cNvPr>
          <p:cNvGrpSpPr/>
          <p:nvPr/>
        </p:nvGrpSpPr>
        <p:grpSpPr>
          <a:xfrm>
            <a:off x="-4101" y="6819"/>
            <a:ext cx="6881422" cy="9923357"/>
            <a:chOff x="-4101" y="6819"/>
            <a:chExt cx="6881422" cy="9923357"/>
          </a:xfrm>
        </p:grpSpPr>
        <p:pic>
          <p:nvPicPr>
            <p:cNvPr id="37" name="Picture 36" descr="Person wearing surgical gloves">
              <a:extLst>
                <a:ext uri="{FF2B5EF4-FFF2-40B4-BE49-F238E27FC236}">
                  <a16:creationId xmlns:a16="http://schemas.microsoft.com/office/drawing/2014/main" id="{116A581C-A525-AB30-1A40-AF424031B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81" r="16218"/>
            <a:stretch/>
          </p:blipFill>
          <p:spPr>
            <a:xfrm>
              <a:off x="-4101" y="6819"/>
              <a:ext cx="6862102" cy="992335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35281" y="4652230"/>
              <a:ext cx="6114252" cy="3946602"/>
            </a:xfrm>
            <a:prstGeom prst="roundRect">
              <a:avLst/>
            </a:prstGeom>
            <a:solidFill>
              <a:schemeClr val="bg1">
                <a:alpha val="6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387" y="4740166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/>
              <a:r>
                <a:rPr lang="nb-NO" sz="3600" b="1" dirty="0">
                  <a:solidFill>
                    <a:srgbClr val="FF9922"/>
                  </a:solidFill>
                  <a:latin typeface="Calibri"/>
                  <a:cs typeface="Calibri"/>
                </a:rPr>
                <a:t>Bruk verneutstyr </a:t>
              </a:r>
              <a:endParaRPr lang="nb-NO" sz="3600" dirty="0">
                <a:solidFill>
                  <a:srgbClr val="FF9922"/>
                </a:solidFill>
                <a:latin typeface="Calibri"/>
                <a:cs typeface="Calibri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nb-NO" sz="3600" b="1" dirty="0">
                <a:solidFill>
                  <a:srgbClr val="FF9922"/>
                </a:solidFill>
                <a:latin typeface="Calibri"/>
                <a:cs typeface="Calibri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nb-NO" sz="3600" b="1" dirty="0">
                  <a:solidFill>
                    <a:srgbClr val="FF9922"/>
                  </a:solidFill>
                  <a:latin typeface="Calibri"/>
                  <a:cs typeface="Calibri"/>
                </a:rPr>
                <a:t>Følg alltid </a:t>
              </a:r>
              <a:br>
                <a:rPr lang="nb-NO" sz="3600" b="1" dirty="0">
                  <a:solidFill>
                    <a:srgbClr val="FF9922"/>
                  </a:solidFill>
                  <a:latin typeface="Calibri"/>
                  <a:cs typeface="Calibri"/>
                </a:rPr>
              </a:br>
              <a:r>
                <a:rPr lang="nb-NO" sz="3600" b="1" dirty="0">
                  <a:solidFill>
                    <a:srgbClr val="FF9922"/>
                  </a:solidFill>
                  <a:latin typeface="Calibri"/>
                  <a:cs typeface="Calibri"/>
                </a:rPr>
                <a:t>sikkerhetsprosedyrene når</a:t>
              </a:r>
              <a:r>
                <a:rPr lang="nb-NO" sz="36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 </a:t>
              </a:r>
              <a:br>
                <a:rPr lang="nb-NO" sz="36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</a:br>
              <a:r>
                <a:rPr lang="nb-NO" sz="36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du håndterer kreftmedisiner</a:t>
              </a:r>
              <a:r>
                <a:rPr lang="nb-NO" sz="3600" b="1" dirty="0">
                  <a:solidFill>
                    <a:srgbClr val="FF9922"/>
                  </a:solidFill>
                  <a:latin typeface="Calibri"/>
                  <a:cs typeface="Calibri"/>
                </a:rPr>
                <a:t> </a:t>
              </a:r>
              <a:endParaRPr lang="en-GB" sz="4800" b="1" dirty="0">
                <a:solidFill>
                  <a:srgbClr val="FF992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br>
                <a:rPr lang="nb-NO" sz="3600" b="1" i="0" dirty="0">
                  <a:effectLst/>
                  <a:latin typeface="Calibri" panose="020F0502020204030204" pitchFamily="34" charset="0"/>
                </a:rPr>
              </a:br>
              <a:endParaRPr lang="nb-NO" sz="36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48">
              <a:extLst>
                <a:ext uri="{FF2B5EF4-FFF2-40B4-BE49-F238E27FC236}">
                  <a16:creationId xmlns:a16="http://schemas.microsoft.com/office/drawing/2014/main" id="{4B3D2101-BE31-04E1-EBE9-1EE0B17668B0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7E88A54-8657-E8D7-2F28-8EB7329817CD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DED0CE5A-06D8-1BC1-BEE0-9194969C8D0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D0B13DFE-DD7D-EBC8-2F8C-CA45BFC408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Group 9">
              <a:extLst>
                <a:ext uri="{FF2B5EF4-FFF2-40B4-BE49-F238E27FC236}">
                  <a16:creationId xmlns:a16="http://schemas.microsoft.com/office/drawing/2014/main" id="{7F132200-0CD8-5C92-EF50-74E36DA1D1DA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9" name="Group 10">
                <a:extLst>
                  <a:ext uri="{FF2B5EF4-FFF2-40B4-BE49-F238E27FC236}">
                    <a16:creationId xmlns:a16="http://schemas.microsoft.com/office/drawing/2014/main" id="{6136E9F7-977B-5FA2-4257-AD76E9308B89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11" name="Rectangle 13">
                  <a:extLst>
                    <a:ext uri="{FF2B5EF4-FFF2-40B4-BE49-F238E27FC236}">
                      <a16:creationId xmlns:a16="http://schemas.microsoft.com/office/drawing/2014/main" id="{44E18A11-7813-7D57-9EE0-A52B580B561D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2" name="TextBox 14">
                  <a:extLst>
                    <a:ext uri="{FF2B5EF4-FFF2-40B4-BE49-F238E27FC236}">
                      <a16:creationId xmlns:a16="http://schemas.microsoft.com/office/drawing/2014/main" id="{4A4491E1-41A4-A4C0-610D-096CD95B790E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>
                      <a:solidFill>
                        <a:srgbClr val="FF9922"/>
                      </a:solidFill>
                    </a:rPr>
                    <a:t>PrEvCan©-kampanjen ble initiert av EONS og gjennomføres i samarbeid </a:t>
                  </a:r>
                  <a:br>
                    <a:rPr lang="nb-NO" sz="1200" b="1">
                      <a:solidFill>
                        <a:srgbClr val="FF9922"/>
                      </a:solidFill>
                    </a:rPr>
                  </a:br>
                  <a:r>
                    <a:rPr lang="nb-NO" sz="1200" b="1">
                      <a:solidFill>
                        <a:srgbClr val="FF9922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19" name="Group 15">
                  <a:extLst>
                    <a:ext uri="{FF2B5EF4-FFF2-40B4-BE49-F238E27FC236}">
                      <a16:creationId xmlns:a16="http://schemas.microsoft.com/office/drawing/2014/main" id="{15931D9E-27C0-517B-F854-154AE7494ABF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0" name="Ovaal 2">
                    <a:extLst>
                      <a:ext uri="{FF2B5EF4-FFF2-40B4-BE49-F238E27FC236}">
                        <a16:creationId xmlns:a16="http://schemas.microsoft.com/office/drawing/2014/main" id="{53E5F84B-B6ED-D0A3-215A-2C8A1613169E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3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0D68631-23CD-1B15-C493-93DF7203AB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0" name="Graphic 12">
                <a:extLst>
                  <a:ext uri="{FF2B5EF4-FFF2-40B4-BE49-F238E27FC236}">
                    <a16:creationId xmlns:a16="http://schemas.microsoft.com/office/drawing/2014/main" id="{355A5A9C-8316-884C-7A13-B1D26A2CC2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sp>
        <p:nvSpPr>
          <p:cNvPr id="13" name="TextBox 7">
            <a:extLst>
              <a:ext uri="{FF2B5EF4-FFF2-40B4-BE49-F238E27FC236}">
                <a16:creationId xmlns:a16="http://schemas.microsoft.com/office/drawing/2014/main" id="{D8BDED38-6C84-3E63-F803-271DBBCFA8F8}"/>
              </a:ext>
            </a:extLst>
          </p:cNvPr>
          <p:cNvSpPr txBox="1"/>
          <p:nvPr/>
        </p:nvSpPr>
        <p:spPr>
          <a:xfrm>
            <a:off x="2410869" y="763384"/>
            <a:ext cx="2049983" cy="18451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lnSpc>
                <a:spcPct val="107000"/>
              </a:lnSpc>
            </a:pPr>
            <a:endParaRPr lang="en-US" sz="1000" b="1" dirty="0">
              <a:solidFill>
                <a:schemeClr val="bg1"/>
              </a:solidFill>
              <a:latin typeface="Verdana"/>
              <a:ea typeface="Verdana"/>
            </a:endParaRPr>
          </a:p>
          <a:p>
            <a:pPr algn="ctr">
              <a:lnSpc>
                <a:spcPct val="107000"/>
              </a:lnSpc>
            </a:pPr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SØRG FOR </a:t>
            </a:r>
            <a:b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</a:br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Å BESKYTTE DEG MOT</a:t>
            </a:r>
            <a:endParaRPr lang="en-US" sz="95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KREFTFREMKALLENDE SUBSTANSER</a:t>
            </a:r>
            <a:endParaRPr lang="en-US" sz="950" dirty="0">
              <a:solidFill>
                <a:schemeClr val="bg1"/>
              </a:solidFill>
            </a:endParaRPr>
          </a:p>
          <a:p>
            <a:pPr algn="ctr"/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PÅ ARBEIDSPLASSEN</a:t>
            </a:r>
            <a:endParaRPr lang="en-US" sz="9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A0DE7782-98A5-4D3E-8C27-55D70C1D10E6}"/>
              </a:ext>
            </a:extLst>
          </p:cNvPr>
          <p:cNvGrpSpPr/>
          <p:nvPr/>
        </p:nvGrpSpPr>
        <p:grpSpPr>
          <a:xfrm>
            <a:off x="-4101" y="631"/>
            <a:ext cx="6881422" cy="9929545"/>
            <a:chOff x="-4101" y="631"/>
            <a:chExt cx="6881422" cy="9929545"/>
          </a:xfrm>
        </p:grpSpPr>
        <p:pic>
          <p:nvPicPr>
            <p:cNvPr id="6" name="Picture 5" descr="Surgeon using digital tablet in operating room">
              <a:extLst>
                <a:ext uri="{FF2B5EF4-FFF2-40B4-BE49-F238E27FC236}">
                  <a16:creationId xmlns:a16="http://schemas.microsoft.com/office/drawing/2014/main" id="{C6E529FE-B0F7-BE8A-2ACC-6F2CE3F5E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1" r="26722"/>
            <a:stretch/>
          </p:blipFill>
          <p:spPr>
            <a:xfrm>
              <a:off x="-4101" y="631"/>
              <a:ext cx="6862101" cy="992954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4" y="5534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110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 err="1">
                  <a:solidFill>
                    <a:srgbClr val="FF9922"/>
                  </a:solidFill>
                  <a:latin typeface="Calibri"/>
                  <a:cs typeface="Calibri"/>
                </a:rPr>
                <a:t>Trygt</a:t>
              </a:r>
              <a:r>
                <a:rPr lang="en-US" sz="3600" b="1">
                  <a:solidFill>
                    <a:srgbClr val="FF9922"/>
                  </a:solidFill>
                  <a:latin typeface="Calibri"/>
                  <a:cs typeface="Calibri"/>
                </a:rPr>
                <a:t> </a:t>
              </a:r>
              <a:r>
                <a:rPr lang="nb-NO" sz="3600" b="1">
                  <a:solidFill>
                    <a:srgbClr val="FF9922"/>
                  </a:solidFill>
                  <a:latin typeface="Calibri"/>
                  <a:cs typeface="Calibri"/>
                </a:rPr>
                <a:t>arbeidsmiljø</a:t>
              </a:r>
              <a:endParaRPr lang="nb-NO" sz="4800" b="1">
                <a:solidFill>
                  <a:srgbClr val="FF992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>
                  <a:solidFill>
                    <a:srgbClr val="FF9922"/>
                  </a:solidFill>
                  <a:latin typeface="Calibri"/>
                  <a:cs typeface="Calibri"/>
                </a:rPr>
                <a:t>= </a:t>
              </a:r>
              <a:br>
                <a:rPr lang="en-US" sz="3600" b="1" i="0">
                  <a:effectLst/>
                  <a:latin typeface="Calibri" panose="020F0502020204030204" pitchFamily="34" charset="0"/>
                </a:rPr>
              </a:br>
              <a:r>
                <a:rPr lang="en-US" sz="3600" b="1" i="0" err="1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Pasientsikkerhet</a:t>
              </a:r>
              <a:r>
                <a:rPr lang="en-US" sz="3600" b="1">
                  <a:solidFill>
                    <a:srgbClr val="FF9922"/>
                  </a:solidFill>
                  <a:latin typeface="Calibri"/>
                  <a:cs typeface="Calibri"/>
                </a:rPr>
                <a:t> </a:t>
              </a:r>
              <a:endParaRPr lang="en-GB" sz="4800" b="1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48">
              <a:extLst>
                <a:ext uri="{FF2B5EF4-FFF2-40B4-BE49-F238E27FC236}">
                  <a16:creationId xmlns:a16="http://schemas.microsoft.com/office/drawing/2014/main" id="{E538A717-09A4-E9EA-768E-25183BABDF6F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25D865-A4AC-3D1B-5C0D-473B6402C25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3EF46E20-6448-FBE8-EA55-D116D32832F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DF4DF7AA-A5FB-6294-8729-ABB6461C73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EEBB4D6C-69A8-B3D6-8A9E-FCECE529C21E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10" name="Group 10">
                <a:extLst>
                  <a:ext uri="{FF2B5EF4-FFF2-40B4-BE49-F238E27FC236}">
                    <a16:creationId xmlns:a16="http://schemas.microsoft.com/office/drawing/2014/main" id="{4BBA9498-167E-3EC7-878F-1ED5C757D14D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12" name="Rectangle 13">
                  <a:extLst>
                    <a:ext uri="{FF2B5EF4-FFF2-40B4-BE49-F238E27FC236}">
                      <a16:creationId xmlns:a16="http://schemas.microsoft.com/office/drawing/2014/main" id="{81B1B680-5A1E-EB78-5338-FF63C048BE0E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9" name="TextBox 14">
                  <a:extLst>
                    <a:ext uri="{FF2B5EF4-FFF2-40B4-BE49-F238E27FC236}">
                      <a16:creationId xmlns:a16="http://schemas.microsoft.com/office/drawing/2014/main" id="{CC4F1229-C273-8208-6C89-EF5934217AF4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>
                      <a:solidFill>
                        <a:srgbClr val="FF9922"/>
                      </a:solidFill>
                    </a:rPr>
                    <a:t>PrEvCan©-kampanjen ble initiert av EONS og gjennomføres i samarbeid </a:t>
                  </a:r>
                  <a:br>
                    <a:rPr lang="nb-NO" sz="1200" b="1">
                      <a:solidFill>
                        <a:srgbClr val="FF9922"/>
                      </a:solidFill>
                    </a:rPr>
                  </a:br>
                  <a:r>
                    <a:rPr lang="nb-NO" sz="1200" b="1">
                      <a:solidFill>
                        <a:srgbClr val="FF9922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20" name="Group 15">
                  <a:extLst>
                    <a:ext uri="{FF2B5EF4-FFF2-40B4-BE49-F238E27FC236}">
                      <a16:creationId xmlns:a16="http://schemas.microsoft.com/office/drawing/2014/main" id="{4E93D6A3-5843-E9CE-78CF-2161E2F7FBDE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F0402FD8-A0DC-8A90-4F9D-F0F59995C61E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37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8E46ACF-4C6C-5D54-3891-6422019334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2">
                <a:extLst>
                  <a:ext uri="{FF2B5EF4-FFF2-40B4-BE49-F238E27FC236}">
                    <a16:creationId xmlns:a16="http://schemas.microsoft.com/office/drawing/2014/main" id="{AA8DEE2B-443B-D3DB-E728-474B09D2A0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sp>
        <p:nvSpPr>
          <p:cNvPr id="13" name="TextBox 7">
            <a:extLst>
              <a:ext uri="{FF2B5EF4-FFF2-40B4-BE49-F238E27FC236}">
                <a16:creationId xmlns:a16="http://schemas.microsoft.com/office/drawing/2014/main" id="{4089DD68-33EB-10A9-347D-FAF71E559FBA}"/>
              </a:ext>
            </a:extLst>
          </p:cNvPr>
          <p:cNvSpPr txBox="1"/>
          <p:nvPr/>
        </p:nvSpPr>
        <p:spPr>
          <a:xfrm>
            <a:off x="2410869" y="763384"/>
            <a:ext cx="2049983" cy="18451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lnSpc>
                <a:spcPct val="107000"/>
              </a:lnSpc>
            </a:pPr>
            <a:endParaRPr lang="en-US" sz="1000" b="1" dirty="0">
              <a:solidFill>
                <a:schemeClr val="bg1"/>
              </a:solidFill>
              <a:latin typeface="Verdana"/>
              <a:ea typeface="Verdana"/>
            </a:endParaRPr>
          </a:p>
          <a:p>
            <a:pPr algn="ctr">
              <a:lnSpc>
                <a:spcPct val="107000"/>
              </a:lnSpc>
            </a:pPr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SØRG FOR </a:t>
            </a:r>
            <a:b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</a:br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Å BESKYTTE DEG MOT</a:t>
            </a:r>
            <a:endParaRPr lang="en-US" sz="95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KREFTFREMKALLENDE SUBSTANSER</a:t>
            </a:r>
            <a:endParaRPr lang="en-US" sz="950" dirty="0">
              <a:solidFill>
                <a:schemeClr val="bg1"/>
              </a:solidFill>
            </a:endParaRPr>
          </a:p>
          <a:p>
            <a:pPr algn="ctr"/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PÅ ARBEIDSPLASSEN</a:t>
            </a:r>
            <a:endParaRPr lang="en-US" sz="9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76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3204985D-257F-011E-EEB9-1F0A9EA897F5}"/>
              </a:ext>
            </a:extLst>
          </p:cNvPr>
          <p:cNvGrpSpPr/>
          <p:nvPr/>
        </p:nvGrpSpPr>
        <p:grpSpPr>
          <a:xfrm>
            <a:off x="0" y="-23154"/>
            <a:ext cx="6881422" cy="9930176"/>
            <a:chOff x="-4101" y="0"/>
            <a:chExt cx="6881422" cy="9930176"/>
          </a:xfrm>
        </p:grpSpPr>
        <p:pic>
          <p:nvPicPr>
            <p:cNvPr id="5" name="Picture 4" descr="Smiling hospital staff">
              <a:extLst>
                <a:ext uri="{FF2B5EF4-FFF2-40B4-BE49-F238E27FC236}">
                  <a16:creationId xmlns:a16="http://schemas.microsoft.com/office/drawing/2014/main" id="{D1815F57-2C70-AB00-8873-AA9C70B58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39" r="11410" b="13264"/>
            <a:stretch/>
          </p:blipFill>
          <p:spPr>
            <a:xfrm>
              <a:off x="-4101" y="0"/>
              <a:ext cx="6857999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917" y="5190819"/>
              <a:ext cx="5546859" cy="550991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nb-NO" sz="32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Frem en arbeidskultur </a:t>
              </a:r>
              <a:br>
                <a:rPr lang="nb-NO" sz="3200" b="1" i="0" dirty="0">
                  <a:effectLst/>
                  <a:latin typeface="Calibri" panose="020F0502020204030204" pitchFamily="34" charset="0"/>
                </a:rPr>
              </a:br>
              <a:r>
                <a:rPr lang="nb-NO" sz="32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som fokuserer </a:t>
              </a:r>
              <a:br>
                <a:rPr lang="nb-NO" sz="3200" b="1" i="0" dirty="0">
                  <a:effectLst/>
                  <a:latin typeface="Calibri" panose="020F0502020204030204" pitchFamily="34" charset="0"/>
                </a:rPr>
              </a:br>
              <a:r>
                <a:rPr lang="nb-NO" sz="32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på </a:t>
              </a:r>
              <a:r>
                <a:rPr lang="nb-NO" sz="3200" b="1" dirty="0">
                  <a:solidFill>
                    <a:srgbClr val="FF9922"/>
                  </a:solidFill>
                  <a:latin typeface="Calibri"/>
                  <a:cs typeface="Calibri"/>
                </a:rPr>
                <a:t>helse, </a:t>
              </a:r>
              <a:br>
                <a:rPr lang="nb-NO" sz="3200" b="1" dirty="0">
                  <a:solidFill>
                    <a:srgbClr val="FF9922"/>
                  </a:solidFill>
                  <a:latin typeface="Calibri"/>
                  <a:cs typeface="Calibri"/>
                </a:rPr>
              </a:br>
              <a:r>
                <a:rPr lang="nb-NO" sz="3200" b="1" dirty="0">
                  <a:solidFill>
                    <a:srgbClr val="FF9922"/>
                  </a:solidFill>
                  <a:latin typeface="Calibri"/>
                  <a:cs typeface="Calibri"/>
                </a:rPr>
                <a:t>miljø og sikkerhet (HMS)</a:t>
              </a:r>
              <a:endParaRPr lang="en-GB" sz="3200" b="1" dirty="0">
                <a:solidFill>
                  <a:srgbClr val="FF9922"/>
                </a:solidFill>
                <a:effectLst/>
                <a:latin typeface="Calibri"/>
                <a:ea typeface="DengXian" panose="02010600030101010101" pitchFamily="2" charset="-122"/>
                <a:cs typeface="Calibri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50B65E6-A4FC-9F03-D1A6-4512A1873366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146DB253-49E7-C1FB-6247-19AB9D95809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BC40193E-4080-7F70-240D-8CB659395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3" name="Rectangle 48">
              <a:extLst>
                <a:ext uri="{FF2B5EF4-FFF2-40B4-BE49-F238E27FC236}">
                  <a16:creationId xmlns:a16="http://schemas.microsoft.com/office/drawing/2014/main" id="{7F90EAF2-2CDD-1F9F-AD89-300A684ABA08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A546A7E-D9E9-B46B-8528-CB2B2824CEB7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CD99D7C8-CA14-43D2-DE89-4068016581B1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B6FA5DA5-5B5B-9DF6-6B03-DBF6C090F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8CFF2A22-6FCF-943B-B191-B3E75C70425C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10" name="Group 10">
                <a:extLst>
                  <a:ext uri="{FF2B5EF4-FFF2-40B4-BE49-F238E27FC236}">
                    <a16:creationId xmlns:a16="http://schemas.microsoft.com/office/drawing/2014/main" id="{4E7A8547-D4B9-D319-7405-9BD1A2E14F45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12" name="Rectangle 13">
                  <a:extLst>
                    <a:ext uri="{FF2B5EF4-FFF2-40B4-BE49-F238E27FC236}">
                      <a16:creationId xmlns:a16="http://schemas.microsoft.com/office/drawing/2014/main" id="{0852AE3B-3096-94F7-768C-6014D172B8BD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9" name="TextBox 14">
                  <a:extLst>
                    <a:ext uri="{FF2B5EF4-FFF2-40B4-BE49-F238E27FC236}">
                      <a16:creationId xmlns:a16="http://schemas.microsoft.com/office/drawing/2014/main" id="{B5FBE63E-FF4C-88DC-C9A7-28CF9663F1D0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>
                      <a:solidFill>
                        <a:srgbClr val="FF9922"/>
                      </a:solidFill>
                    </a:rPr>
                    <a:t>PrEvCan©-kampanjen ble initiert av EONS og gjennomføres i samarbeid </a:t>
                  </a:r>
                  <a:br>
                    <a:rPr lang="nb-NO" sz="1200" b="1">
                      <a:solidFill>
                        <a:srgbClr val="FF9922"/>
                      </a:solidFill>
                    </a:rPr>
                  </a:br>
                  <a:r>
                    <a:rPr lang="nb-NO" sz="1200" b="1">
                      <a:solidFill>
                        <a:srgbClr val="FF9922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20" name="Group 15">
                  <a:extLst>
                    <a:ext uri="{FF2B5EF4-FFF2-40B4-BE49-F238E27FC236}">
                      <a16:creationId xmlns:a16="http://schemas.microsoft.com/office/drawing/2014/main" id="{7456EFAD-4984-2AF8-86BA-6B45A03E963A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CADF1CD2-0062-E252-8509-97DDE9FCAF81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37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B09D07B4-7F75-DCF5-8D68-52279B580AD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2">
                <a:extLst>
                  <a:ext uri="{FF2B5EF4-FFF2-40B4-BE49-F238E27FC236}">
                    <a16:creationId xmlns:a16="http://schemas.microsoft.com/office/drawing/2014/main" id="{7941DD71-66E6-2710-6235-A90D0D1CA2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sp>
        <p:nvSpPr>
          <p:cNvPr id="13" name="TextBox 7">
            <a:extLst>
              <a:ext uri="{FF2B5EF4-FFF2-40B4-BE49-F238E27FC236}">
                <a16:creationId xmlns:a16="http://schemas.microsoft.com/office/drawing/2014/main" id="{687FC3EF-7F30-4392-EA41-E25BB72C2FCF}"/>
              </a:ext>
            </a:extLst>
          </p:cNvPr>
          <p:cNvSpPr txBox="1"/>
          <p:nvPr/>
        </p:nvSpPr>
        <p:spPr>
          <a:xfrm>
            <a:off x="2414970" y="740230"/>
            <a:ext cx="2049983" cy="18451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lnSpc>
                <a:spcPct val="107000"/>
              </a:lnSpc>
            </a:pPr>
            <a:endParaRPr lang="en-US" sz="1000" b="1" dirty="0">
              <a:solidFill>
                <a:schemeClr val="bg1"/>
              </a:solidFill>
              <a:latin typeface="Verdana"/>
              <a:ea typeface="Verdana"/>
            </a:endParaRPr>
          </a:p>
          <a:p>
            <a:pPr algn="ctr">
              <a:lnSpc>
                <a:spcPct val="107000"/>
              </a:lnSpc>
            </a:pPr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SØRG FOR </a:t>
            </a:r>
            <a:b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</a:br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Å BESKYTTE DEG MOT</a:t>
            </a:r>
            <a:endParaRPr lang="en-US" sz="95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KREFTFREMKALLENDE SUBSTANSER</a:t>
            </a:r>
            <a:endParaRPr lang="en-US" sz="950" dirty="0">
              <a:solidFill>
                <a:schemeClr val="bg1"/>
              </a:solidFill>
            </a:endParaRPr>
          </a:p>
          <a:p>
            <a:pPr algn="ctr"/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PÅ ARBEIDSPLASSEN</a:t>
            </a:r>
            <a:endParaRPr lang="en-US" sz="9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74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8F57C080-F20A-571A-E73D-4B8B3A5ED09A}"/>
              </a:ext>
            </a:extLst>
          </p:cNvPr>
          <p:cNvGrpSpPr/>
          <p:nvPr/>
        </p:nvGrpSpPr>
        <p:grpSpPr>
          <a:xfrm>
            <a:off x="-4101" y="0"/>
            <a:ext cx="6881422" cy="9930176"/>
            <a:chOff x="-4101" y="0"/>
            <a:chExt cx="6881422" cy="9930176"/>
          </a:xfrm>
        </p:grpSpPr>
        <p:pic>
          <p:nvPicPr>
            <p:cNvPr id="5" name="Picture 4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E67B022B-3064-6B21-9618-B4F8E6E6A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01" t="670" r="936" b="38860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835" y="5534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nb-NO" sz="3200" b="1" dirty="0">
                  <a:solidFill>
                    <a:srgbClr val="FF9922"/>
                  </a:solidFill>
                  <a:latin typeface="Calibri"/>
                  <a:cs typeface="Calibri"/>
                </a:rPr>
                <a:t>Meld</a:t>
              </a:r>
              <a:r>
                <a:rPr lang="nb-NO" sz="3200" b="1" i="0" dirty="0">
                  <a:solidFill>
                    <a:srgbClr val="FF9922"/>
                  </a:solidFill>
                  <a:effectLst/>
                  <a:latin typeface="Calibri"/>
                  <a:cs typeface="Calibri"/>
                </a:rPr>
                <a:t> avvik </a:t>
              </a:r>
              <a:br>
                <a:rPr lang="nb-NO" sz="3200" b="1" i="0" dirty="0">
                  <a:effectLst/>
                  <a:latin typeface="Calibri" panose="020F0502020204030204" pitchFamily="34" charset="0"/>
                </a:rPr>
              </a:br>
              <a:r>
                <a:rPr lang="nb-NO" sz="3200" b="1" dirty="0">
                  <a:solidFill>
                    <a:srgbClr val="FF9922"/>
                  </a:solidFill>
                  <a:latin typeface="Calibri"/>
                  <a:cs typeface="Calibri"/>
                </a:rPr>
                <a:t>ved kritikkverdig</a:t>
              </a:r>
              <a:endParaRPr lang="nb-NO" sz="3200" b="1" dirty="0">
                <a:solidFill>
                  <a:srgbClr val="FF9922"/>
                </a:solidFill>
                <a:latin typeface="Calibri"/>
                <a:ea typeface="Calibri"/>
                <a:cs typeface="Calibri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nb-NO" sz="3200" b="1" dirty="0">
                  <a:solidFill>
                    <a:srgbClr val="FF9922"/>
                  </a:solidFill>
                  <a:latin typeface="Calibri"/>
                  <a:cs typeface="Calibri"/>
                </a:rPr>
                <a:t> forhold på arbeidsplassen</a:t>
              </a:r>
              <a:endParaRPr lang="nb-NO" sz="3200" b="1" dirty="0">
                <a:solidFill>
                  <a:srgbClr val="FF9922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48">
              <a:extLst>
                <a:ext uri="{FF2B5EF4-FFF2-40B4-BE49-F238E27FC236}">
                  <a16:creationId xmlns:a16="http://schemas.microsoft.com/office/drawing/2014/main" id="{7298BC3D-710D-D15C-06F8-75D86172E78B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CBE5E12-CB4F-7A7F-1A9E-144570BCC244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7E808DA9-7BE4-8549-D709-131F3CCE94A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2CDA7590-6EE0-6351-3FEC-84ACC316C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A8059310-3FC1-A4A4-9783-3844233ABC55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10" name="Group 10">
                <a:extLst>
                  <a:ext uri="{FF2B5EF4-FFF2-40B4-BE49-F238E27FC236}">
                    <a16:creationId xmlns:a16="http://schemas.microsoft.com/office/drawing/2014/main" id="{4DA3A1F2-C6B1-3C42-DB28-CA8331CAC9FF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12" name="Rectangle 13">
                  <a:extLst>
                    <a:ext uri="{FF2B5EF4-FFF2-40B4-BE49-F238E27FC236}">
                      <a16:creationId xmlns:a16="http://schemas.microsoft.com/office/drawing/2014/main" id="{40724FEA-CF34-B9BB-3975-0714B5C6734F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9" name="TextBox 14">
                  <a:extLst>
                    <a:ext uri="{FF2B5EF4-FFF2-40B4-BE49-F238E27FC236}">
                      <a16:creationId xmlns:a16="http://schemas.microsoft.com/office/drawing/2014/main" id="{5179D735-0F36-94AA-CC32-31E2439F1F0F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>
                      <a:solidFill>
                        <a:srgbClr val="FF9922"/>
                      </a:solidFill>
                    </a:rPr>
                    <a:t>PrEvCan©-kampanjen ble initiert av EONS og gjennomføres i samarbeid </a:t>
                  </a:r>
                  <a:br>
                    <a:rPr lang="nb-NO" sz="1200" b="1">
                      <a:solidFill>
                        <a:srgbClr val="FF9922"/>
                      </a:solidFill>
                    </a:rPr>
                  </a:br>
                  <a:r>
                    <a:rPr lang="nb-NO" sz="1200" b="1">
                      <a:solidFill>
                        <a:srgbClr val="FF9922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20" name="Group 15">
                  <a:extLst>
                    <a:ext uri="{FF2B5EF4-FFF2-40B4-BE49-F238E27FC236}">
                      <a16:creationId xmlns:a16="http://schemas.microsoft.com/office/drawing/2014/main" id="{C1958008-37EA-DDDB-40A2-834354F2DBA8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7E5738B9-3CC7-49A0-E976-51AE5BA9A8F7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37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9AF37DEB-DCA5-B370-3463-09B9E3581BD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2">
                <a:extLst>
                  <a:ext uri="{FF2B5EF4-FFF2-40B4-BE49-F238E27FC236}">
                    <a16:creationId xmlns:a16="http://schemas.microsoft.com/office/drawing/2014/main" id="{CFED7013-584A-06DA-8863-34E906B2F1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sp>
        <p:nvSpPr>
          <p:cNvPr id="13" name="TextBox 7">
            <a:extLst>
              <a:ext uri="{FF2B5EF4-FFF2-40B4-BE49-F238E27FC236}">
                <a16:creationId xmlns:a16="http://schemas.microsoft.com/office/drawing/2014/main" id="{457610A5-4769-56AA-D352-C7D35D957878}"/>
              </a:ext>
            </a:extLst>
          </p:cNvPr>
          <p:cNvSpPr txBox="1"/>
          <p:nvPr/>
        </p:nvSpPr>
        <p:spPr>
          <a:xfrm>
            <a:off x="2410869" y="763384"/>
            <a:ext cx="2049983" cy="18451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lnSpc>
                <a:spcPct val="107000"/>
              </a:lnSpc>
            </a:pPr>
            <a:endParaRPr lang="en-US" sz="1000" b="1" dirty="0">
              <a:solidFill>
                <a:schemeClr val="bg1"/>
              </a:solidFill>
              <a:latin typeface="Verdana"/>
              <a:ea typeface="Verdana"/>
            </a:endParaRPr>
          </a:p>
          <a:p>
            <a:pPr algn="ctr">
              <a:lnSpc>
                <a:spcPct val="107000"/>
              </a:lnSpc>
            </a:pPr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SØRG FOR </a:t>
            </a:r>
            <a:b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</a:br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Å BESKYTTE DEG MOT</a:t>
            </a:r>
            <a:endParaRPr lang="en-US" sz="95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KREFTFREMKALLENDE SUBSTANSER</a:t>
            </a:r>
            <a:endParaRPr lang="en-US" sz="950" dirty="0">
              <a:solidFill>
                <a:schemeClr val="bg1"/>
              </a:solidFill>
            </a:endParaRPr>
          </a:p>
          <a:p>
            <a:pPr algn="ctr"/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PÅ ARBEIDSPLASSEN</a:t>
            </a:r>
            <a:endParaRPr lang="en-US" sz="9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C4465E0F-98BA-8454-A565-A3326EB59C54}"/>
              </a:ext>
            </a:extLst>
          </p:cNvPr>
          <p:cNvGrpSpPr/>
          <p:nvPr/>
        </p:nvGrpSpPr>
        <p:grpSpPr>
          <a:xfrm>
            <a:off x="-4101" y="-32589"/>
            <a:ext cx="6881422" cy="9971178"/>
            <a:chOff x="-4101" y="-32589"/>
            <a:chExt cx="6881422" cy="9971178"/>
          </a:xfrm>
        </p:grpSpPr>
        <p:pic>
          <p:nvPicPr>
            <p:cNvPr id="47" name="Picture 46" descr="Close-up of two people holding hands">
              <a:extLst>
                <a:ext uri="{FF2B5EF4-FFF2-40B4-BE49-F238E27FC236}">
                  <a16:creationId xmlns:a16="http://schemas.microsoft.com/office/drawing/2014/main" id="{1540FB15-EDFB-0D38-233B-B4576B65C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4" r="43396"/>
            <a:stretch/>
          </p:blipFill>
          <p:spPr>
            <a:xfrm>
              <a:off x="0" y="-32589"/>
              <a:ext cx="6853899" cy="9971178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94049" y="4799230"/>
              <a:ext cx="5261696" cy="3946602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4" y="5534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nb-NO" sz="3200" b="1" dirty="0">
                  <a:solidFill>
                    <a:srgbClr val="FF9922"/>
                  </a:solidFill>
                  <a:latin typeface="Calibri"/>
                  <a:cs typeface="Calibri"/>
                </a:rPr>
                <a:t>Bygg en god kultur</a:t>
              </a:r>
              <a:endParaRPr lang="en-GB" sz="3200" b="1" dirty="0">
                <a:solidFill>
                  <a:srgbClr val="FF992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nb-NO" sz="3200" b="1" dirty="0">
                  <a:solidFill>
                    <a:srgbClr val="FF9922"/>
                  </a:solidFill>
                  <a:latin typeface="Calibri"/>
                  <a:cs typeface="Calibri"/>
                </a:rPr>
                <a:t>for avviksmeldinger</a:t>
              </a:r>
              <a:endParaRPr lang="nb-NO" sz="3200" b="1" dirty="0">
                <a:solidFill>
                  <a:srgbClr val="FF9922"/>
                </a:solidFill>
                <a:latin typeface="Calibri" panose="020F0502020204030204" pitchFamily="34" charset="0"/>
                <a:ea typeface="Calibri"/>
                <a:cs typeface="Calibri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nb-NO" sz="1600" b="1" dirty="0">
                <a:solidFill>
                  <a:srgbClr val="FF9922"/>
                </a:solidFill>
                <a:latin typeface="Calibri"/>
                <a:cs typeface="Calibri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nb-NO" sz="3200" b="1" dirty="0">
                  <a:solidFill>
                    <a:srgbClr val="FF9922"/>
                  </a:solidFill>
                  <a:latin typeface="Calibri"/>
                  <a:cs typeface="Calibri"/>
                </a:rPr>
                <a:t>Se forbedringspotensialet</a:t>
              </a:r>
              <a:endParaRPr lang="nb-NO" sz="36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Calibri"/>
                <a:cs typeface="Calibri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48">
              <a:extLst>
                <a:ext uri="{FF2B5EF4-FFF2-40B4-BE49-F238E27FC236}">
                  <a16:creationId xmlns:a16="http://schemas.microsoft.com/office/drawing/2014/main" id="{3E4AB980-B01E-F8DF-FBC8-905D9CF8BC76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93DD9FF-2D62-D8F0-E9B5-411ADF64EAC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7A93B283-2084-AA38-0CE6-88DF089E39D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634BD459-7352-44C4-881C-1F36D4B03D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Group 9">
              <a:extLst>
                <a:ext uri="{FF2B5EF4-FFF2-40B4-BE49-F238E27FC236}">
                  <a16:creationId xmlns:a16="http://schemas.microsoft.com/office/drawing/2014/main" id="{89FA946B-BE62-9313-1751-D54EBE6006F5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9" name="Group 10">
                <a:extLst>
                  <a:ext uri="{FF2B5EF4-FFF2-40B4-BE49-F238E27FC236}">
                    <a16:creationId xmlns:a16="http://schemas.microsoft.com/office/drawing/2014/main" id="{C1AE8754-C7F4-D6D7-57AF-89A891440CC9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11" name="Rectangle 13">
                  <a:extLst>
                    <a:ext uri="{FF2B5EF4-FFF2-40B4-BE49-F238E27FC236}">
                      <a16:creationId xmlns:a16="http://schemas.microsoft.com/office/drawing/2014/main" id="{0FAF4627-D38E-85AD-4749-E2CAA775B4B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2" name="TextBox 14">
                  <a:extLst>
                    <a:ext uri="{FF2B5EF4-FFF2-40B4-BE49-F238E27FC236}">
                      <a16:creationId xmlns:a16="http://schemas.microsoft.com/office/drawing/2014/main" id="{64442A4C-3D16-A452-27A1-AFD5670788B4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>
                      <a:solidFill>
                        <a:srgbClr val="FF9922"/>
                      </a:solidFill>
                    </a:rPr>
                    <a:t>PrEvCan©-kampanjen ble initiert av EONS og gjennomføres i samarbeid </a:t>
                  </a:r>
                  <a:br>
                    <a:rPr lang="nb-NO" sz="1200" b="1">
                      <a:solidFill>
                        <a:srgbClr val="FF9922"/>
                      </a:solidFill>
                    </a:rPr>
                  </a:br>
                  <a:r>
                    <a:rPr lang="nb-NO" sz="1200" b="1">
                      <a:solidFill>
                        <a:srgbClr val="FF9922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19" name="Group 15">
                  <a:extLst>
                    <a:ext uri="{FF2B5EF4-FFF2-40B4-BE49-F238E27FC236}">
                      <a16:creationId xmlns:a16="http://schemas.microsoft.com/office/drawing/2014/main" id="{EA4538C8-17A7-AA56-76EA-0FC389E8B548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0" name="Ovaal 2">
                    <a:extLst>
                      <a:ext uri="{FF2B5EF4-FFF2-40B4-BE49-F238E27FC236}">
                        <a16:creationId xmlns:a16="http://schemas.microsoft.com/office/drawing/2014/main" id="{F1A63C7C-1118-27A4-BDF4-D7D95DAA5EEC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3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1EB7F44-D430-FD59-E5EA-920ABE9EB1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0" name="Graphic 12">
                <a:extLst>
                  <a:ext uri="{FF2B5EF4-FFF2-40B4-BE49-F238E27FC236}">
                    <a16:creationId xmlns:a16="http://schemas.microsoft.com/office/drawing/2014/main" id="{1CECE985-E13C-E394-D956-2A52D35831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sp>
        <p:nvSpPr>
          <p:cNvPr id="13" name="TextBox 7">
            <a:extLst>
              <a:ext uri="{FF2B5EF4-FFF2-40B4-BE49-F238E27FC236}">
                <a16:creationId xmlns:a16="http://schemas.microsoft.com/office/drawing/2014/main" id="{A5D6A6EB-2B10-9205-67E1-886DAFF37E05}"/>
              </a:ext>
            </a:extLst>
          </p:cNvPr>
          <p:cNvSpPr txBox="1"/>
          <p:nvPr/>
        </p:nvSpPr>
        <p:spPr>
          <a:xfrm>
            <a:off x="2410869" y="763384"/>
            <a:ext cx="2049983" cy="18451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lnSpc>
                <a:spcPct val="107000"/>
              </a:lnSpc>
            </a:pPr>
            <a:endParaRPr lang="en-US" sz="1000" b="1" dirty="0">
              <a:solidFill>
                <a:schemeClr val="bg1"/>
              </a:solidFill>
              <a:latin typeface="Verdana"/>
              <a:ea typeface="Verdana"/>
            </a:endParaRPr>
          </a:p>
          <a:p>
            <a:pPr algn="ctr">
              <a:lnSpc>
                <a:spcPct val="107000"/>
              </a:lnSpc>
            </a:pPr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SØRG FOR </a:t>
            </a:r>
            <a:b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</a:br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Å BESKYTTE DEG MOT</a:t>
            </a:r>
            <a:endParaRPr lang="en-US" sz="95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KREFTFREMKALLENDE SUBSTANSER</a:t>
            </a:r>
            <a:endParaRPr lang="en-US" sz="950" dirty="0">
              <a:solidFill>
                <a:schemeClr val="bg1"/>
              </a:solidFill>
            </a:endParaRPr>
          </a:p>
          <a:p>
            <a:pPr algn="ctr"/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PÅ ARBEIDSPLASSEN</a:t>
            </a:r>
            <a:endParaRPr lang="en-US" sz="9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0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444CFA97-2FC8-C98F-8274-EBF8EAC58EDD}"/>
              </a:ext>
            </a:extLst>
          </p:cNvPr>
          <p:cNvGrpSpPr/>
          <p:nvPr/>
        </p:nvGrpSpPr>
        <p:grpSpPr>
          <a:xfrm>
            <a:off x="-4101" y="0"/>
            <a:ext cx="6881422" cy="9930176"/>
            <a:chOff x="-4101" y="0"/>
            <a:chExt cx="6881422" cy="99301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E68BF1-20E7-412C-97B3-32F18D092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72">
              <a:extLst>
                <a:ext uri="{FF2B5EF4-FFF2-40B4-BE49-F238E27FC236}">
                  <a16:creationId xmlns:a16="http://schemas.microsoft.com/office/drawing/2014/main" id="{3015B807-1073-D50A-56CD-41610B614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id="{0C2E6727-DE24-6C78-97F2-6BB0E5E33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C84F7ED-F835-9112-4322-72E004540AF2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2CD417D-86DC-CCF2-ED59-0DB34884D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Ovaal 41">
              <a:extLst>
                <a:ext uri="{FF2B5EF4-FFF2-40B4-BE49-F238E27FC236}">
                  <a16:creationId xmlns:a16="http://schemas.microsoft.com/office/drawing/2014/main" id="{F2C06FE6-0DAD-0F73-AD6E-6D90EBEC030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880B5A3D-A951-3B85-69D4-0F0056282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TextBox 18">
              <a:extLst>
                <a:ext uri="{FF2B5EF4-FFF2-40B4-BE49-F238E27FC236}">
                  <a16:creationId xmlns:a16="http://schemas.microsoft.com/office/drawing/2014/main" id="{062A67AF-DBB1-F6F3-51F4-A4AED0318C78}"/>
                </a:ext>
              </a:extLst>
            </p:cNvPr>
            <p:cNvSpPr txBox="1"/>
            <p:nvPr/>
          </p:nvSpPr>
          <p:spPr>
            <a:xfrm>
              <a:off x="2350862" y="5717638"/>
              <a:ext cx="417795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>
                <a:solidFill>
                  <a:srgbClr val="FF9922"/>
                </a:solidFill>
              </a:endParaRPr>
            </a:p>
            <a:p>
              <a:pPr algn="ctr"/>
              <a:r>
                <a:rPr lang="en-US" sz="3200" b="1" err="1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Tilpasset</a:t>
              </a:r>
              <a:r>
                <a:rPr lang="en-US" sz="3200" b="1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err="1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</a:t>
              </a:r>
              <a:r>
                <a:rPr lang="en-US" sz="3200" b="1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sz="3200" b="1">
                <a:solidFill>
                  <a:srgbClr val="FF99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DF418D5F-5D26-413D-46B8-E0C96D13B6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075" y="3045048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>
                  <a:solidFill>
                    <a:srgbClr val="FF992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0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nb-NO" sz="2800" b="1">
                  <a:solidFill>
                    <a:srgbClr val="FF9922"/>
                  </a:solidFill>
                  <a:latin typeface="Calibri" panose="020F0502020204030204" pitchFamily="34" charset="0"/>
                </a:rPr>
                <a:t>Sett inn ditt bilde her</a:t>
              </a:r>
              <a:endParaRPr lang="en-GB" sz="2800" b="1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Rectangle 48">
              <a:extLst>
                <a:ext uri="{FF2B5EF4-FFF2-40B4-BE49-F238E27FC236}">
                  <a16:creationId xmlns:a16="http://schemas.microsoft.com/office/drawing/2014/main" id="{CB0F7236-F8AE-0C15-1123-C464A9CC6F6E}"/>
                </a:ext>
              </a:extLst>
            </p:cNvPr>
            <p:cNvSpPr/>
            <p:nvPr/>
          </p:nvSpPr>
          <p:spPr>
            <a:xfrm>
              <a:off x="572368" y="851488"/>
              <a:ext cx="15520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Sett inn organisasjonens logo her</a:t>
              </a:r>
              <a:endParaRPr lang="en-US" sz="16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F140218-C7BA-3208-9173-11D5571C40F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BD75DCC4-1FD8-B130-CB8A-8BC077F5A85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9" name="Picture 18" descr="Icon&#10;&#10;Description automatically generated">
                <a:extLst>
                  <a:ext uri="{FF2B5EF4-FFF2-40B4-BE49-F238E27FC236}">
                    <a16:creationId xmlns:a16="http://schemas.microsoft.com/office/drawing/2014/main" id="{C55A6A81-E635-2C27-A995-894620662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0" name="Group 9">
              <a:extLst>
                <a:ext uri="{FF2B5EF4-FFF2-40B4-BE49-F238E27FC236}">
                  <a16:creationId xmlns:a16="http://schemas.microsoft.com/office/drawing/2014/main" id="{9DDE13C0-E92A-2B47-7573-74626FB06B5B}"/>
                </a:ext>
              </a:extLst>
            </p:cNvPr>
            <p:cNvGrpSpPr/>
            <p:nvPr/>
          </p:nvGrpSpPr>
          <p:grpSpPr>
            <a:xfrm>
              <a:off x="-4101" y="9133194"/>
              <a:ext cx="6881422" cy="796982"/>
              <a:chOff x="-4101" y="9133194"/>
              <a:chExt cx="6881422" cy="796982"/>
            </a:xfrm>
          </p:grpSpPr>
          <p:grpSp>
            <p:nvGrpSpPr>
              <p:cNvPr id="33" name="Group 10">
                <a:extLst>
                  <a:ext uri="{FF2B5EF4-FFF2-40B4-BE49-F238E27FC236}">
                    <a16:creationId xmlns:a16="http://schemas.microsoft.com/office/drawing/2014/main" id="{AB5B8AD9-8004-E476-8212-5AA57B27DF0A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81422" cy="796982"/>
                <a:chOff x="0" y="9109018"/>
                <a:chExt cx="6881422" cy="796982"/>
              </a:xfrm>
            </p:grpSpPr>
            <p:sp>
              <p:nvSpPr>
                <p:cNvPr id="37" name="Rectangle 13">
                  <a:extLst>
                    <a:ext uri="{FF2B5EF4-FFF2-40B4-BE49-F238E27FC236}">
                      <a16:creationId xmlns:a16="http://schemas.microsoft.com/office/drawing/2014/main" id="{FCDF9FDE-FAFF-3752-25F2-DD3514DF6F33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38" name="TextBox 14">
                  <a:extLst>
                    <a:ext uri="{FF2B5EF4-FFF2-40B4-BE49-F238E27FC236}">
                      <a16:creationId xmlns:a16="http://schemas.microsoft.com/office/drawing/2014/main" id="{7FE3FC11-E3FA-19EF-187C-5085A40D48B0}"/>
                    </a:ext>
                  </a:extLst>
                </p:cNvPr>
                <p:cNvSpPr txBox="1"/>
                <p:nvPr/>
              </p:nvSpPr>
              <p:spPr>
                <a:xfrm>
                  <a:off x="23423" y="9176649"/>
                  <a:ext cx="685799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nb-NO" sz="1200" b="1">
                      <a:solidFill>
                        <a:srgbClr val="FF9922"/>
                      </a:solidFill>
                    </a:rPr>
                    <a:t>PrEvCan©-kampanjen ble initiert av EONS og gjennomføres i samarbeid </a:t>
                  </a:r>
                  <a:br>
                    <a:rPr lang="nb-NO" sz="1200" b="1">
                      <a:solidFill>
                        <a:srgbClr val="FF9922"/>
                      </a:solidFill>
                    </a:rPr>
                  </a:br>
                  <a:r>
                    <a:rPr lang="nb-NO" sz="1200" b="1">
                      <a:solidFill>
                        <a:srgbClr val="FF9922"/>
                      </a:solidFill>
                    </a:rPr>
                    <a:t>med hovedpartner i kampanjen, ESMO. Mer info: www.cancernurse.eu/prevcan</a:t>
                  </a:r>
                </a:p>
              </p:txBody>
            </p:sp>
            <p:grpSp>
              <p:nvGrpSpPr>
                <p:cNvPr id="39" name="Group 15">
                  <a:extLst>
                    <a:ext uri="{FF2B5EF4-FFF2-40B4-BE49-F238E27FC236}">
                      <a16:creationId xmlns:a16="http://schemas.microsoft.com/office/drawing/2014/main" id="{D35751FC-A3B9-3950-02E9-9459D86E46A8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40" name="Ovaal 2">
                    <a:extLst>
                      <a:ext uri="{FF2B5EF4-FFF2-40B4-BE49-F238E27FC236}">
                        <a16:creationId xmlns:a16="http://schemas.microsoft.com/office/drawing/2014/main" id="{7543CEBA-179F-7CDA-1186-A643F6377F0C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4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9D38CCA-0DC1-72ED-05AE-ACBB8FEF7F9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36" name="Graphic 12">
                <a:extLst>
                  <a:ext uri="{FF2B5EF4-FFF2-40B4-BE49-F238E27FC236}">
                    <a16:creationId xmlns:a16="http://schemas.microsoft.com/office/drawing/2014/main" id="{39ED9F23-D2A2-899C-DA39-1009D858C9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sp>
        <p:nvSpPr>
          <p:cNvPr id="10" name="TextBox 7">
            <a:extLst>
              <a:ext uri="{FF2B5EF4-FFF2-40B4-BE49-F238E27FC236}">
                <a16:creationId xmlns:a16="http://schemas.microsoft.com/office/drawing/2014/main" id="{E28CFC21-B669-0EEC-51B5-1394FBD60F3E}"/>
              </a:ext>
            </a:extLst>
          </p:cNvPr>
          <p:cNvSpPr txBox="1"/>
          <p:nvPr/>
        </p:nvSpPr>
        <p:spPr>
          <a:xfrm>
            <a:off x="2410869" y="763384"/>
            <a:ext cx="2049983" cy="18451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lnSpc>
                <a:spcPct val="107000"/>
              </a:lnSpc>
            </a:pPr>
            <a:endParaRPr lang="en-US" sz="1000" b="1" dirty="0">
              <a:solidFill>
                <a:schemeClr val="bg1"/>
              </a:solidFill>
              <a:latin typeface="Verdana"/>
              <a:ea typeface="Verdana"/>
            </a:endParaRPr>
          </a:p>
          <a:p>
            <a:pPr algn="ctr">
              <a:lnSpc>
                <a:spcPct val="107000"/>
              </a:lnSpc>
            </a:pPr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SØRG FOR </a:t>
            </a:r>
            <a:b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</a:br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Å BESKYTTE DEG MOT</a:t>
            </a:r>
            <a:endParaRPr lang="en-US" sz="95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KREFTFREMKALLENDE SUBSTANSER</a:t>
            </a:r>
            <a:endParaRPr lang="en-US" sz="950" dirty="0">
              <a:solidFill>
                <a:schemeClr val="bg1"/>
              </a:solidFill>
            </a:endParaRPr>
          </a:p>
          <a:p>
            <a:pPr algn="ctr"/>
            <a:r>
              <a:rPr lang="en-US" sz="950" b="1" dirty="0">
                <a:solidFill>
                  <a:schemeClr val="bg1"/>
                </a:solidFill>
                <a:latin typeface="Verdana"/>
                <a:ea typeface="Verdana"/>
              </a:rPr>
              <a:t>PÅ ARBEIDSPLASSEN</a:t>
            </a:r>
            <a:endParaRPr lang="en-US" sz="9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553</Words>
  <Application>Microsoft Office PowerPoint</Application>
  <PresentationFormat>A4 Paper (210x297 mm)</PresentationFormat>
  <Paragraphs>106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4</cp:revision>
  <cp:lastPrinted>2021-11-01T10:57:37Z</cp:lastPrinted>
  <dcterms:created xsi:type="dcterms:W3CDTF">2021-10-31T06:37:30Z</dcterms:created>
  <dcterms:modified xsi:type="dcterms:W3CDTF">2023-04-27T09:44:59Z</dcterms:modified>
</cp:coreProperties>
</file>