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7" r:id="rId2"/>
    <p:sldId id="261" r:id="rId3"/>
    <p:sldId id="262" r:id="rId4"/>
    <p:sldId id="295" r:id="rId5"/>
    <p:sldId id="296" r:id="rId6"/>
    <p:sldId id="297" r:id="rId7"/>
    <p:sldId id="299" r:id="rId8"/>
    <p:sldId id="298" r:id="rId9"/>
    <p:sldId id="279" r:id="rId10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22"/>
    <a:srgbClr val="877C63"/>
    <a:srgbClr val="DEDEDE"/>
    <a:srgbClr val="D9A7A7"/>
    <a:srgbClr val="CC3300"/>
    <a:srgbClr val="F2F2F2"/>
    <a:srgbClr val="F3F3F3"/>
    <a:srgbClr val="E0E0E0"/>
    <a:srgbClr val="F6F6F5"/>
    <a:srgbClr val="F7F6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DC1695-A2D4-4F4A-96EC-42A3F3D40ADC}" v="40" dt="2023-04-20T04:04:44.5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0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6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93462C8D-E005-A1A5-8014-6DCA005EB06F}"/>
              </a:ext>
            </a:extLst>
          </p:cNvPr>
          <p:cNvGrpSpPr/>
          <p:nvPr/>
        </p:nvGrpSpPr>
        <p:grpSpPr>
          <a:xfrm>
            <a:off x="-4101" y="153870"/>
            <a:ext cx="6879926" cy="9787488"/>
            <a:chOff x="-4101" y="153870"/>
            <a:chExt cx="6879926" cy="9787488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DE73569-89E4-253B-3DB0-71163F407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2ECADB6-0590-F662-1F61-E925867D846B}"/>
                </a:ext>
              </a:extLst>
            </p:cNvPr>
            <p:cNvGrpSpPr/>
            <p:nvPr/>
          </p:nvGrpSpPr>
          <p:grpSpPr>
            <a:xfrm>
              <a:off x="2427495" y="375565"/>
              <a:ext cx="2049983" cy="2071478"/>
              <a:chOff x="2427495" y="375565"/>
              <a:chExt cx="2049983" cy="2071478"/>
            </a:xfrm>
          </p:grpSpPr>
          <p:sp>
            <p:nvSpPr>
              <p:cNvPr id="8" name="Ovaal 41">
                <a:extLst>
                  <a:ext uri="{FF2B5EF4-FFF2-40B4-BE49-F238E27FC236}">
                    <a16:creationId xmlns:a16="http://schemas.microsoft.com/office/drawing/2014/main" id="{EADB9184-0371-E0C1-87CC-86E3BDE3B9D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10" name="Picture 9" descr="Icon&#10;&#10;Description automatically generated">
                <a:extLst>
                  <a:ext uri="{FF2B5EF4-FFF2-40B4-BE49-F238E27FC236}">
                    <a16:creationId xmlns:a16="http://schemas.microsoft.com/office/drawing/2014/main" id="{E539C4BC-E077-1E9A-C4DD-A947E75A6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  <p:sp>
            <p:nvSpPr>
              <p:cNvPr id="9" name="TextBox 7">
                <a:extLst>
                  <a:ext uri="{FF2B5EF4-FFF2-40B4-BE49-F238E27FC236}">
                    <a16:creationId xmlns:a16="http://schemas.microsoft.com/office/drawing/2014/main" id="{66B2F667-7938-CA34-9AC7-756C56198F30}"/>
                  </a:ext>
                </a:extLst>
              </p:cNvPr>
              <p:cNvSpPr txBox="1"/>
              <p:nvPr/>
            </p:nvSpPr>
            <p:spPr>
              <a:xfrm>
                <a:off x="2427495" y="800488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ka-GE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სამუშაო გარემოში </a:t>
                </a:r>
                <a:b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ka-GE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დაიცავით თქვენი თავი კიბოს გამომწვევი სუბსტანციებისგან და მიყევით ჯამრთელობას </a:t>
                </a:r>
                <a:b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ka-GE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და უსაფრთხოებას</a:t>
                </a:r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sp>
          <p:nvSpPr>
            <p:cNvPr id="3" name="TextBox 18">
              <a:extLst>
                <a:ext uri="{FF2B5EF4-FFF2-40B4-BE49-F238E27FC236}">
                  <a16:creationId xmlns:a16="http://schemas.microsoft.com/office/drawing/2014/main" id="{97E6F583-95D2-E976-AFC3-A52DD16C078B}"/>
                </a:ext>
              </a:extLst>
            </p:cNvPr>
            <p:cNvSpPr txBox="1"/>
            <p:nvPr/>
          </p:nvSpPr>
          <p:spPr>
            <a:xfrm>
              <a:off x="150659" y="4590024"/>
              <a:ext cx="6586415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FF9922"/>
                </a:solidFill>
              </a:endParaRPr>
            </a:p>
            <a:p>
              <a:pPr algn="ctr"/>
              <a:r>
                <a:rPr lang="ka-GE" sz="3200" b="1" dirty="0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მესიჯი სამედიცინო პროფესიონალებს</a:t>
              </a:r>
            </a:p>
          </p:txBody>
        </p:sp>
        <p:grpSp>
          <p:nvGrpSpPr>
            <p:cNvPr id="4" name="Group 9">
              <a:extLst>
                <a:ext uri="{FF2B5EF4-FFF2-40B4-BE49-F238E27FC236}">
                  <a16:creationId xmlns:a16="http://schemas.microsoft.com/office/drawing/2014/main" id="{A53E3003-6CDF-FF8E-F345-ED795CE9F727}"/>
                </a:ext>
              </a:extLst>
            </p:cNvPr>
            <p:cNvGrpSpPr/>
            <p:nvPr/>
          </p:nvGrpSpPr>
          <p:grpSpPr>
            <a:xfrm>
              <a:off x="-4101" y="9094972"/>
              <a:ext cx="6879926" cy="846386"/>
              <a:chOff x="-4101" y="9094972"/>
              <a:chExt cx="6879926" cy="846386"/>
            </a:xfrm>
          </p:grpSpPr>
          <p:grpSp>
            <p:nvGrpSpPr>
              <p:cNvPr id="5" name="Group 10">
                <a:extLst>
                  <a:ext uri="{FF2B5EF4-FFF2-40B4-BE49-F238E27FC236}">
                    <a16:creationId xmlns:a16="http://schemas.microsoft.com/office/drawing/2014/main" id="{752AAACF-6C8B-4574-E8AA-4016BEC5E0B8}"/>
                  </a:ext>
                </a:extLst>
              </p:cNvPr>
              <p:cNvGrpSpPr/>
              <p:nvPr/>
            </p:nvGrpSpPr>
            <p:grpSpPr>
              <a:xfrm>
                <a:off x="-4101" y="9094972"/>
                <a:ext cx="6879926" cy="846386"/>
                <a:chOff x="0" y="9070796"/>
                <a:chExt cx="6879926" cy="846386"/>
              </a:xfrm>
            </p:grpSpPr>
            <p:sp>
              <p:nvSpPr>
                <p:cNvPr id="11" name="Rectangle 13">
                  <a:extLst>
                    <a:ext uri="{FF2B5EF4-FFF2-40B4-BE49-F238E27FC236}">
                      <a16:creationId xmlns:a16="http://schemas.microsoft.com/office/drawing/2014/main" id="{AF4B21FE-CF74-3673-F5D6-F64E9C710E30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12" name="TextBox 14">
                  <a:extLst>
                    <a:ext uri="{FF2B5EF4-FFF2-40B4-BE49-F238E27FC236}">
                      <a16:creationId xmlns:a16="http://schemas.microsoft.com/office/drawing/2014/main" id="{4F42A3C2-CAEB-A42C-690E-7C112ABCD090}"/>
                    </a:ext>
                  </a:extLst>
                </p:cNvPr>
                <p:cNvSpPr txBox="1"/>
                <p:nvPr/>
              </p:nvSpPr>
              <p:spPr>
                <a:xfrm>
                  <a:off x="21927" y="90707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 err="1">
                      <a:solidFill>
                        <a:srgbClr val="FF9922"/>
                      </a:solidFill>
                    </a:rPr>
                    <a:t>PrEvCan</a:t>
                  </a:r>
                  <a:r>
                    <a:rPr lang="en-GB" sz="1200" b="1" dirty="0">
                      <a:solidFill>
                        <a:srgbClr val="FF9922"/>
                      </a:solidFill>
                    </a:rPr>
                    <a:t>© </a:t>
                  </a:r>
                  <a:r>
                    <a:rPr lang="ka-GE" sz="1200" b="1" dirty="0">
                      <a:solidFill>
                        <a:srgbClr val="FF9922"/>
                      </a:solidFill>
                    </a:rPr>
                    <a:t>კამპანია დაიწყო </a:t>
                  </a:r>
                  <a:r>
                    <a:rPr lang="en-GB" sz="1200" b="1" dirty="0">
                      <a:solidFill>
                        <a:srgbClr val="FF9922"/>
                      </a:solidFill>
                    </a:rPr>
                    <a:t>EONS_</a:t>
                  </a:r>
                  <a:r>
                    <a:rPr lang="ka-GE" sz="1200" b="1" dirty="0">
                      <a:solidFill>
                        <a:srgbClr val="FF9922"/>
                      </a:solidFill>
                    </a:rPr>
                    <a:t>ის ინიციატივით და მიმდინარეობს </a:t>
                  </a:r>
                  <a:br>
                    <a:rPr lang="ka-GE" sz="1200" b="1" dirty="0">
                      <a:solidFill>
                        <a:srgbClr val="FF9922"/>
                      </a:solidFill>
                    </a:rPr>
                  </a:br>
                  <a:r>
                    <a:rPr lang="ka-GE" sz="1200" b="1" dirty="0">
                      <a:solidFill>
                        <a:srgbClr val="FF9922"/>
                      </a:solidFill>
                    </a:rPr>
                    <a:t>კამპანიის მთავარ პარტნიორთან </a:t>
                  </a:r>
                  <a:r>
                    <a:rPr lang="en-GB" sz="1200" b="1" dirty="0">
                      <a:solidFill>
                        <a:srgbClr val="FF9922"/>
                      </a:solidFill>
                    </a:rPr>
                    <a:t>ESMO_</a:t>
                  </a:r>
                  <a:r>
                    <a:rPr lang="ka-GE" sz="1200" b="1" dirty="0">
                      <a:solidFill>
                        <a:srgbClr val="FF9922"/>
                      </a:solidFill>
                    </a:rPr>
                    <a:t>სთან. </a:t>
                  </a:r>
                  <a:br>
                    <a:rPr lang="ka-GE" sz="1200" b="1" dirty="0">
                      <a:solidFill>
                        <a:srgbClr val="FF9922"/>
                      </a:solidFill>
                    </a:rPr>
                  </a:br>
                  <a:r>
                    <a:rPr lang="ka-GE" sz="1200" b="1" dirty="0">
                      <a:solidFill>
                        <a:srgbClr val="FF9922"/>
                      </a:solidFill>
                    </a:rPr>
                    <a:t>დამატებითი ინფორმაცია: </a:t>
                  </a:r>
                  <a:r>
                    <a:rPr lang="en-GB" sz="1200" b="1" dirty="0">
                      <a:solidFill>
                        <a:srgbClr val="FF9922"/>
                      </a:solidFill>
                    </a:rPr>
                    <a:t>www.cancernurse.eu/prevcan</a:t>
                  </a:r>
                </a:p>
              </p:txBody>
            </p:sp>
            <p:grpSp>
              <p:nvGrpSpPr>
                <p:cNvPr id="13" name="Group 15">
                  <a:extLst>
                    <a:ext uri="{FF2B5EF4-FFF2-40B4-BE49-F238E27FC236}">
                      <a16:creationId xmlns:a16="http://schemas.microsoft.com/office/drawing/2014/main" id="{E8DF5C28-271F-5628-65FB-665528552152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4" name="Ovaal 2">
                    <a:extLst>
                      <a:ext uri="{FF2B5EF4-FFF2-40B4-BE49-F238E27FC236}">
                        <a16:creationId xmlns:a16="http://schemas.microsoft.com/office/drawing/2014/main" id="{09CC97BD-5693-4CC0-590E-ADDA6593643B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15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9F6133A7-620A-495C-7106-05AB23BF950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6" name="Graphic 12">
                <a:extLst>
                  <a:ext uri="{FF2B5EF4-FFF2-40B4-BE49-F238E27FC236}">
                    <a16:creationId xmlns:a16="http://schemas.microsoft.com/office/drawing/2014/main" id="{A4C670A5-59F6-A3FC-C26B-ED59DA6B2C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9F74D1F-0B7E-63C6-690F-D3505EE22322}"/>
              </a:ext>
            </a:extLst>
          </p:cNvPr>
          <p:cNvGrpSpPr/>
          <p:nvPr/>
        </p:nvGrpSpPr>
        <p:grpSpPr>
          <a:xfrm>
            <a:off x="-4101" y="1"/>
            <a:ext cx="6879926" cy="9941357"/>
            <a:chOff x="-4101" y="1"/>
            <a:chExt cx="6879926" cy="9941357"/>
          </a:xfrm>
        </p:grpSpPr>
        <p:pic>
          <p:nvPicPr>
            <p:cNvPr id="4" name="Picture 3" descr="Healthcare worker speaking with patients">
              <a:extLst>
                <a:ext uri="{FF2B5EF4-FFF2-40B4-BE49-F238E27FC236}">
                  <a16:creationId xmlns:a16="http://schemas.microsoft.com/office/drawing/2014/main" id="{E8E2E33C-EE13-F91A-3EA4-1421246556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68" r="13661" b="10442"/>
            <a:stretch/>
          </p:blipFill>
          <p:spPr>
            <a:xfrm>
              <a:off x="1" y="1"/>
              <a:ext cx="6853898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469004" y="3924407"/>
              <a:ext cx="5856004" cy="4912044"/>
            </a:xfrm>
            <a:prstGeom prst="roundRect">
              <a:avLst/>
            </a:prstGeom>
            <a:solidFill>
              <a:schemeClr val="bg1">
                <a:alpha val="7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2992" y="3956115"/>
              <a:ext cx="578381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ka-GE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ყოველთვის გააცანით პაციენტებს ჯამრთელობასთან ასოცირებული ინფორმაცია და მათი მნიშვნელობა, აღნიშნეთ რომ მონაწილეობა მიიღონ თავიანთი თავის ზრუნვაში</a:t>
              </a:r>
              <a:endParaRPr lang="en-GB" sz="60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0" name="Freeform 72">
              <a:extLst>
                <a:ext uri="{FF2B5EF4-FFF2-40B4-BE49-F238E27FC236}">
                  <a16:creationId xmlns:a16="http://schemas.microsoft.com/office/drawing/2014/main" id="{D57D5010-3B0C-1690-D314-9996552EAE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41" name="Freeform 74">
              <a:extLst>
                <a:ext uri="{FF2B5EF4-FFF2-40B4-BE49-F238E27FC236}">
                  <a16:creationId xmlns:a16="http://schemas.microsoft.com/office/drawing/2014/main" id="{EB7005F8-7C75-3B5C-4E1D-264B97CAFB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2E63F74-1382-FC41-52C4-B41049C06439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686E5AE-BEB6-30F5-6739-B02098C992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F34E2E5-10FB-EB67-131E-0CEDD5586E50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33" name="Ovaal 41">
                <a:extLst>
                  <a:ext uri="{FF2B5EF4-FFF2-40B4-BE49-F238E27FC236}">
                    <a16:creationId xmlns:a16="http://schemas.microsoft.com/office/drawing/2014/main" id="{AE504909-022C-821E-4D75-11948D7F684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35" name="Picture 34" descr="Icon&#10;&#10;Description automatically generated">
                <a:extLst>
                  <a:ext uri="{FF2B5EF4-FFF2-40B4-BE49-F238E27FC236}">
                    <a16:creationId xmlns:a16="http://schemas.microsoft.com/office/drawing/2014/main" id="{A64E677E-9487-1C29-47DE-1C1D5209CF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3" name="Group 9">
              <a:extLst>
                <a:ext uri="{FF2B5EF4-FFF2-40B4-BE49-F238E27FC236}">
                  <a16:creationId xmlns:a16="http://schemas.microsoft.com/office/drawing/2014/main" id="{6AACB1AB-8224-D908-E2B7-F04F83C4E26B}"/>
                </a:ext>
              </a:extLst>
            </p:cNvPr>
            <p:cNvGrpSpPr/>
            <p:nvPr/>
          </p:nvGrpSpPr>
          <p:grpSpPr>
            <a:xfrm>
              <a:off x="-4101" y="9094972"/>
              <a:ext cx="6879926" cy="846386"/>
              <a:chOff x="-4101" y="9094972"/>
              <a:chExt cx="6879926" cy="846386"/>
            </a:xfrm>
          </p:grpSpPr>
          <p:grpSp>
            <p:nvGrpSpPr>
              <p:cNvPr id="5" name="Group 10">
                <a:extLst>
                  <a:ext uri="{FF2B5EF4-FFF2-40B4-BE49-F238E27FC236}">
                    <a16:creationId xmlns:a16="http://schemas.microsoft.com/office/drawing/2014/main" id="{68424C75-3563-89A3-1D4F-A888023191AC}"/>
                  </a:ext>
                </a:extLst>
              </p:cNvPr>
              <p:cNvGrpSpPr/>
              <p:nvPr/>
            </p:nvGrpSpPr>
            <p:grpSpPr>
              <a:xfrm>
                <a:off x="-4101" y="9094972"/>
                <a:ext cx="6879926" cy="846386"/>
                <a:chOff x="0" y="9070796"/>
                <a:chExt cx="6879926" cy="846386"/>
              </a:xfrm>
            </p:grpSpPr>
            <p:sp>
              <p:nvSpPr>
                <p:cNvPr id="7" name="Rectangle 13">
                  <a:extLst>
                    <a:ext uri="{FF2B5EF4-FFF2-40B4-BE49-F238E27FC236}">
                      <a16:creationId xmlns:a16="http://schemas.microsoft.com/office/drawing/2014/main" id="{1EB728ED-E5A7-0EC2-8313-F95F8ACDB7F0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8" name="TextBox 14">
                  <a:extLst>
                    <a:ext uri="{FF2B5EF4-FFF2-40B4-BE49-F238E27FC236}">
                      <a16:creationId xmlns:a16="http://schemas.microsoft.com/office/drawing/2014/main" id="{C57CF698-51B3-8898-C965-A98CBBEB8431}"/>
                    </a:ext>
                  </a:extLst>
                </p:cNvPr>
                <p:cNvSpPr txBox="1"/>
                <p:nvPr/>
              </p:nvSpPr>
              <p:spPr>
                <a:xfrm>
                  <a:off x="21927" y="90707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 err="1">
                      <a:solidFill>
                        <a:srgbClr val="FF9922"/>
                      </a:solidFill>
                    </a:rPr>
                    <a:t>PrEvCan</a:t>
                  </a:r>
                  <a:r>
                    <a:rPr lang="en-GB" sz="1200" b="1" dirty="0">
                      <a:solidFill>
                        <a:srgbClr val="FF9922"/>
                      </a:solidFill>
                    </a:rPr>
                    <a:t>© </a:t>
                  </a:r>
                  <a:r>
                    <a:rPr lang="ka-GE" sz="1200" b="1" dirty="0">
                      <a:solidFill>
                        <a:srgbClr val="FF9922"/>
                      </a:solidFill>
                    </a:rPr>
                    <a:t>კამპანია დაიწყო </a:t>
                  </a:r>
                  <a:r>
                    <a:rPr lang="en-GB" sz="1200" b="1" dirty="0">
                      <a:solidFill>
                        <a:srgbClr val="FF9922"/>
                      </a:solidFill>
                    </a:rPr>
                    <a:t>EONS_</a:t>
                  </a:r>
                  <a:r>
                    <a:rPr lang="ka-GE" sz="1200" b="1" dirty="0">
                      <a:solidFill>
                        <a:srgbClr val="FF9922"/>
                      </a:solidFill>
                    </a:rPr>
                    <a:t>ის ინიციატივით და მიმდინარეობს </a:t>
                  </a:r>
                  <a:br>
                    <a:rPr lang="ka-GE" sz="1200" b="1" dirty="0">
                      <a:solidFill>
                        <a:srgbClr val="FF9922"/>
                      </a:solidFill>
                    </a:rPr>
                  </a:br>
                  <a:r>
                    <a:rPr lang="ka-GE" sz="1200" b="1" dirty="0">
                      <a:solidFill>
                        <a:srgbClr val="FF9922"/>
                      </a:solidFill>
                    </a:rPr>
                    <a:t>კამპანიის მთავარ პარტნიორთან </a:t>
                  </a:r>
                  <a:r>
                    <a:rPr lang="en-GB" sz="1200" b="1" dirty="0">
                      <a:solidFill>
                        <a:srgbClr val="FF9922"/>
                      </a:solidFill>
                    </a:rPr>
                    <a:t>ESMO_</a:t>
                  </a:r>
                  <a:r>
                    <a:rPr lang="ka-GE" sz="1200" b="1" dirty="0">
                      <a:solidFill>
                        <a:srgbClr val="FF9922"/>
                      </a:solidFill>
                    </a:rPr>
                    <a:t>სთან. </a:t>
                  </a:r>
                  <a:br>
                    <a:rPr lang="ka-GE" sz="1200" b="1" dirty="0">
                      <a:solidFill>
                        <a:srgbClr val="FF9922"/>
                      </a:solidFill>
                    </a:rPr>
                  </a:br>
                  <a:r>
                    <a:rPr lang="ka-GE" sz="1200" b="1" dirty="0">
                      <a:solidFill>
                        <a:srgbClr val="FF9922"/>
                      </a:solidFill>
                    </a:rPr>
                    <a:t>დამატებითი ინფორმაცია: </a:t>
                  </a:r>
                  <a:r>
                    <a:rPr lang="en-GB" sz="1200" b="1" dirty="0">
                      <a:solidFill>
                        <a:srgbClr val="FF9922"/>
                      </a:solidFill>
                    </a:rPr>
                    <a:t>www.cancernurse.eu/prevcan</a:t>
                  </a:r>
                </a:p>
              </p:txBody>
            </p:sp>
            <p:grpSp>
              <p:nvGrpSpPr>
                <p:cNvPr id="9" name="Group 15">
                  <a:extLst>
                    <a:ext uri="{FF2B5EF4-FFF2-40B4-BE49-F238E27FC236}">
                      <a16:creationId xmlns:a16="http://schemas.microsoft.com/office/drawing/2014/main" id="{90CE619B-30BB-39F4-7FAC-1CC42E57788D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0" name="Ovaal 2">
                    <a:extLst>
                      <a:ext uri="{FF2B5EF4-FFF2-40B4-BE49-F238E27FC236}">
                        <a16:creationId xmlns:a16="http://schemas.microsoft.com/office/drawing/2014/main" id="{09F061B5-FD2F-B2F4-A937-D2490CAFE405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11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4D3514EA-CF5B-B2D4-56EA-594A1533A1B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6" name="Graphic 12">
                <a:extLst>
                  <a:ext uri="{FF2B5EF4-FFF2-40B4-BE49-F238E27FC236}">
                    <a16:creationId xmlns:a16="http://schemas.microsoft.com/office/drawing/2014/main" id="{CD9A464A-02D5-B0D7-FE5B-F764F4F684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7B02CF68-602E-D1F6-4472-852B00B7279D}"/>
                </a:ext>
              </a:extLst>
            </p:cNvPr>
            <p:cNvSpPr txBox="1"/>
            <p:nvPr/>
          </p:nvSpPr>
          <p:spPr>
            <a:xfrm>
              <a:off x="2427495" y="800488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ka-GE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სამუშაო გარემოში </a:t>
              </a:r>
              <a:br>
                <a: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ka-GE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დაიცავით თქვენი თავი კიბოს გამომწვევი სუბსტანციებისგან და მიყევით ჯამრთელობას </a:t>
              </a:r>
              <a:br>
                <a: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ka-GE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და უსაფრთხოებას</a:t>
              </a:r>
              <a:r>
                <a:rPr lang="en-US" sz="600" b="1" dirty="0">
                  <a:solidFill>
                    <a:srgbClr val="FF992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</a:t>
              </a: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3" name="Rectangle 61">
              <a:extLst>
                <a:ext uri="{FF2B5EF4-FFF2-40B4-BE49-F238E27FC236}">
                  <a16:creationId xmlns:a16="http://schemas.microsoft.com/office/drawing/2014/main" id="{30C1D30B-E1C4-D125-3021-4A68EE6439BB}"/>
                </a:ext>
              </a:extLst>
            </p:cNvPr>
            <p:cNvSpPr/>
            <p:nvPr/>
          </p:nvSpPr>
          <p:spPr>
            <a:xfrm>
              <a:off x="528090" y="948985"/>
              <a:ext cx="16143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a-GE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ჩასვით თქვენი ორგანიზაციის ლოგო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B972BA8C-9777-BBB3-0BDF-95F4C33C06A3}"/>
              </a:ext>
            </a:extLst>
          </p:cNvPr>
          <p:cNvGrpSpPr/>
          <p:nvPr/>
        </p:nvGrpSpPr>
        <p:grpSpPr>
          <a:xfrm>
            <a:off x="-4101" y="0"/>
            <a:ext cx="6879926" cy="9941358"/>
            <a:chOff x="-4101" y="0"/>
            <a:chExt cx="6879926" cy="994135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4ECAB26-1059-5909-D3B8-A91DE171CD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073" r="26977"/>
            <a:stretch/>
          </p:blipFill>
          <p:spPr>
            <a:xfrm>
              <a:off x="-4101" y="0"/>
              <a:ext cx="6862101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367200" y="3941073"/>
              <a:ext cx="6082333" cy="4778127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615" y="3972781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ka-GE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თავიდან აირიდეთ პირდაპირი კონტაქტი ბიოლოგიურად საშიშ მედიკამენტებთან ორსულობის დაგეგმარების, ორსულობის ან ძუძუს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ka-GE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წოვის პროცესში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" name="Freeform 72">
              <a:extLst>
                <a:ext uri="{FF2B5EF4-FFF2-40B4-BE49-F238E27FC236}">
                  <a16:creationId xmlns:a16="http://schemas.microsoft.com/office/drawing/2014/main" id="{0127B1A5-7018-8D4F-5F23-46F8DB410B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1" name="Freeform 74">
              <a:extLst>
                <a:ext uri="{FF2B5EF4-FFF2-40B4-BE49-F238E27FC236}">
                  <a16:creationId xmlns:a16="http://schemas.microsoft.com/office/drawing/2014/main" id="{EBEF4186-B951-3364-C23A-D034F4A02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B128535-4C21-0D08-4A92-F9071A36C58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787B6B0-5170-3F74-6340-B4115F21AF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5" name="Ovaal 41">
              <a:extLst>
                <a:ext uri="{FF2B5EF4-FFF2-40B4-BE49-F238E27FC236}">
                  <a16:creationId xmlns:a16="http://schemas.microsoft.com/office/drawing/2014/main" id="{24DD8A13-EF09-B42F-D1D2-833203298EF9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BB9D4CD5-34AA-0F52-84D5-AEA411A0D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grpSp>
          <p:nvGrpSpPr>
            <p:cNvPr id="3" name="Group 9">
              <a:extLst>
                <a:ext uri="{FF2B5EF4-FFF2-40B4-BE49-F238E27FC236}">
                  <a16:creationId xmlns:a16="http://schemas.microsoft.com/office/drawing/2014/main" id="{E051D8D0-A43E-A40B-1E9C-1E8CF91DAB0B}"/>
                </a:ext>
              </a:extLst>
            </p:cNvPr>
            <p:cNvGrpSpPr/>
            <p:nvPr/>
          </p:nvGrpSpPr>
          <p:grpSpPr>
            <a:xfrm>
              <a:off x="-4101" y="9094972"/>
              <a:ext cx="6879926" cy="846386"/>
              <a:chOff x="-4101" y="9094972"/>
              <a:chExt cx="6879926" cy="846386"/>
            </a:xfrm>
          </p:grpSpPr>
          <p:grpSp>
            <p:nvGrpSpPr>
              <p:cNvPr id="4" name="Group 10">
                <a:extLst>
                  <a:ext uri="{FF2B5EF4-FFF2-40B4-BE49-F238E27FC236}">
                    <a16:creationId xmlns:a16="http://schemas.microsoft.com/office/drawing/2014/main" id="{80116D83-8597-FF46-0900-4042D3207476}"/>
                  </a:ext>
                </a:extLst>
              </p:cNvPr>
              <p:cNvGrpSpPr/>
              <p:nvPr/>
            </p:nvGrpSpPr>
            <p:grpSpPr>
              <a:xfrm>
                <a:off x="-4101" y="9094972"/>
                <a:ext cx="6879926" cy="846386"/>
                <a:chOff x="0" y="9070796"/>
                <a:chExt cx="6879926" cy="846386"/>
              </a:xfrm>
            </p:grpSpPr>
            <p:sp>
              <p:nvSpPr>
                <p:cNvPr id="6" name="Rectangle 13">
                  <a:extLst>
                    <a:ext uri="{FF2B5EF4-FFF2-40B4-BE49-F238E27FC236}">
                      <a16:creationId xmlns:a16="http://schemas.microsoft.com/office/drawing/2014/main" id="{49496668-EF2C-6382-5497-0DD83A832A6A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7" name="TextBox 14">
                  <a:extLst>
                    <a:ext uri="{FF2B5EF4-FFF2-40B4-BE49-F238E27FC236}">
                      <a16:creationId xmlns:a16="http://schemas.microsoft.com/office/drawing/2014/main" id="{95C113FF-9BE5-CE7E-3253-ED1DB7B73A23}"/>
                    </a:ext>
                  </a:extLst>
                </p:cNvPr>
                <p:cNvSpPr txBox="1"/>
                <p:nvPr/>
              </p:nvSpPr>
              <p:spPr>
                <a:xfrm>
                  <a:off x="21927" y="90707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 err="1">
                      <a:solidFill>
                        <a:srgbClr val="FF9922"/>
                      </a:solidFill>
                    </a:rPr>
                    <a:t>PrEvCan</a:t>
                  </a:r>
                  <a:r>
                    <a:rPr lang="en-GB" sz="1200" b="1" dirty="0">
                      <a:solidFill>
                        <a:srgbClr val="FF9922"/>
                      </a:solidFill>
                    </a:rPr>
                    <a:t>© </a:t>
                  </a:r>
                  <a:r>
                    <a:rPr lang="ka-GE" sz="1200" b="1" dirty="0">
                      <a:solidFill>
                        <a:srgbClr val="FF9922"/>
                      </a:solidFill>
                    </a:rPr>
                    <a:t>კამპანია დაიწყო </a:t>
                  </a:r>
                  <a:r>
                    <a:rPr lang="en-GB" sz="1200" b="1" dirty="0">
                      <a:solidFill>
                        <a:srgbClr val="FF9922"/>
                      </a:solidFill>
                    </a:rPr>
                    <a:t>EONS_</a:t>
                  </a:r>
                  <a:r>
                    <a:rPr lang="ka-GE" sz="1200" b="1" dirty="0">
                      <a:solidFill>
                        <a:srgbClr val="FF9922"/>
                      </a:solidFill>
                    </a:rPr>
                    <a:t>ის ინიციატივით და მიმდინარეობს </a:t>
                  </a:r>
                  <a:br>
                    <a:rPr lang="ka-GE" sz="1200" b="1" dirty="0">
                      <a:solidFill>
                        <a:srgbClr val="FF9922"/>
                      </a:solidFill>
                    </a:rPr>
                  </a:br>
                  <a:r>
                    <a:rPr lang="ka-GE" sz="1200" b="1" dirty="0">
                      <a:solidFill>
                        <a:srgbClr val="FF9922"/>
                      </a:solidFill>
                    </a:rPr>
                    <a:t>კამპანიის მთავარ პარტნიორთან </a:t>
                  </a:r>
                  <a:r>
                    <a:rPr lang="en-GB" sz="1200" b="1" dirty="0">
                      <a:solidFill>
                        <a:srgbClr val="FF9922"/>
                      </a:solidFill>
                    </a:rPr>
                    <a:t>ESMO_</a:t>
                  </a:r>
                  <a:r>
                    <a:rPr lang="ka-GE" sz="1200" b="1" dirty="0">
                      <a:solidFill>
                        <a:srgbClr val="FF9922"/>
                      </a:solidFill>
                    </a:rPr>
                    <a:t>სთან. </a:t>
                  </a:r>
                  <a:br>
                    <a:rPr lang="ka-GE" sz="1200" b="1" dirty="0">
                      <a:solidFill>
                        <a:srgbClr val="FF9922"/>
                      </a:solidFill>
                    </a:rPr>
                  </a:br>
                  <a:r>
                    <a:rPr lang="ka-GE" sz="1200" b="1" dirty="0">
                      <a:solidFill>
                        <a:srgbClr val="FF9922"/>
                      </a:solidFill>
                    </a:rPr>
                    <a:t>დამატებითი ინფორმაცია: </a:t>
                  </a:r>
                  <a:r>
                    <a:rPr lang="en-GB" sz="1200" b="1" dirty="0">
                      <a:solidFill>
                        <a:srgbClr val="FF9922"/>
                      </a:solidFill>
                    </a:rPr>
                    <a:t>www.cancernurse.eu/prevcan</a:t>
                  </a:r>
                </a:p>
              </p:txBody>
            </p:sp>
            <p:grpSp>
              <p:nvGrpSpPr>
                <p:cNvPr id="8" name="Group 15">
                  <a:extLst>
                    <a:ext uri="{FF2B5EF4-FFF2-40B4-BE49-F238E27FC236}">
                      <a16:creationId xmlns:a16="http://schemas.microsoft.com/office/drawing/2014/main" id="{3A97E3A2-912A-1ADC-DE23-939A359A5FE6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9" name="Ovaal 2">
                    <a:extLst>
                      <a:ext uri="{FF2B5EF4-FFF2-40B4-BE49-F238E27FC236}">
                        <a16:creationId xmlns:a16="http://schemas.microsoft.com/office/drawing/2014/main" id="{D4CA716E-DF6E-13ED-55DF-317886CEC82F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11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BFAEB02C-1994-9AE5-93FF-32ECD7BEBD6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5" name="Graphic 12">
                <a:extLst>
                  <a:ext uri="{FF2B5EF4-FFF2-40B4-BE49-F238E27FC236}">
                    <a16:creationId xmlns:a16="http://schemas.microsoft.com/office/drawing/2014/main" id="{E4CD6425-4B8A-21B1-ED11-2D324BB60E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19" name="TextBox 7">
              <a:extLst>
                <a:ext uri="{FF2B5EF4-FFF2-40B4-BE49-F238E27FC236}">
                  <a16:creationId xmlns:a16="http://schemas.microsoft.com/office/drawing/2014/main" id="{4AAD579F-287F-94D7-E820-A27FB208B0BD}"/>
                </a:ext>
              </a:extLst>
            </p:cNvPr>
            <p:cNvSpPr txBox="1"/>
            <p:nvPr/>
          </p:nvSpPr>
          <p:spPr>
            <a:xfrm>
              <a:off x="2427495" y="800488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ka-GE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სამუშაო გარემოში </a:t>
              </a:r>
              <a:br>
                <a: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ka-GE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დაიცავით თქვენი თავი კიბოს გამომწვევი სუბსტანციებისგან და მიყევით ჯამრთელობას </a:t>
              </a:r>
              <a:br>
                <a: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ka-GE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და უსაფრთხოებას</a:t>
              </a:r>
              <a:r>
                <a:rPr lang="en-US" sz="600" b="1" dirty="0">
                  <a:solidFill>
                    <a:srgbClr val="FF992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</a:t>
              </a: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0" name="Rectangle 61">
              <a:extLst>
                <a:ext uri="{FF2B5EF4-FFF2-40B4-BE49-F238E27FC236}">
                  <a16:creationId xmlns:a16="http://schemas.microsoft.com/office/drawing/2014/main" id="{F1774383-587E-6150-AF3C-47FEC52280D2}"/>
                </a:ext>
              </a:extLst>
            </p:cNvPr>
            <p:cNvSpPr/>
            <p:nvPr/>
          </p:nvSpPr>
          <p:spPr>
            <a:xfrm>
              <a:off x="528090" y="948985"/>
              <a:ext cx="16143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a-GE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ჩასვით თქვენი ორგანიზაციის ლოგო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52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0AFFA25-44A6-4743-F00A-3B79848ABC02}"/>
              </a:ext>
            </a:extLst>
          </p:cNvPr>
          <p:cNvGrpSpPr/>
          <p:nvPr/>
        </p:nvGrpSpPr>
        <p:grpSpPr>
          <a:xfrm>
            <a:off x="-4101" y="6819"/>
            <a:ext cx="6879926" cy="9934539"/>
            <a:chOff x="-4101" y="6819"/>
            <a:chExt cx="6879926" cy="9934539"/>
          </a:xfrm>
        </p:grpSpPr>
        <p:pic>
          <p:nvPicPr>
            <p:cNvPr id="37" name="Picture 36" descr="Person wearing surgical gloves">
              <a:extLst>
                <a:ext uri="{FF2B5EF4-FFF2-40B4-BE49-F238E27FC236}">
                  <a16:creationId xmlns:a16="http://schemas.microsoft.com/office/drawing/2014/main" id="{116A581C-A525-AB30-1A40-AF424031B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81" r="16218"/>
            <a:stretch/>
          </p:blipFill>
          <p:spPr>
            <a:xfrm>
              <a:off x="-4101" y="6819"/>
              <a:ext cx="6862102" cy="992335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646025" y="4053600"/>
              <a:ext cx="5601600" cy="4706632"/>
            </a:xfrm>
            <a:prstGeom prst="roundRect">
              <a:avLst/>
            </a:prstGeom>
            <a:solidFill>
              <a:schemeClr val="bg1">
                <a:alpha val="6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387" y="4132169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ka-GE" sz="30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როცა კავშირი გაქვთ </a:t>
              </a:r>
              <a:br>
                <a:rPr lang="en-US" sz="30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ka-GE" sz="30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ბიოლოგიურად საშიშ </a:t>
              </a:r>
              <a:br>
                <a:rPr lang="en-US" sz="30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ka-GE" sz="30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ანტი-სიმსივნურ </a:t>
              </a:r>
              <a:br>
                <a:rPr lang="en-US" sz="30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ka-GE" sz="30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მედიკამენტებთან, </a:t>
              </a:r>
              <a:br>
                <a:rPr lang="en-US" sz="30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ka-GE" sz="30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ყოველთვის დაიცავით უსაფრთხოების ნორმები; გამოიყენეთ პერსონალური თავდაცვის აღჭურვილობა</a:t>
              </a:r>
              <a:endParaRPr lang="en-GB" sz="30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grpSp>
          <p:nvGrpSpPr>
            <p:cNvPr id="3" name="Group 9">
              <a:extLst>
                <a:ext uri="{FF2B5EF4-FFF2-40B4-BE49-F238E27FC236}">
                  <a16:creationId xmlns:a16="http://schemas.microsoft.com/office/drawing/2014/main" id="{15C37702-2142-F75B-32BC-6ED07DEEA750}"/>
                </a:ext>
              </a:extLst>
            </p:cNvPr>
            <p:cNvGrpSpPr/>
            <p:nvPr/>
          </p:nvGrpSpPr>
          <p:grpSpPr>
            <a:xfrm>
              <a:off x="-4101" y="9094972"/>
              <a:ext cx="6879926" cy="846386"/>
              <a:chOff x="-4101" y="9094972"/>
              <a:chExt cx="6879926" cy="846386"/>
            </a:xfrm>
          </p:grpSpPr>
          <p:grpSp>
            <p:nvGrpSpPr>
              <p:cNvPr id="4" name="Group 10">
                <a:extLst>
                  <a:ext uri="{FF2B5EF4-FFF2-40B4-BE49-F238E27FC236}">
                    <a16:creationId xmlns:a16="http://schemas.microsoft.com/office/drawing/2014/main" id="{EFE1E3C3-1194-F15F-1428-1162DCE35F40}"/>
                  </a:ext>
                </a:extLst>
              </p:cNvPr>
              <p:cNvGrpSpPr/>
              <p:nvPr/>
            </p:nvGrpSpPr>
            <p:grpSpPr>
              <a:xfrm>
                <a:off x="-4101" y="9094972"/>
                <a:ext cx="6879926" cy="846386"/>
                <a:chOff x="0" y="9070796"/>
                <a:chExt cx="6879926" cy="846386"/>
              </a:xfrm>
            </p:grpSpPr>
            <p:sp>
              <p:nvSpPr>
                <p:cNvPr id="6" name="Rectangle 13">
                  <a:extLst>
                    <a:ext uri="{FF2B5EF4-FFF2-40B4-BE49-F238E27FC236}">
                      <a16:creationId xmlns:a16="http://schemas.microsoft.com/office/drawing/2014/main" id="{D2CED86F-9432-C484-E2AC-1740A4582D72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7" name="TextBox 14">
                  <a:extLst>
                    <a:ext uri="{FF2B5EF4-FFF2-40B4-BE49-F238E27FC236}">
                      <a16:creationId xmlns:a16="http://schemas.microsoft.com/office/drawing/2014/main" id="{A81B3E97-F62B-ACF7-34A0-6B3EC5860FCA}"/>
                    </a:ext>
                  </a:extLst>
                </p:cNvPr>
                <p:cNvSpPr txBox="1"/>
                <p:nvPr/>
              </p:nvSpPr>
              <p:spPr>
                <a:xfrm>
                  <a:off x="21927" y="90707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 err="1">
                      <a:solidFill>
                        <a:srgbClr val="FF9922"/>
                      </a:solidFill>
                    </a:rPr>
                    <a:t>PrEvCan</a:t>
                  </a:r>
                  <a:r>
                    <a:rPr lang="en-GB" sz="1200" b="1" dirty="0">
                      <a:solidFill>
                        <a:srgbClr val="FF9922"/>
                      </a:solidFill>
                    </a:rPr>
                    <a:t>© </a:t>
                  </a:r>
                  <a:r>
                    <a:rPr lang="ka-GE" sz="1200" b="1" dirty="0">
                      <a:solidFill>
                        <a:srgbClr val="FF9922"/>
                      </a:solidFill>
                    </a:rPr>
                    <a:t>კამპანია დაიწყო </a:t>
                  </a:r>
                  <a:r>
                    <a:rPr lang="en-GB" sz="1200" b="1" dirty="0">
                      <a:solidFill>
                        <a:srgbClr val="FF9922"/>
                      </a:solidFill>
                    </a:rPr>
                    <a:t>EONS_</a:t>
                  </a:r>
                  <a:r>
                    <a:rPr lang="ka-GE" sz="1200" b="1" dirty="0">
                      <a:solidFill>
                        <a:srgbClr val="FF9922"/>
                      </a:solidFill>
                    </a:rPr>
                    <a:t>ის ინიციატივით და მიმდინარეობს </a:t>
                  </a:r>
                  <a:br>
                    <a:rPr lang="ka-GE" sz="1200" b="1" dirty="0">
                      <a:solidFill>
                        <a:srgbClr val="FF9922"/>
                      </a:solidFill>
                    </a:rPr>
                  </a:br>
                  <a:r>
                    <a:rPr lang="ka-GE" sz="1200" b="1" dirty="0">
                      <a:solidFill>
                        <a:srgbClr val="FF9922"/>
                      </a:solidFill>
                    </a:rPr>
                    <a:t>კამპანიის მთავარ პარტნიორთან </a:t>
                  </a:r>
                  <a:r>
                    <a:rPr lang="en-GB" sz="1200" b="1" dirty="0">
                      <a:solidFill>
                        <a:srgbClr val="FF9922"/>
                      </a:solidFill>
                    </a:rPr>
                    <a:t>ESMO_</a:t>
                  </a:r>
                  <a:r>
                    <a:rPr lang="ka-GE" sz="1200" b="1" dirty="0">
                      <a:solidFill>
                        <a:srgbClr val="FF9922"/>
                      </a:solidFill>
                    </a:rPr>
                    <a:t>სთან. </a:t>
                  </a:r>
                  <a:br>
                    <a:rPr lang="ka-GE" sz="1200" b="1" dirty="0">
                      <a:solidFill>
                        <a:srgbClr val="FF9922"/>
                      </a:solidFill>
                    </a:rPr>
                  </a:br>
                  <a:r>
                    <a:rPr lang="ka-GE" sz="1200" b="1" dirty="0">
                      <a:solidFill>
                        <a:srgbClr val="FF9922"/>
                      </a:solidFill>
                    </a:rPr>
                    <a:t>დამატებითი ინფორმაცია: </a:t>
                  </a:r>
                  <a:r>
                    <a:rPr lang="en-GB" sz="1200" b="1" dirty="0">
                      <a:solidFill>
                        <a:srgbClr val="FF9922"/>
                      </a:solidFill>
                    </a:rPr>
                    <a:t>www.cancernurse.eu/prevcan</a:t>
                  </a:r>
                </a:p>
              </p:txBody>
            </p:sp>
            <p:grpSp>
              <p:nvGrpSpPr>
                <p:cNvPr id="8" name="Group 15">
                  <a:extLst>
                    <a:ext uri="{FF2B5EF4-FFF2-40B4-BE49-F238E27FC236}">
                      <a16:creationId xmlns:a16="http://schemas.microsoft.com/office/drawing/2014/main" id="{099E183B-881D-EF4D-E80A-80A6B1D5EE11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9" name="Ovaal 2">
                    <a:extLst>
                      <a:ext uri="{FF2B5EF4-FFF2-40B4-BE49-F238E27FC236}">
                        <a16:creationId xmlns:a16="http://schemas.microsoft.com/office/drawing/2014/main" id="{9D8C52F2-B29D-5649-7C77-2DEDACFD4CE6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10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A7327880-E28B-3CBE-9711-90417A8ED36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5" name="Graphic 12">
                <a:extLst>
                  <a:ext uri="{FF2B5EF4-FFF2-40B4-BE49-F238E27FC236}">
                    <a16:creationId xmlns:a16="http://schemas.microsoft.com/office/drawing/2014/main" id="{2D08DCF7-9F6F-548C-C2B6-1FA895DD70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11" name="TextBox 7">
              <a:extLst>
                <a:ext uri="{FF2B5EF4-FFF2-40B4-BE49-F238E27FC236}">
                  <a16:creationId xmlns:a16="http://schemas.microsoft.com/office/drawing/2014/main" id="{1DC45089-D481-0D21-A34C-45C6F30D2EC5}"/>
                </a:ext>
              </a:extLst>
            </p:cNvPr>
            <p:cNvSpPr txBox="1"/>
            <p:nvPr/>
          </p:nvSpPr>
          <p:spPr>
            <a:xfrm>
              <a:off x="2427495" y="800488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ka-GE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სამუშაო გარემოში </a:t>
              </a:r>
              <a:br>
                <a: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ka-GE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დაიცავით თქვენი თავი კიბოს გამომწვევი სუბსტანციებისგან და მიყევით ჯამრთელობას </a:t>
              </a:r>
              <a:br>
                <a: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ka-GE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და უსაფრთხოებას</a:t>
              </a:r>
              <a:r>
                <a:rPr lang="en-US" sz="600" b="1" dirty="0">
                  <a:solidFill>
                    <a:srgbClr val="FF992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</a:t>
              </a: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2" name="Rectangle 61">
              <a:extLst>
                <a:ext uri="{FF2B5EF4-FFF2-40B4-BE49-F238E27FC236}">
                  <a16:creationId xmlns:a16="http://schemas.microsoft.com/office/drawing/2014/main" id="{E4017AF4-A7BF-6797-885F-2A535C1C0572}"/>
                </a:ext>
              </a:extLst>
            </p:cNvPr>
            <p:cNvSpPr/>
            <p:nvPr/>
          </p:nvSpPr>
          <p:spPr>
            <a:xfrm>
              <a:off x="528090" y="948985"/>
              <a:ext cx="16143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a-GE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ჩასვით თქვენი ორგანიზაციის ლოგო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3D044EBD-793C-82DB-5333-647B4E92807F}"/>
              </a:ext>
            </a:extLst>
          </p:cNvPr>
          <p:cNvGrpSpPr/>
          <p:nvPr/>
        </p:nvGrpSpPr>
        <p:grpSpPr>
          <a:xfrm>
            <a:off x="-4101" y="631"/>
            <a:ext cx="6879926" cy="9940727"/>
            <a:chOff x="-4101" y="631"/>
            <a:chExt cx="6879926" cy="9940727"/>
          </a:xfrm>
        </p:grpSpPr>
        <p:pic>
          <p:nvPicPr>
            <p:cNvPr id="6" name="Picture 5" descr="Surgeon using digital tablet in operating room">
              <a:extLst>
                <a:ext uri="{FF2B5EF4-FFF2-40B4-BE49-F238E27FC236}">
                  <a16:creationId xmlns:a16="http://schemas.microsoft.com/office/drawing/2014/main" id="{C6E529FE-B0F7-BE8A-2ACC-6F2CE3F5E9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11" r="26722"/>
            <a:stretch/>
          </p:blipFill>
          <p:spPr>
            <a:xfrm>
              <a:off x="-4101" y="631"/>
              <a:ext cx="6862101" cy="9929545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982668" y="4799230"/>
              <a:ext cx="4884460" cy="3946602"/>
            </a:xfrm>
            <a:prstGeom prst="roundRect">
              <a:avLst/>
            </a:prstGeom>
            <a:solidFill>
              <a:schemeClr val="bg1">
                <a:alpha val="7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424" y="4965403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ka-GE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პროფესიული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ka-GE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უსაფრთხოება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ka-GE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=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ka-GE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პაციენტის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ka-GE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უსაფრთხოება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grpSp>
          <p:nvGrpSpPr>
            <p:cNvPr id="3" name="Group 9">
              <a:extLst>
                <a:ext uri="{FF2B5EF4-FFF2-40B4-BE49-F238E27FC236}">
                  <a16:creationId xmlns:a16="http://schemas.microsoft.com/office/drawing/2014/main" id="{8C1354B1-9842-BF4A-19BE-711F56956405}"/>
                </a:ext>
              </a:extLst>
            </p:cNvPr>
            <p:cNvGrpSpPr/>
            <p:nvPr/>
          </p:nvGrpSpPr>
          <p:grpSpPr>
            <a:xfrm>
              <a:off x="-4101" y="9094972"/>
              <a:ext cx="6879926" cy="846386"/>
              <a:chOff x="-4101" y="9094972"/>
              <a:chExt cx="6879926" cy="846386"/>
            </a:xfrm>
          </p:grpSpPr>
          <p:grpSp>
            <p:nvGrpSpPr>
              <p:cNvPr id="4" name="Group 10">
                <a:extLst>
                  <a:ext uri="{FF2B5EF4-FFF2-40B4-BE49-F238E27FC236}">
                    <a16:creationId xmlns:a16="http://schemas.microsoft.com/office/drawing/2014/main" id="{7D34BC8E-36BE-26F1-7D77-DD72F7E8057E}"/>
                  </a:ext>
                </a:extLst>
              </p:cNvPr>
              <p:cNvGrpSpPr/>
              <p:nvPr/>
            </p:nvGrpSpPr>
            <p:grpSpPr>
              <a:xfrm>
                <a:off x="-4101" y="9094972"/>
                <a:ext cx="6879926" cy="846386"/>
                <a:chOff x="0" y="9070796"/>
                <a:chExt cx="6879926" cy="846386"/>
              </a:xfrm>
            </p:grpSpPr>
            <p:sp>
              <p:nvSpPr>
                <p:cNvPr id="7" name="Rectangle 13">
                  <a:extLst>
                    <a:ext uri="{FF2B5EF4-FFF2-40B4-BE49-F238E27FC236}">
                      <a16:creationId xmlns:a16="http://schemas.microsoft.com/office/drawing/2014/main" id="{E182A593-256A-E66B-C479-D47FFFEE87B6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8" name="TextBox 14">
                  <a:extLst>
                    <a:ext uri="{FF2B5EF4-FFF2-40B4-BE49-F238E27FC236}">
                      <a16:creationId xmlns:a16="http://schemas.microsoft.com/office/drawing/2014/main" id="{3563286B-B259-C836-0067-5E8CCA860DA4}"/>
                    </a:ext>
                  </a:extLst>
                </p:cNvPr>
                <p:cNvSpPr txBox="1"/>
                <p:nvPr/>
              </p:nvSpPr>
              <p:spPr>
                <a:xfrm>
                  <a:off x="21927" y="90707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 err="1">
                      <a:solidFill>
                        <a:srgbClr val="FF9922"/>
                      </a:solidFill>
                    </a:rPr>
                    <a:t>PrEvCan</a:t>
                  </a:r>
                  <a:r>
                    <a:rPr lang="en-GB" sz="1200" b="1" dirty="0">
                      <a:solidFill>
                        <a:srgbClr val="FF9922"/>
                      </a:solidFill>
                    </a:rPr>
                    <a:t>© </a:t>
                  </a:r>
                  <a:r>
                    <a:rPr lang="ka-GE" sz="1200" b="1" dirty="0">
                      <a:solidFill>
                        <a:srgbClr val="FF9922"/>
                      </a:solidFill>
                    </a:rPr>
                    <a:t>კამპანია დაიწყო </a:t>
                  </a:r>
                  <a:r>
                    <a:rPr lang="en-GB" sz="1200" b="1" dirty="0">
                      <a:solidFill>
                        <a:srgbClr val="FF9922"/>
                      </a:solidFill>
                    </a:rPr>
                    <a:t>EONS_</a:t>
                  </a:r>
                  <a:r>
                    <a:rPr lang="ka-GE" sz="1200" b="1" dirty="0">
                      <a:solidFill>
                        <a:srgbClr val="FF9922"/>
                      </a:solidFill>
                    </a:rPr>
                    <a:t>ის ინიციატივით და მიმდინარეობს </a:t>
                  </a:r>
                  <a:br>
                    <a:rPr lang="ka-GE" sz="1200" b="1" dirty="0">
                      <a:solidFill>
                        <a:srgbClr val="FF9922"/>
                      </a:solidFill>
                    </a:rPr>
                  </a:br>
                  <a:r>
                    <a:rPr lang="ka-GE" sz="1200" b="1" dirty="0">
                      <a:solidFill>
                        <a:srgbClr val="FF9922"/>
                      </a:solidFill>
                    </a:rPr>
                    <a:t>კამპანიის მთავარ პარტნიორთან </a:t>
                  </a:r>
                  <a:r>
                    <a:rPr lang="en-GB" sz="1200" b="1" dirty="0">
                      <a:solidFill>
                        <a:srgbClr val="FF9922"/>
                      </a:solidFill>
                    </a:rPr>
                    <a:t>ESMO_</a:t>
                  </a:r>
                  <a:r>
                    <a:rPr lang="ka-GE" sz="1200" b="1" dirty="0">
                      <a:solidFill>
                        <a:srgbClr val="FF9922"/>
                      </a:solidFill>
                    </a:rPr>
                    <a:t>სთან. </a:t>
                  </a:r>
                  <a:br>
                    <a:rPr lang="ka-GE" sz="1200" b="1" dirty="0">
                      <a:solidFill>
                        <a:srgbClr val="FF9922"/>
                      </a:solidFill>
                    </a:rPr>
                  </a:br>
                  <a:r>
                    <a:rPr lang="ka-GE" sz="1200" b="1" dirty="0">
                      <a:solidFill>
                        <a:srgbClr val="FF9922"/>
                      </a:solidFill>
                    </a:rPr>
                    <a:t>დამატებითი ინფორმაცია: </a:t>
                  </a:r>
                  <a:r>
                    <a:rPr lang="en-GB" sz="1200" b="1" dirty="0">
                      <a:solidFill>
                        <a:srgbClr val="FF9922"/>
                      </a:solidFill>
                    </a:rPr>
                    <a:t>www.cancernurse.eu/prevcan</a:t>
                  </a:r>
                </a:p>
              </p:txBody>
            </p:sp>
            <p:grpSp>
              <p:nvGrpSpPr>
                <p:cNvPr id="9" name="Group 15">
                  <a:extLst>
                    <a:ext uri="{FF2B5EF4-FFF2-40B4-BE49-F238E27FC236}">
                      <a16:creationId xmlns:a16="http://schemas.microsoft.com/office/drawing/2014/main" id="{9D4DDE39-A11A-EB8D-7949-A2966D05E35E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0" name="Ovaal 2">
                    <a:extLst>
                      <a:ext uri="{FF2B5EF4-FFF2-40B4-BE49-F238E27FC236}">
                        <a16:creationId xmlns:a16="http://schemas.microsoft.com/office/drawing/2014/main" id="{8477212F-C8E9-6FC6-EB2A-552C223944A7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11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CA22C738-6DFA-FB45-C52B-826D5974704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5" name="Graphic 12">
                <a:extLst>
                  <a:ext uri="{FF2B5EF4-FFF2-40B4-BE49-F238E27FC236}">
                    <a16:creationId xmlns:a16="http://schemas.microsoft.com/office/drawing/2014/main" id="{201E34B3-B9C8-9860-5B7C-AD6307C937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45296604-3AB9-499F-2DE4-06D18B68A6CE}"/>
                </a:ext>
              </a:extLst>
            </p:cNvPr>
            <p:cNvSpPr txBox="1"/>
            <p:nvPr/>
          </p:nvSpPr>
          <p:spPr>
            <a:xfrm>
              <a:off x="2427495" y="800488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ka-GE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სამუშაო გარემოში </a:t>
              </a:r>
              <a:br>
                <a: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ka-GE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დაიცავით თქვენი თავი კიბოს გამომწვევი სუბსტანციებისგან და მიყევით ჯამრთელობას </a:t>
              </a:r>
              <a:br>
                <a: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ka-GE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და უსაფრთხოებას</a:t>
              </a:r>
              <a:r>
                <a:rPr lang="en-US" sz="600" b="1" dirty="0">
                  <a:solidFill>
                    <a:srgbClr val="FF992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</a:t>
              </a: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9" name="Rectangle 61">
              <a:extLst>
                <a:ext uri="{FF2B5EF4-FFF2-40B4-BE49-F238E27FC236}">
                  <a16:creationId xmlns:a16="http://schemas.microsoft.com/office/drawing/2014/main" id="{EE520945-AD5F-351F-2E48-63FBE2C24C51}"/>
                </a:ext>
              </a:extLst>
            </p:cNvPr>
            <p:cNvSpPr/>
            <p:nvPr/>
          </p:nvSpPr>
          <p:spPr>
            <a:xfrm>
              <a:off x="528090" y="948985"/>
              <a:ext cx="16143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a-GE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ჩასვით თქვენი ორგანიზაციის ლოგო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3769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EC05DC11-9C10-D7C7-019D-D16B547940D9}"/>
              </a:ext>
            </a:extLst>
          </p:cNvPr>
          <p:cNvGrpSpPr/>
          <p:nvPr/>
        </p:nvGrpSpPr>
        <p:grpSpPr>
          <a:xfrm>
            <a:off x="-4101" y="0"/>
            <a:ext cx="6879926" cy="9941358"/>
            <a:chOff x="-4101" y="0"/>
            <a:chExt cx="6879926" cy="9941358"/>
          </a:xfrm>
        </p:grpSpPr>
        <p:pic>
          <p:nvPicPr>
            <p:cNvPr id="5" name="Picture 4" descr="Smiling hospital staff">
              <a:extLst>
                <a:ext uri="{FF2B5EF4-FFF2-40B4-BE49-F238E27FC236}">
                  <a16:creationId xmlns:a16="http://schemas.microsoft.com/office/drawing/2014/main" id="{D1815F57-2C70-AB00-8873-AA9C70B589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39" r="11410" b="13264"/>
            <a:stretch/>
          </p:blipFill>
          <p:spPr>
            <a:xfrm>
              <a:off x="-4101" y="0"/>
              <a:ext cx="6857999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982668" y="4799230"/>
              <a:ext cx="4884460" cy="3946602"/>
            </a:xfrm>
            <a:prstGeom prst="roundRect">
              <a:avLst/>
            </a:prstGeom>
            <a:solidFill>
              <a:schemeClr val="bg1">
                <a:alpha val="7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424" y="5270121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ka-GE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ხელი შეუწყვეთ უსაფრთხოების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ka-GE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კულტურას თქვენს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ka-GE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სამუშაო ადგილას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grpSp>
          <p:nvGrpSpPr>
            <p:cNvPr id="3" name="Group 9">
              <a:extLst>
                <a:ext uri="{FF2B5EF4-FFF2-40B4-BE49-F238E27FC236}">
                  <a16:creationId xmlns:a16="http://schemas.microsoft.com/office/drawing/2014/main" id="{8E2CFFD7-C774-2208-BBD9-86C0E3398CF6}"/>
                </a:ext>
              </a:extLst>
            </p:cNvPr>
            <p:cNvGrpSpPr/>
            <p:nvPr/>
          </p:nvGrpSpPr>
          <p:grpSpPr>
            <a:xfrm>
              <a:off x="-4101" y="9094972"/>
              <a:ext cx="6879926" cy="846386"/>
              <a:chOff x="-4101" y="9094972"/>
              <a:chExt cx="6879926" cy="846386"/>
            </a:xfrm>
          </p:grpSpPr>
          <p:grpSp>
            <p:nvGrpSpPr>
              <p:cNvPr id="4" name="Group 10">
                <a:extLst>
                  <a:ext uri="{FF2B5EF4-FFF2-40B4-BE49-F238E27FC236}">
                    <a16:creationId xmlns:a16="http://schemas.microsoft.com/office/drawing/2014/main" id="{84B69A0C-9D3D-D318-0C49-FE248675EC49}"/>
                  </a:ext>
                </a:extLst>
              </p:cNvPr>
              <p:cNvGrpSpPr/>
              <p:nvPr/>
            </p:nvGrpSpPr>
            <p:grpSpPr>
              <a:xfrm>
                <a:off x="-4101" y="9094972"/>
                <a:ext cx="6879926" cy="846386"/>
                <a:chOff x="0" y="9070796"/>
                <a:chExt cx="6879926" cy="846386"/>
              </a:xfrm>
            </p:grpSpPr>
            <p:sp>
              <p:nvSpPr>
                <p:cNvPr id="7" name="Rectangle 13">
                  <a:extLst>
                    <a:ext uri="{FF2B5EF4-FFF2-40B4-BE49-F238E27FC236}">
                      <a16:creationId xmlns:a16="http://schemas.microsoft.com/office/drawing/2014/main" id="{07A5778B-493A-0325-F953-74173ED5A528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8" name="TextBox 14">
                  <a:extLst>
                    <a:ext uri="{FF2B5EF4-FFF2-40B4-BE49-F238E27FC236}">
                      <a16:creationId xmlns:a16="http://schemas.microsoft.com/office/drawing/2014/main" id="{6EE60FE5-E420-19A7-B833-6526A37B4C5B}"/>
                    </a:ext>
                  </a:extLst>
                </p:cNvPr>
                <p:cNvSpPr txBox="1"/>
                <p:nvPr/>
              </p:nvSpPr>
              <p:spPr>
                <a:xfrm>
                  <a:off x="21927" y="90707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 err="1">
                      <a:solidFill>
                        <a:srgbClr val="FF9922"/>
                      </a:solidFill>
                    </a:rPr>
                    <a:t>PrEvCan</a:t>
                  </a:r>
                  <a:r>
                    <a:rPr lang="en-GB" sz="1200" b="1" dirty="0">
                      <a:solidFill>
                        <a:srgbClr val="FF9922"/>
                      </a:solidFill>
                    </a:rPr>
                    <a:t>© </a:t>
                  </a:r>
                  <a:r>
                    <a:rPr lang="ka-GE" sz="1200" b="1" dirty="0">
                      <a:solidFill>
                        <a:srgbClr val="FF9922"/>
                      </a:solidFill>
                    </a:rPr>
                    <a:t>კამპანია დაიწყო </a:t>
                  </a:r>
                  <a:r>
                    <a:rPr lang="en-GB" sz="1200" b="1" dirty="0">
                      <a:solidFill>
                        <a:srgbClr val="FF9922"/>
                      </a:solidFill>
                    </a:rPr>
                    <a:t>EONS_</a:t>
                  </a:r>
                  <a:r>
                    <a:rPr lang="ka-GE" sz="1200" b="1" dirty="0">
                      <a:solidFill>
                        <a:srgbClr val="FF9922"/>
                      </a:solidFill>
                    </a:rPr>
                    <a:t>ის ინიციატივით და მიმდინარეობს </a:t>
                  </a:r>
                  <a:br>
                    <a:rPr lang="ka-GE" sz="1200" b="1" dirty="0">
                      <a:solidFill>
                        <a:srgbClr val="FF9922"/>
                      </a:solidFill>
                    </a:rPr>
                  </a:br>
                  <a:r>
                    <a:rPr lang="ka-GE" sz="1200" b="1" dirty="0">
                      <a:solidFill>
                        <a:srgbClr val="FF9922"/>
                      </a:solidFill>
                    </a:rPr>
                    <a:t>კამპანიის მთავარ პარტნიორთან </a:t>
                  </a:r>
                  <a:r>
                    <a:rPr lang="en-GB" sz="1200" b="1" dirty="0">
                      <a:solidFill>
                        <a:srgbClr val="FF9922"/>
                      </a:solidFill>
                    </a:rPr>
                    <a:t>ESMO_</a:t>
                  </a:r>
                  <a:r>
                    <a:rPr lang="ka-GE" sz="1200" b="1" dirty="0">
                      <a:solidFill>
                        <a:srgbClr val="FF9922"/>
                      </a:solidFill>
                    </a:rPr>
                    <a:t>სთან. </a:t>
                  </a:r>
                  <a:br>
                    <a:rPr lang="ka-GE" sz="1200" b="1" dirty="0">
                      <a:solidFill>
                        <a:srgbClr val="FF9922"/>
                      </a:solidFill>
                    </a:rPr>
                  </a:br>
                  <a:r>
                    <a:rPr lang="ka-GE" sz="1200" b="1" dirty="0">
                      <a:solidFill>
                        <a:srgbClr val="FF9922"/>
                      </a:solidFill>
                    </a:rPr>
                    <a:t>დამატებითი ინფორმაცია: </a:t>
                  </a:r>
                  <a:r>
                    <a:rPr lang="en-GB" sz="1200" b="1" dirty="0">
                      <a:solidFill>
                        <a:srgbClr val="FF9922"/>
                      </a:solidFill>
                    </a:rPr>
                    <a:t>www.cancernurse.eu/prevcan</a:t>
                  </a:r>
                </a:p>
              </p:txBody>
            </p:sp>
            <p:grpSp>
              <p:nvGrpSpPr>
                <p:cNvPr id="9" name="Group 15">
                  <a:extLst>
                    <a:ext uri="{FF2B5EF4-FFF2-40B4-BE49-F238E27FC236}">
                      <a16:creationId xmlns:a16="http://schemas.microsoft.com/office/drawing/2014/main" id="{F5C36C9E-D70D-3AB9-0F26-0C04339D5849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0" name="Ovaal 2">
                    <a:extLst>
                      <a:ext uri="{FF2B5EF4-FFF2-40B4-BE49-F238E27FC236}">
                        <a16:creationId xmlns:a16="http://schemas.microsoft.com/office/drawing/2014/main" id="{6081C15F-AB28-3E85-2663-88A3A0F687D0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11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B367DF40-3211-367A-8BCD-E6D3B660890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6" name="Graphic 12">
                <a:extLst>
                  <a:ext uri="{FF2B5EF4-FFF2-40B4-BE49-F238E27FC236}">
                    <a16:creationId xmlns:a16="http://schemas.microsoft.com/office/drawing/2014/main" id="{CF67C2DE-600D-A038-E143-2849FF9DBA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148A7E3C-0118-FEB7-1CCA-D091D8D7D9F2}"/>
                </a:ext>
              </a:extLst>
            </p:cNvPr>
            <p:cNvSpPr txBox="1"/>
            <p:nvPr/>
          </p:nvSpPr>
          <p:spPr>
            <a:xfrm>
              <a:off x="2427495" y="800488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ka-GE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სამუშაო გარემოში </a:t>
              </a:r>
              <a:br>
                <a: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ka-GE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დაიცავით თქვენი თავი კიბოს გამომწვევი სუბსტანციებისგან და მიყევით ჯამრთელობას </a:t>
              </a:r>
              <a:br>
                <a: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ka-GE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და უსაფრთხოებას</a:t>
              </a:r>
              <a:r>
                <a:rPr lang="en-US" sz="600" b="1" dirty="0">
                  <a:solidFill>
                    <a:srgbClr val="FF992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</a:t>
              </a: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9" name="Rectangle 61">
              <a:extLst>
                <a:ext uri="{FF2B5EF4-FFF2-40B4-BE49-F238E27FC236}">
                  <a16:creationId xmlns:a16="http://schemas.microsoft.com/office/drawing/2014/main" id="{85EBDB4C-9389-204E-5E4C-D85A472E2FE2}"/>
                </a:ext>
              </a:extLst>
            </p:cNvPr>
            <p:cNvSpPr/>
            <p:nvPr/>
          </p:nvSpPr>
          <p:spPr>
            <a:xfrm>
              <a:off x="528090" y="948985"/>
              <a:ext cx="16143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a-GE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ჩასვით თქვენი ორგანიზაციის ლოგო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0743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EE232958-0976-E20C-2E50-AE86F5F099C2}"/>
              </a:ext>
            </a:extLst>
          </p:cNvPr>
          <p:cNvGrpSpPr/>
          <p:nvPr/>
        </p:nvGrpSpPr>
        <p:grpSpPr>
          <a:xfrm>
            <a:off x="-4101" y="0"/>
            <a:ext cx="6879926" cy="9941358"/>
            <a:chOff x="-4101" y="0"/>
            <a:chExt cx="6879926" cy="9941358"/>
          </a:xfrm>
        </p:grpSpPr>
        <p:pic>
          <p:nvPicPr>
            <p:cNvPr id="5" name="Picture 4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E67B022B-3064-6B21-9618-B4F8E6E6A5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01" t="670" r="936" b="38860"/>
            <a:stretch/>
          </p:blipFill>
          <p:spPr>
            <a:xfrm>
              <a:off x="-4101" y="0"/>
              <a:ext cx="6879926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696103" y="4799230"/>
              <a:ext cx="5365693" cy="3946602"/>
            </a:xfrm>
            <a:prstGeom prst="roundRect">
              <a:avLst/>
            </a:prstGeom>
            <a:solidFill>
              <a:schemeClr val="bg1">
                <a:alpha val="7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425" y="5272826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ka-GE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ყოველთვის აღნიშნეთ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ka-GE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ან დასვით კითხვა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ka-GE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თუ რაიმე არასწორად მოგეჩვენებათ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grpSp>
          <p:nvGrpSpPr>
            <p:cNvPr id="3" name="Group 9">
              <a:extLst>
                <a:ext uri="{FF2B5EF4-FFF2-40B4-BE49-F238E27FC236}">
                  <a16:creationId xmlns:a16="http://schemas.microsoft.com/office/drawing/2014/main" id="{550DAC2C-8D07-8DEA-F772-CBBD4EF2B2ED}"/>
                </a:ext>
              </a:extLst>
            </p:cNvPr>
            <p:cNvGrpSpPr/>
            <p:nvPr/>
          </p:nvGrpSpPr>
          <p:grpSpPr>
            <a:xfrm>
              <a:off x="-4101" y="9094972"/>
              <a:ext cx="6879926" cy="846386"/>
              <a:chOff x="-4101" y="9094972"/>
              <a:chExt cx="6879926" cy="846386"/>
            </a:xfrm>
          </p:grpSpPr>
          <p:grpSp>
            <p:nvGrpSpPr>
              <p:cNvPr id="4" name="Group 10">
                <a:extLst>
                  <a:ext uri="{FF2B5EF4-FFF2-40B4-BE49-F238E27FC236}">
                    <a16:creationId xmlns:a16="http://schemas.microsoft.com/office/drawing/2014/main" id="{4A8071F9-0466-E2AE-D7F4-4B0151205A63}"/>
                  </a:ext>
                </a:extLst>
              </p:cNvPr>
              <p:cNvGrpSpPr/>
              <p:nvPr/>
            </p:nvGrpSpPr>
            <p:grpSpPr>
              <a:xfrm>
                <a:off x="-4101" y="9094972"/>
                <a:ext cx="6879926" cy="846386"/>
                <a:chOff x="0" y="9070796"/>
                <a:chExt cx="6879926" cy="846386"/>
              </a:xfrm>
            </p:grpSpPr>
            <p:sp>
              <p:nvSpPr>
                <p:cNvPr id="7" name="Rectangle 13">
                  <a:extLst>
                    <a:ext uri="{FF2B5EF4-FFF2-40B4-BE49-F238E27FC236}">
                      <a16:creationId xmlns:a16="http://schemas.microsoft.com/office/drawing/2014/main" id="{7EB1AB0B-6E72-664C-67F3-0E441CE3A296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8" name="TextBox 14">
                  <a:extLst>
                    <a:ext uri="{FF2B5EF4-FFF2-40B4-BE49-F238E27FC236}">
                      <a16:creationId xmlns:a16="http://schemas.microsoft.com/office/drawing/2014/main" id="{DD48792C-8E5E-9A39-3FA1-1576D193E4E2}"/>
                    </a:ext>
                  </a:extLst>
                </p:cNvPr>
                <p:cNvSpPr txBox="1"/>
                <p:nvPr/>
              </p:nvSpPr>
              <p:spPr>
                <a:xfrm>
                  <a:off x="21927" y="90707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 err="1">
                      <a:solidFill>
                        <a:srgbClr val="FF9922"/>
                      </a:solidFill>
                    </a:rPr>
                    <a:t>PrEvCan</a:t>
                  </a:r>
                  <a:r>
                    <a:rPr lang="en-GB" sz="1200" b="1" dirty="0">
                      <a:solidFill>
                        <a:srgbClr val="FF9922"/>
                      </a:solidFill>
                    </a:rPr>
                    <a:t>© </a:t>
                  </a:r>
                  <a:r>
                    <a:rPr lang="ka-GE" sz="1200" b="1" dirty="0">
                      <a:solidFill>
                        <a:srgbClr val="FF9922"/>
                      </a:solidFill>
                    </a:rPr>
                    <a:t>კამპანია დაიწყო </a:t>
                  </a:r>
                  <a:r>
                    <a:rPr lang="en-GB" sz="1200" b="1" dirty="0">
                      <a:solidFill>
                        <a:srgbClr val="FF9922"/>
                      </a:solidFill>
                    </a:rPr>
                    <a:t>EONS_</a:t>
                  </a:r>
                  <a:r>
                    <a:rPr lang="ka-GE" sz="1200" b="1" dirty="0">
                      <a:solidFill>
                        <a:srgbClr val="FF9922"/>
                      </a:solidFill>
                    </a:rPr>
                    <a:t>ის ინიციატივით და მიმდინარეობს </a:t>
                  </a:r>
                  <a:br>
                    <a:rPr lang="ka-GE" sz="1200" b="1" dirty="0">
                      <a:solidFill>
                        <a:srgbClr val="FF9922"/>
                      </a:solidFill>
                    </a:rPr>
                  </a:br>
                  <a:r>
                    <a:rPr lang="ka-GE" sz="1200" b="1" dirty="0">
                      <a:solidFill>
                        <a:srgbClr val="FF9922"/>
                      </a:solidFill>
                    </a:rPr>
                    <a:t>კამპანიის მთავარ პარტნიორთან </a:t>
                  </a:r>
                  <a:r>
                    <a:rPr lang="en-GB" sz="1200" b="1" dirty="0">
                      <a:solidFill>
                        <a:srgbClr val="FF9922"/>
                      </a:solidFill>
                    </a:rPr>
                    <a:t>ESMO_</a:t>
                  </a:r>
                  <a:r>
                    <a:rPr lang="ka-GE" sz="1200" b="1" dirty="0">
                      <a:solidFill>
                        <a:srgbClr val="FF9922"/>
                      </a:solidFill>
                    </a:rPr>
                    <a:t>სთან. </a:t>
                  </a:r>
                  <a:br>
                    <a:rPr lang="ka-GE" sz="1200" b="1" dirty="0">
                      <a:solidFill>
                        <a:srgbClr val="FF9922"/>
                      </a:solidFill>
                    </a:rPr>
                  </a:br>
                  <a:r>
                    <a:rPr lang="ka-GE" sz="1200" b="1" dirty="0">
                      <a:solidFill>
                        <a:srgbClr val="FF9922"/>
                      </a:solidFill>
                    </a:rPr>
                    <a:t>დამატებითი ინფორმაცია: </a:t>
                  </a:r>
                  <a:r>
                    <a:rPr lang="en-GB" sz="1200" b="1" dirty="0">
                      <a:solidFill>
                        <a:srgbClr val="FF9922"/>
                      </a:solidFill>
                    </a:rPr>
                    <a:t>www.cancernurse.eu/prevcan</a:t>
                  </a:r>
                </a:p>
              </p:txBody>
            </p:sp>
            <p:grpSp>
              <p:nvGrpSpPr>
                <p:cNvPr id="9" name="Group 15">
                  <a:extLst>
                    <a:ext uri="{FF2B5EF4-FFF2-40B4-BE49-F238E27FC236}">
                      <a16:creationId xmlns:a16="http://schemas.microsoft.com/office/drawing/2014/main" id="{AA4AAA42-8E3D-3A84-5C06-FBCA43446673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0" name="Ovaal 2">
                    <a:extLst>
                      <a:ext uri="{FF2B5EF4-FFF2-40B4-BE49-F238E27FC236}">
                        <a16:creationId xmlns:a16="http://schemas.microsoft.com/office/drawing/2014/main" id="{B65A68D1-11BD-A2F3-08C4-DC6A61B171BE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11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61DBAF60-0839-40A8-77C4-A116B66A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6" name="Graphic 12">
                <a:extLst>
                  <a:ext uri="{FF2B5EF4-FFF2-40B4-BE49-F238E27FC236}">
                    <a16:creationId xmlns:a16="http://schemas.microsoft.com/office/drawing/2014/main" id="{BCB4F312-272B-B9AA-E4C8-C89A3A48A6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CC94576E-B6EE-0006-12E8-C2596FA34AB2}"/>
                </a:ext>
              </a:extLst>
            </p:cNvPr>
            <p:cNvSpPr txBox="1"/>
            <p:nvPr/>
          </p:nvSpPr>
          <p:spPr>
            <a:xfrm>
              <a:off x="2427495" y="800488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ka-GE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სამუშაო გარემოში </a:t>
              </a:r>
              <a:br>
                <a: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ka-GE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დაიცავით თქვენი თავი კიბოს გამომწვევი სუბსტანციებისგან და მიყევით ჯამრთელობას </a:t>
              </a:r>
              <a:br>
                <a: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ka-GE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და უსაფრთხოებას</a:t>
              </a:r>
              <a:r>
                <a:rPr lang="en-US" sz="600" b="1" dirty="0">
                  <a:solidFill>
                    <a:srgbClr val="FF992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</a:t>
              </a: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9" name="Rectangle 61">
              <a:extLst>
                <a:ext uri="{FF2B5EF4-FFF2-40B4-BE49-F238E27FC236}">
                  <a16:creationId xmlns:a16="http://schemas.microsoft.com/office/drawing/2014/main" id="{0DD84931-9142-A288-E651-6EB14C771143}"/>
                </a:ext>
              </a:extLst>
            </p:cNvPr>
            <p:cNvSpPr/>
            <p:nvPr/>
          </p:nvSpPr>
          <p:spPr>
            <a:xfrm>
              <a:off x="528090" y="948985"/>
              <a:ext cx="16143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a-GE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ჩასვით თქვენი ორგანიზაციის ლოგო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680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D3C93A3A-3A32-1A09-C897-020952B5AA79}"/>
              </a:ext>
            </a:extLst>
          </p:cNvPr>
          <p:cNvGrpSpPr/>
          <p:nvPr/>
        </p:nvGrpSpPr>
        <p:grpSpPr>
          <a:xfrm>
            <a:off x="-4101" y="-32589"/>
            <a:ext cx="6879926" cy="9973947"/>
            <a:chOff x="-4101" y="-32589"/>
            <a:chExt cx="6879926" cy="9973947"/>
          </a:xfrm>
        </p:grpSpPr>
        <p:pic>
          <p:nvPicPr>
            <p:cNvPr id="47" name="Picture 46" descr="Close-up of two people holding hands">
              <a:extLst>
                <a:ext uri="{FF2B5EF4-FFF2-40B4-BE49-F238E27FC236}">
                  <a16:creationId xmlns:a16="http://schemas.microsoft.com/office/drawing/2014/main" id="{1540FB15-EDFB-0D38-233B-B4576B65C5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4" r="43396"/>
            <a:stretch/>
          </p:blipFill>
          <p:spPr>
            <a:xfrm>
              <a:off x="0" y="-32589"/>
              <a:ext cx="6853899" cy="9971178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417821" y="4799230"/>
              <a:ext cx="5954179" cy="3946602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425" y="5534653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ka-GE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მადლობა გადაუხადეთ კოლეგებს ვისაც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ka-GE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ადარდებს უსაფრთხოება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grpSp>
          <p:nvGrpSpPr>
            <p:cNvPr id="3" name="Group 9">
              <a:extLst>
                <a:ext uri="{FF2B5EF4-FFF2-40B4-BE49-F238E27FC236}">
                  <a16:creationId xmlns:a16="http://schemas.microsoft.com/office/drawing/2014/main" id="{43F72018-F28D-C7B5-8B08-5AD146AC20CB}"/>
                </a:ext>
              </a:extLst>
            </p:cNvPr>
            <p:cNvGrpSpPr/>
            <p:nvPr/>
          </p:nvGrpSpPr>
          <p:grpSpPr>
            <a:xfrm>
              <a:off x="-4101" y="9094972"/>
              <a:ext cx="6879926" cy="846386"/>
              <a:chOff x="-4101" y="9094972"/>
              <a:chExt cx="6879926" cy="846386"/>
            </a:xfrm>
          </p:grpSpPr>
          <p:grpSp>
            <p:nvGrpSpPr>
              <p:cNvPr id="4" name="Group 10">
                <a:extLst>
                  <a:ext uri="{FF2B5EF4-FFF2-40B4-BE49-F238E27FC236}">
                    <a16:creationId xmlns:a16="http://schemas.microsoft.com/office/drawing/2014/main" id="{62628FE4-C96D-779D-6688-629AA1C04349}"/>
                  </a:ext>
                </a:extLst>
              </p:cNvPr>
              <p:cNvGrpSpPr/>
              <p:nvPr/>
            </p:nvGrpSpPr>
            <p:grpSpPr>
              <a:xfrm>
                <a:off x="-4101" y="9094972"/>
                <a:ext cx="6879926" cy="846386"/>
                <a:chOff x="0" y="9070796"/>
                <a:chExt cx="6879926" cy="846386"/>
              </a:xfrm>
            </p:grpSpPr>
            <p:sp>
              <p:nvSpPr>
                <p:cNvPr id="6" name="Rectangle 13">
                  <a:extLst>
                    <a:ext uri="{FF2B5EF4-FFF2-40B4-BE49-F238E27FC236}">
                      <a16:creationId xmlns:a16="http://schemas.microsoft.com/office/drawing/2014/main" id="{E12C3F3C-4E2D-D220-5DEC-6AB18D25682B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7" name="TextBox 14">
                  <a:extLst>
                    <a:ext uri="{FF2B5EF4-FFF2-40B4-BE49-F238E27FC236}">
                      <a16:creationId xmlns:a16="http://schemas.microsoft.com/office/drawing/2014/main" id="{48BA7A12-75D0-3291-3306-72B5D5CF5395}"/>
                    </a:ext>
                  </a:extLst>
                </p:cNvPr>
                <p:cNvSpPr txBox="1"/>
                <p:nvPr/>
              </p:nvSpPr>
              <p:spPr>
                <a:xfrm>
                  <a:off x="21927" y="90707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 err="1">
                      <a:solidFill>
                        <a:srgbClr val="FF9922"/>
                      </a:solidFill>
                    </a:rPr>
                    <a:t>PrEvCan</a:t>
                  </a:r>
                  <a:r>
                    <a:rPr lang="en-GB" sz="1200" b="1" dirty="0">
                      <a:solidFill>
                        <a:srgbClr val="FF9922"/>
                      </a:solidFill>
                    </a:rPr>
                    <a:t>© </a:t>
                  </a:r>
                  <a:r>
                    <a:rPr lang="ka-GE" sz="1200" b="1" dirty="0">
                      <a:solidFill>
                        <a:srgbClr val="FF9922"/>
                      </a:solidFill>
                    </a:rPr>
                    <a:t>კამპანია დაიწყო </a:t>
                  </a:r>
                  <a:r>
                    <a:rPr lang="en-GB" sz="1200" b="1" dirty="0">
                      <a:solidFill>
                        <a:srgbClr val="FF9922"/>
                      </a:solidFill>
                    </a:rPr>
                    <a:t>EONS_</a:t>
                  </a:r>
                  <a:r>
                    <a:rPr lang="ka-GE" sz="1200" b="1" dirty="0">
                      <a:solidFill>
                        <a:srgbClr val="FF9922"/>
                      </a:solidFill>
                    </a:rPr>
                    <a:t>ის ინიციატივით და მიმდინარეობს </a:t>
                  </a:r>
                  <a:br>
                    <a:rPr lang="ka-GE" sz="1200" b="1" dirty="0">
                      <a:solidFill>
                        <a:srgbClr val="FF9922"/>
                      </a:solidFill>
                    </a:rPr>
                  </a:br>
                  <a:r>
                    <a:rPr lang="ka-GE" sz="1200" b="1" dirty="0">
                      <a:solidFill>
                        <a:srgbClr val="FF9922"/>
                      </a:solidFill>
                    </a:rPr>
                    <a:t>კამპანიის მთავარ პარტნიორთან </a:t>
                  </a:r>
                  <a:r>
                    <a:rPr lang="en-GB" sz="1200" b="1" dirty="0">
                      <a:solidFill>
                        <a:srgbClr val="FF9922"/>
                      </a:solidFill>
                    </a:rPr>
                    <a:t>ESMO_</a:t>
                  </a:r>
                  <a:r>
                    <a:rPr lang="ka-GE" sz="1200" b="1" dirty="0">
                      <a:solidFill>
                        <a:srgbClr val="FF9922"/>
                      </a:solidFill>
                    </a:rPr>
                    <a:t>სთან. </a:t>
                  </a:r>
                  <a:br>
                    <a:rPr lang="ka-GE" sz="1200" b="1" dirty="0">
                      <a:solidFill>
                        <a:srgbClr val="FF9922"/>
                      </a:solidFill>
                    </a:rPr>
                  </a:br>
                  <a:r>
                    <a:rPr lang="ka-GE" sz="1200" b="1" dirty="0">
                      <a:solidFill>
                        <a:srgbClr val="FF9922"/>
                      </a:solidFill>
                    </a:rPr>
                    <a:t>დამატებითი ინფორმაცია: </a:t>
                  </a:r>
                  <a:r>
                    <a:rPr lang="en-GB" sz="1200" b="1" dirty="0">
                      <a:solidFill>
                        <a:srgbClr val="FF9922"/>
                      </a:solidFill>
                    </a:rPr>
                    <a:t>www.cancernurse.eu/prevcan</a:t>
                  </a:r>
                </a:p>
              </p:txBody>
            </p:sp>
            <p:grpSp>
              <p:nvGrpSpPr>
                <p:cNvPr id="8" name="Group 15">
                  <a:extLst>
                    <a:ext uri="{FF2B5EF4-FFF2-40B4-BE49-F238E27FC236}">
                      <a16:creationId xmlns:a16="http://schemas.microsoft.com/office/drawing/2014/main" id="{5CC6A37B-C69F-99AA-58D9-FE804BBEF7C5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9" name="Ovaal 2">
                    <a:extLst>
                      <a:ext uri="{FF2B5EF4-FFF2-40B4-BE49-F238E27FC236}">
                        <a16:creationId xmlns:a16="http://schemas.microsoft.com/office/drawing/2014/main" id="{9CA1E410-A68C-A791-0E84-D8225FBEF202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10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83958276-BBB6-F2CB-69BE-04E0CD6A3BC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5" name="Graphic 12">
                <a:extLst>
                  <a:ext uri="{FF2B5EF4-FFF2-40B4-BE49-F238E27FC236}">
                    <a16:creationId xmlns:a16="http://schemas.microsoft.com/office/drawing/2014/main" id="{5ECABC65-5113-2F9F-5BB1-4888CD2177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11" name="TextBox 7">
              <a:extLst>
                <a:ext uri="{FF2B5EF4-FFF2-40B4-BE49-F238E27FC236}">
                  <a16:creationId xmlns:a16="http://schemas.microsoft.com/office/drawing/2014/main" id="{0C1D828C-AEBF-42D1-E4E4-04CEE211F56D}"/>
                </a:ext>
              </a:extLst>
            </p:cNvPr>
            <p:cNvSpPr txBox="1"/>
            <p:nvPr/>
          </p:nvSpPr>
          <p:spPr>
            <a:xfrm>
              <a:off x="2427495" y="800488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ka-GE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სამუშაო გარემოში </a:t>
              </a:r>
              <a:br>
                <a: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ka-GE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დაიცავით თქვენი თავი კიბოს გამომწვევი სუბსტანციებისგან და მიყევით ჯამრთელობას </a:t>
              </a:r>
              <a:br>
                <a: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ka-GE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და უსაფრთხოებას</a:t>
              </a:r>
              <a:r>
                <a:rPr lang="en-US" sz="600" b="1" dirty="0">
                  <a:solidFill>
                    <a:srgbClr val="FF992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</a:t>
              </a: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2" name="Rectangle 61">
              <a:extLst>
                <a:ext uri="{FF2B5EF4-FFF2-40B4-BE49-F238E27FC236}">
                  <a16:creationId xmlns:a16="http://schemas.microsoft.com/office/drawing/2014/main" id="{08EFEB39-E28F-F82F-6D09-892170B67254}"/>
                </a:ext>
              </a:extLst>
            </p:cNvPr>
            <p:cNvSpPr/>
            <p:nvPr/>
          </p:nvSpPr>
          <p:spPr>
            <a:xfrm>
              <a:off x="528090" y="948985"/>
              <a:ext cx="16143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a-GE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ჩასვით თქვენი ორგანიზაციის ლოგო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8602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45672AF3-CBBC-E14A-8E23-009C668BFD0C}"/>
              </a:ext>
            </a:extLst>
          </p:cNvPr>
          <p:cNvGrpSpPr/>
          <p:nvPr/>
        </p:nvGrpSpPr>
        <p:grpSpPr>
          <a:xfrm>
            <a:off x="-193223" y="0"/>
            <a:ext cx="7069048" cy="9941358"/>
            <a:chOff x="-193223" y="0"/>
            <a:chExt cx="7069048" cy="994135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E68BF1-20E7-412C-97B3-32F18D092E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073" r="26977"/>
            <a:stretch/>
          </p:blipFill>
          <p:spPr>
            <a:xfrm>
              <a:off x="-4101" y="0"/>
              <a:ext cx="6879926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 72">
              <a:extLst>
                <a:ext uri="{FF2B5EF4-FFF2-40B4-BE49-F238E27FC236}">
                  <a16:creationId xmlns:a16="http://schemas.microsoft.com/office/drawing/2014/main" id="{3015B807-1073-D50A-56CD-41610B614A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17" name="Freeform 74">
              <a:extLst>
                <a:ext uri="{FF2B5EF4-FFF2-40B4-BE49-F238E27FC236}">
                  <a16:creationId xmlns:a16="http://schemas.microsoft.com/office/drawing/2014/main" id="{0C2E6727-DE24-6C78-97F2-6BB0E5E33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C84F7ED-F835-9112-4322-72E004540AF2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2CD417D-86DC-CCF2-ED59-0DB34884DC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3" name="Ovaal 41">
              <a:extLst>
                <a:ext uri="{FF2B5EF4-FFF2-40B4-BE49-F238E27FC236}">
                  <a16:creationId xmlns:a16="http://schemas.microsoft.com/office/drawing/2014/main" id="{F2C06FE6-0DAD-0F73-AD6E-6D90EBEC0309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880B5A3D-A951-3B85-69D4-0F0056282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grpSp>
          <p:nvGrpSpPr>
            <p:cNvPr id="3" name="Group 9">
              <a:extLst>
                <a:ext uri="{FF2B5EF4-FFF2-40B4-BE49-F238E27FC236}">
                  <a16:creationId xmlns:a16="http://schemas.microsoft.com/office/drawing/2014/main" id="{4D550732-91A9-6418-E9A4-7765C43C7171}"/>
                </a:ext>
              </a:extLst>
            </p:cNvPr>
            <p:cNvGrpSpPr/>
            <p:nvPr/>
          </p:nvGrpSpPr>
          <p:grpSpPr>
            <a:xfrm>
              <a:off x="-4101" y="9094972"/>
              <a:ext cx="6879926" cy="846386"/>
              <a:chOff x="-4101" y="9094972"/>
              <a:chExt cx="6879926" cy="846386"/>
            </a:xfrm>
          </p:grpSpPr>
          <p:grpSp>
            <p:nvGrpSpPr>
              <p:cNvPr id="5" name="Group 10">
                <a:extLst>
                  <a:ext uri="{FF2B5EF4-FFF2-40B4-BE49-F238E27FC236}">
                    <a16:creationId xmlns:a16="http://schemas.microsoft.com/office/drawing/2014/main" id="{1623962E-7A4B-C1A3-F7DF-123B3F4B034E}"/>
                  </a:ext>
                </a:extLst>
              </p:cNvPr>
              <p:cNvGrpSpPr/>
              <p:nvPr/>
            </p:nvGrpSpPr>
            <p:grpSpPr>
              <a:xfrm>
                <a:off x="-4101" y="9094972"/>
                <a:ext cx="6879926" cy="846386"/>
                <a:chOff x="0" y="9070796"/>
                <a:chExt cx="6879926" cy="846386"/>
              </a:xfrm>
            </p:grpSpPr>
            <p:sp>
              <p:nvSpPr>
                <p:cNvPr id="7" name="Rectangle 13">
                  <a:extLst>
                    <a:ext uri="{FF2B5EF4-FFF2-40B4-BE49-F238E27FC236}">
                      <a16:creationId xmlns:a16="http://schemas.microsoft.com/office/drawing/2014/main" id="{DC602B76-751A-7F82-6AFC-E4CFED77D1F5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8" name="TextBox 14">
                  <a:extLst>
                    <a:ext uri="{FF2B5EF4-FFF2-40B4-BE49-F238E27FC236}">
                      <a16:creationId xmlns:a16="http://schemas.microsoft.com/office/drawing/2014/main" id="{40E90103-DBE8-B71E-59D1-DE78A3FED809}"/>
                    </a:ext>
                  </a:extLst>
                </p:cNvPr>
                <p:cNvSpPr txBox="1"/>
                <p:nvPr/>
              </p:nvSpPr>
              <p:spPr>
                <a:xfrm>
                  <a:off x="21927" y="90707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 err="1">
                      <a:solidFill>
                        <a:srgbClr val="FF9922"/>
                      </a:solidFill>
                    </a:rPr>
                    <a:t>PrEvCan</a:t>
                  </a:r>
                  <a:r>
                    <a:rPr lang="en-GB" sz="1200" b="1" dirty="0">
                      <a:solidFill>
                        <a:srgbClr val="FF9922"/>
                      </a:solidFill>
                    </a:rPr>
                    <a:t>© </a:t>
                  </a:r>
                  <a:r>
                    <a:rPr lang="ka-GE" sz="1200" b="1" dirty="0">
                      <a:solidFill>
                        <a:srgbClr val="FF9922"/>
                      </a:solidFill>
                    </a:rPr>
                    <a:t>კამპანია დაიწყო </a:t>
                  </a:r>
                  <a:r>
                    <a:rPr lang="en-GB" sz="1200" b="1" dirty="0">
                      <a:solidFill>
                        <a:srgbClr val="FF9922"/>
                      </a:solidFill>
                    </a:rPr>
                    <a:t>EONS_</a:t>
                  </a:r>
                  <a:r>
                    <a:rPr lang="ka-GE" sz="1200" b="1" dirty="0">
                      <a:solidFill>
                        <a:srgbClr val="FF9922"/>
                      </a:solidFill>
                    </a:rPr>
                    <a:t>ის ინიციატივით და მიმდინარეობს </a:t>
                  </a:r>
                  <a:br>
                    <a:rPr lang="ka-GE" sz="1200" b="1" dirty="0">
                      <a:solidFill>
                        <a:srgbClr val="FF9922"/>
                      </a:solidFill>
                    </a:rPr>
                  </a:br>
                  <a:r>
                    <a:rPr lang="ka-GE" sz="1200" b="1" dirty="0">
                      <a:solidFill>
                        <a:srgbClr val="FF9922"/>
                      </a:solidFill>
                    </a:rPr>
                    <a:t>კამპანიის მთავარ პარტნიორთან </a:t>
                  </a:r>
                  <a:r>
                    <a:rPr lang="en-GB" sz="1200" b="1" dirty="0">
                      <a:solidFill>
                        <a:srgbClr val="FF9922"/>
                      </a:solidFill>
                    </a:rPr>
                    <a:t>ESMO_</a:t>
                  </a:r>
                  <a:r>
                    <a:rPr lang="ka-GE" sz="1200" b="1" dirty="0">
                      <a:solidFill>
                        <a:srgbClr val="FF9922"/>
                      </a:solidFill>
                    </a:rPr>
                    <a:t>სთან. </a:t>
                  </a:r>
                  <a:br>
                    <a:rPr lang="ka-GE" sz="1200" b="1" dirty="0">
                      <a:solidFill>
                        <a:srgbClr val="FF9922"/>
                      </a:solidFill>
                    </a:rPr>
                  </a:br>
                  <a:r>
                    <a:rPr lang="ka-GE" sz="1200" b="1" dirty="0">
                      <a:solidFill>
                        <a:srgbClr val="FF9922"/>
                      </a:solidFill>
                    </a:rPr>
                    <a:t>დამატებითი ინფორმაცია: </a:t>
                  </a:r>
                  <a:r>
                    <a:rPr lang="en-GB" sz="1200" b="1" dirty="0">
                      <a:solidFill>
                        <a:srgbClr val="FF9922"/>
                      </a:solidFill>
                    </a:rPr>
                    <a:t>www.cancernurse.eu/prevcan</a:t>
                  </a:r>
                </a:p>
              </p:txBody>
            </p:sp>
            <p:grpSp>
              <p:nvGrpSpPr>
                <p:cNvPr id="9" name="Group 15">
                  <a:extLst>
                    <a:ext uri="{FF2B5EF4-FFF2-40B4-BE49-F238E27FC236}">
                      <a16:creationId xmlns:a16="http://schemas.microsoft.com/office/drawing/2014/main" id="{2D8E5735-95E7-69F2-B876-B35F33A98C4F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9" name="Ovaal 2">
                    <a:extLst>
                      <a:ext uri="{FF2B5EF4-FFF2-40B4-BE49-F238E27FC236}">
                        <a16:creationId xmlns:a16="http://schemas.microsoft.com/office/drawing/2014/main" id="{97041285-BC2D-B7D5-D420-DAAE174DB3E0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20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EC31E7BB-993E-B153-6415-09CCF2ED9D1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6" name="Graphic 12">
                <a:extLst>
                  <a:ext uri="{FF2B5EF4-FFF2-40B4-BE49-F238E27FC236}">
                    <a16:creationId xmlns:a16="http://schemas.microsoft.com/office/drawing/2014/main" id="{73BED6AF-D5E8-A293-4902-548C7E4160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33" name="TextBox 7">
              <a:extLst>
                <a:ext uri="{FF2B5EF4-FFF2-40B4-BE49-F238E27FC236}">
                  <a16:creationId xmlns:a16="http://schemas.microsoft.com/office/drawing/2014/main" id="{1FFC97D0-C8E5-D8F7-D86C-C51165FA53C3}"/>
                </a:ext>
              </a:extLst>
            </p:cNvPr>
            <p:cNvSpPr txBox="1"/>
            <p:nvPr/>
          </p:nvSpPr>
          <p:spPr>
            <a:xfrm>
              <a:off x="2427495" y="800488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ka-GE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სამუშაო გარემოში </a:t>
              </a:r>
              <a:br>
                <a: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ka-GE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დაიცავით თქვენი თავი კიბოს გამომწვევი სუბსტანციებისგან და მიყევით ჯამრთელობას </a:t>
              </a:r>
              <a:br>
                <a: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ka-GE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და უსაფრთხოებას</a:t>
              </a:r>
              <a:r>
                <a:rPr lang="en-US" sz="600" b="1" dirty="0">
                  <a:solidFill>
                    <a:srgbClr val="FF992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</a:t>
              </a: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6" name="Rectangle 61">
              <a:extLst>
                <a:ext uri="{FF2B5EF4-FFF2-40B4-BE49-F238E27FC236}">
                  <a16:creationId xmlns:a16="http://schemas.microsoft.com/office/drawing/2014/main" id="{01DD5BFC-980D-61CC-FEAD-B26A3E3CE88D}"/>
                </a:ext>
              </a:extLst>
            </p:cNvPr>
            <p:cNvSpPr/>
            <p:nvPr/>
          </p:nvSpPr>
          <p:spPr>
            <a:xfrm>
              <a:off x="528090" y="948985"/>
              <a:ext cx="16143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a-GE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ჩასვით თქვენი ორგანიზაციის ლოგო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7" name="TextBox 18">
              <a:extLst>
                <a:ext uri="{FF2B5EF4-FFF2-40B4-BE49-F238E27FC236}">
                  <a16:creationId xmlns:a16="http://schemas.microsoft.com/office/drawing/2014/main" id="{EB181A35-89E8-6451-2A55-B39CC14DFB75}"/>
                </a:ext>
              </a:extLst>
            </p:cNvPr>
            <p:cNvSpPr txBox="1"/>
            <p:nvPr/>
          </p:nvSpPr>
          <p:spPr>
            <a:xfrm>
              <a:off x="2350862" y="5526720"/>
              <a:ext cx="4177952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FF9922"/>
                </a:solidFill>
              </a:endParaRPr>
            </a:p>
            <a:p>
              <a:pPr algn="ctr"/>
              <a:r>
                <a:rPr lang="ka-GE" sz="3200" b="1" dirty="0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შეცვალე </a:t>
              </a:r>
              <a:br>
                <a:rPr lang="cs-CZ" sz="3200" b="1" dirty="0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ka-GE" sz="3200" b="1" dirty="0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ტექსტი</a:t>
              </a:r>
              <a:endParaRPr lang="en-GB" sz="3200" b="1" dirty="0">
                <a:solidFill>
                  <a:srgbClr val="FF992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 Box 2">
              <a:extLst>
                <a:ext uri="{FF2B5EF4-FFF2-40B4-BE49-F238E27FC236}">
                  <a16:creationId xmlns:a16="http://schemas.microsoft.com/office/drawing/2014/main" id="{5195E155-7FF7-CE30-4A7C-29BCF0B72C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93223" y="3010172"/>
              <a:ext cx="3483773" cy="2352054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700" dirty="0">
                  <a:solidFill>
                    <a:srgbClr val="FF992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050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ka-GE" sz="2400" b="1" dirty="0">
                  <a:solidFill>
                    <a:srgbClr val="FF9922"/>
                  </a:solidFill>
                  <a:latin typeface="Calibri" panose="020F0502020204030204" pitchFamily="34" charset="0"/>
                </a:rPr>
                <a:t>ჩასვით </a:t>
              </a:r>
              <a:br>
                <a:rPr lang="cs-CZ" sz="2400" b="1" dirty="0">
                  <a:solidFill>
                    <a:srgbClr val="FF9922"/>
                  </a:solidFill>
                  <a:latin typeface="Calibri" panose="020F0502020204030204" pitchFamily="34" charset="0"/>
                </a:rPr>
              </a:br>
              <a:r>
                <a:rPr lang="ka-GE" sz="2400" b="1" dirty="0">
                  <a:solidFill>
                    <a:srgbClr val="FF9922"/>
                  </a:solidFill>
                  <a:latin typeface="Calibri" panose="020F0502020204030204" pitchFamily="34" charset="0"/>
                </a:rPr>
                <a:t>თქვენი </a:t>
              </a:r>
              <a:br>
                <a:rPr lang="cs-CZ" sz="2400" b="1" dirty="0">
                  <a:solidFill>
                    <a:srgbClr val="FF9922"/>
                  </a:solidFill>
                  <a:latin typeface="Calibri" panose="020F0502020204030204" pitchFamily="34" charset="0"/>
                </a:rPr>
              </a:br>
              <a:r>
                <a:rPr lang="ka-GE" sz="2400" b="1" dirty="0">
                  <a:solidFill>
                    <a:srgbClr val="FF9922"/>
                  </a:solidFill>
                  <a:latin typeface="Calibri" panose="020F0502020204030204" pitchFamily="34" charset="0"/>
                </a:rPr>
                <a:t>ფოტოსურათი</a:t>
              </a:r>
              <a:endParaRPr lang="en-GB" sz="24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591</Words>
  <Application>Microsoft Office PowerPoint</Application>
  <PresentationFormat>A4 Paper (210x297 mm)</PresentationFormat>
  <Paragraphs>73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11</cp:revision>
  <cp:lastPrinted>2021-11-01T10:57:37Z</cp:lastPrinted>
  <dcterms:created xsi:type="dcterms:W3CDTF">2021-10-31T06:37:30Z</dcterms:created>
  <dcterms:modified xsi:type="dcterms:W3CDTF">2023-04-27T09:34:59Z</dcterms:modified>
</cp:coreProperties>
</file>