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7" r:id="rId2"/>
    <p:sldId id="261" r:id="rId3"/>
    <p:sldId id="262" r:id="rId4"/>
    <p:sldId id="295" r:id="rId5"/>
    <p:sldId id="296" r:id="rId6"/>
    <p:sldId id="297" r:id="rId7"/>
    <p:sldId id="299" r:id="rId8"/>
    <p:sldId id="298" r:id="rId9"/>
    <p:sldId id="279" r:id="rId10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22"/>
    <a:srgbClr val="877C63"/>
    <a:srgbClr val="DEDEDE"/>
    <a:srgbClr val="D9A7A7"/>
    <a:srgbClr val="CC3300"/>
    <a:srgbClr val="F2F2F2"/>
    <a:srgbClr val="F3F3F3"/>
    <a:srgbClr val="E0E0E0"/>
    <a:srgbClr val="F6F6F5"/>
    <a:srgbClr val="F7F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42D8AE-ED96-4379-9C75-DA3D52D6B9AF}" v="39" dt="2023-04-14T02:27:34.5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6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B98399A-D12A-BA29-D1C9-5D50489E13BF}"/>
              </a:ext>
            </a:extLst>
          </p:cNvPr>
          <p:cNvGrpSpPr/>
          <p:nvPr/>
        </p:nvGrpSpPr>
        <p:grpSpPr>
          <a:xfrm>
            <a:off x="-84045" y="153870"/>
            <a:ext cx="6942045" cy="9919068"/>
            <a:chOff x="-84045" y="153870"/>
            <a:chExt cx="6942045" cy="9919068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DE73569-89E4-253B-3DB0-71163F407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2ECADB6-0590-F662-1F61-E925867D846B}"/>
                </a:ext>
              </a:extLst>
            </p:cNvPr>
            <p:cNvGrpSpPr/>
            <p:nvPr/>
          </p:nvGrpSpPr>
          <p:grpSpPr>
            <a:xfrm>
              <a:off x="2410870" y="375565"/>
              <a:ext cx="2049983" cy="2257391"/>
              <a:chOff x="2410870" y="375565"/>
              <a:chExt cx="2049983" cy="2257391"/>
            </a:xfrm>
          </p:grpSpPr>
          <p:sp>
            <p:nvSpPr>
              <p:cNvPr id="8" name="Ovaal 41">
                <a:extLst>
                  <a:ext uri="{FF2B5EF4-FFF2-40B4-BE49-F238E27FC236}">
                    <a16:creationId xmlns:a16="http://schemas.microsoft.com/office/drawing/2014/main" id="{EADB9184-0371-E0C1-87CC-86E3BDE3B9D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66B2F667-7938-CA34-9AC7-756C56198F30}"/>
                  </a:ext>
                </a:extLst>
              </p:cNvPr>
              <p:cNvSpPr txBox="1"/>
              <p:nvPr/>
            </p:nvSpPr>
            <p:spPr>
              <a:xfrm>
                <a:off x="2410870" y="986401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TÖÖKOHAS </a:t>
                </a:r>
                <a:b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KAITSKE END VÄHKITEKITAVATE AINETE EEST</a:t>
                </a:r>
                <a:endPara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0" name="Picture 9" descr="Icon&#10;&#10;Description automatically generated">
                <a:extLst>
                  <a:ext uri="{FF2B5EF4-FFF2-40B4-BE49-F238E27FC236}">
                    <a16:creationId xmlns:a16="http://schemas.microsoft.com/office/drawing/2014/main" id="{E539C4BC-E077-1E9A-C4DD-A947E75A6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29D35C9-9DD7-1B4E-A296-EA3910AB9C64}"/>
                </a:ext>
              </a:extLst>
            </p:cNvPr>
            <p:cNvGrpSpPr/>
            <p:nvPr/>
          </p:nvGrpSpPr>
          <p:grpSpPr>
            <a:xfrm>
              <a:off x="-84045" y="9135299"/>
              <a:ext cx="6942045" cy="937639"/>
              <a:chOff x="-84045" y="9113699"/>
              <a:chExt cx="6942045" cy="937639"/>
            </a:xfrm>
          </p:grpSpPr>
          <p:sp>
            <p:nvSpPr>
              <p:cNvPr id="3" name="Rectangle 7">
                <a:extLst>
                  <a:ext uri="{FF2B5EF4-FFF2-40B4-BE49-F238E27FC236}">
                    <a16:creationId xmlns:a16="http://schemas.microsoft.com/office/drawing/2014/main" id="{028BA798-CB95-16E0-0F89-2464A70A5F74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4" name="TextBox 20">
                <a:extLst>
                  <a:ext uri="{FF2B5EF4-FFF2-40B4-BE49-F238E27FC236}">
                    <a16:creationId xmlns:a16="http://schemas.microsoft.com/office/drawing/2014/main" id="{D654E907-232E-4D71-5461-B92B4F8A4B93}"/>
                  </a:ext>
                </a:extLst>
              </p:cNvPr>
              <p:cNvSpPr txBox="1"/>
              <p:nvPr/>
            </p:nvSpPr>
            <p:spPr>
              <a:xfrm>
                <a:off x="-84045" y="9174175"/>
                <a:ext cx="684707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PrEvCan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©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algatas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EONS ja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seda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viiakse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läbi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koostöös</a:t>
                </a:r>
                <a:r>
                  <a:rPr lang="en-US" sz="1200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 </a:t>
                </a:r>
                <a:br>
                  <a:rPr lang="en-US" sz="1200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peamise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partneri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ESMOga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.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Rohkem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infot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5" name="Group 21">
                <a:extLst>
                  <a:ext uri="{FF2B5EF4-FFF2-40B4-BE49-F238E27FC236}">
                    <a16:creationId xmlns:a16="http://schemas.microsoft.com/office/drawing/2014/main" id="{85BA7465-7C3C-0394-9327-7F4FC1414314}"/>
                  </a:ext>
                </a:extLst>
              </p:cNvPr>
              <p:cNvGrpSpPr/>
              <p:nvPr/>
            </p:nvGrpSpPr>
            <p:grpSpPr>
              <a:xfrm>
                <a:off x="110090" y="9267778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1" name="Ovaal 2">
                  <a:extLst>
                    <a:ext uri="{FF2B5EF4-FFF2-40B4-BE49-F238E27FC236}">
                      <a16:creationId xmlns:a16="http://schemas.microsoft.com/office/drawing/2014/main" id="{E60665D2-4F85-427A-A043-7CE699970148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12" name="Picture 24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359A8ED5-4605-5462-B1C3-BBA095E856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6" name="Graphic 22">
                <a:extLst>
                  <a:ext uri="{FF2B5EF4-FFF2-40B4-BE49-F238E27FC236}">
                    <a16:creationId xmlns:a16="http://schemas.microsoft.com/office/drawing/2014/main" id="{AD9E73AF-B26C-7993-0F93-FB766E3B3E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142760" y="9397509"/>
                <a:ext cx="605571" cy="285538"/>
              </a:xfrm>
              <a:prstGeom prst="rect">
                <a:avLst/>
              </a:prstGeom>
            </p:spPr>
          </p:pic>
        </p:grpSp>
      </p:grpSp>
      <p:sp>
        <p:nvSpPr>
          <p:cNvPr id="15" name="TextBox 18">
            <a:extLst>
              <a:ext uri="{FF2B5EF4-FFF2-40B4-BE49-F238E27FC236}">
                <a16:creationId xmlns:a16="http://schemas.microsoft.com/office/drawing/2014/main" id="{4A264C62-7790-42EC-C1BF-B1AEA3CF6CD7}"/>
              </a:ext>
            </a:extLst>
          </p:cNvPr>
          <p:cNvSpPr txBox="1"/>
          <p:nvPr/>
        </p:nvSpPr>
        <p:spPr>
          <a:xfrm>
            <a:off x="131691" y="4828497"/>
            <a:ext cx="65864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FF9922"/>
              </a:solidFill>
            </a:endParaRPr>
          </a:p>
          <a:p>
            <a:pPr algn="ctr"/>
            <a:r>
              <a:rPr lang="en-US" sz="3200" b="1" i="0" dirty="0" err="1">
                <a:solidFill>
                  <a:srgbClr val="FF99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Sõnumid</a:t>
            </a:r>
            <a:r>
              <a:rPr lang="en-US" sz="32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99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tervishoiutöötajatele</a:t>
            </a:r>
            <a:endParaRPr lang="en-GB" sz="3200" b="1" dirty="0">
              <a:solidFill>
                <a:srgbClr val="FF99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790A3FD-6FE2-6E05-5249-67F395FCF5A0}"/>
              </a:ext>
            </a:extLst>
          </p:cNvPr>
          <p:cNvGrpSpPr/>
          <p:nvPr/>
        </p:nvGrpSpPr>
        <p:grpSpPr>
          <a:xfrm>
            <a:off x="-84045" y="1"/>
            <a:ext cx="6942045" cy="10072937"/>
            <a:chOff x="-84045" y="1"/>
            <a:chExt cx="6942045" cy="10072937"/>
          </a:xfrm>
        </p:grpSpPr>
        <p:pic>
          <p:nvPicPr>
            <p:cNvPr id="4" name="Picture 3" descr="Healthcare worker speaking with patients">
              <a:extLst>
                <a:ext uri="{FF2B5EF4-FFF2-40B4-BE49-F238E27FC236}">
                  <a16:creationId xmlns:a16="http://schemas.microsoft.com/office/drawing/2014/main" id="{E8E2E33C-EE13-F91A-3EA4-1421246556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68" r="13661" b="10442"/>
            <a:stretch/>
          </p:blipFill>
          <p:spPr>
            <a:xfrm>
              <a:off x="1" y="1"/>
              <a:ext cx="6853898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618908" y="4134921"/>
              <a:ext cx="5655833" cy="4014416"/>
            </a:xfrm>
            <a:prstGeom prst="roundRect">
              <a:avLst/>
            </a:prstGeom>
            <a:solidFill>
              <a:schemeClr val="bg1">
                <a:alpha val="7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1610" y="4487429"/>
              <a:ext cx="578381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Anna </a:t>
              </a: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patsientidele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cs-CZ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ja </a:t>
              </a: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nende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lähedastele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alati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tervisealast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teavet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ja </a:t>
              </a: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julgusta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neid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enda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eest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hoolitsemises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aktiivselt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osalema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lang="en-GB" sz="60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0" name="Freeform 72">
              <a:extLst>
                <a:ext uri="{FF2B5EF4-FFF2-40B4-BE49-F238E27FC236}">
                  <a16:creationId xmlns:a16="http://schemas.microsoft.com/office/drawing/2014/main" id="{D57D5010-3B0C-1690-D314-9996552EAE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41" name="Freeform 74">
              <a:extLst>
                <a:ext uri="{FF2B5EF4-FFF2-40B4-BE49-F238E27FC236}">
                  <a16:creationId xmlns:a16="http://schemas.microsoft.com/office/drawing/2014/main" id="{EB7005F8-7C75-3B5C-4E1D-264B97CAFB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2E63F74-1382-FC41-52C4-B41049C06439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686E5AE-BEB6-30F5-6739-B02098C992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33" name="Ovaal 41">
              <a:extLst>
                <a:ext uri="{FF2B5EF4-FFF2-40B4-BE49-F238E27FC236}">
                  <a16:creationId xmlns:a16="http://schemas.microsoft.com/office/drawing/2014/main" id="{AE504909-022C-821E-4D75-11948D7F6840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A64E677E-9487-1C29-47DE-1C1D5209C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27">
              <a:extLst>
                <a:ext uri="{FF2B5EF4-FFF2-40B4-BE49-F238E27FC236}">
                  <a16:creationId xmlns:a16="http://schemas.microsoft.com/office/drawing/2014/main" id="{9BA4FA60-5D9E-E3DF-FB6C-827840A1A4AC}"/>
                </a:ext>
              </a:extLst>
            </p:cNvPr>
            <p:cNvSpPr/>
            <p:nvPr/>
          </p:nvSpPr>
          <p:spPr>
            <a:xfrm>
              <a:off x="395338" y="895903"/>
              <a:ext cx="186430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Sisesta siia </a:t>
              </a:r>
              <a:b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oma organisatsiooni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66E9D48-CDC7-F9A9-38CE-D66A30FD8EE1}"/>
                </a:ext>
              </a:extLst>
            </p:cNvPr>
            <p:cNvGrpSpPr/>
            <p:nvPr/>
          </p:nvGrpSpPr>
          <p:grpSpPr>
            <a:xfrm>
              <a:off x="2410870" y="375565"/>
              <a:ext cx="2049983" cy="2257391"/>
              <a:chOff x="2410870" y="375565"/>
              <a:chExt cx="2049983" cy="2257391"/>
            </a:xfrm>
          </p:grpSpPr>
          <p:sp>
            <p:nvSpPr>
              <p:cNvPr id="6" name="Ovaal 41">
                <a:extLst>
                  <a:ext uri="{FF2B5EF4-FFF2-40B4-BE49-F238E27FC236}">
                    <a16:creationId xmlns:a16="http://schemas.microsoft.com/office/drawing/2014/main" id="{9E63DA65-5339-DD34-025D-BE9D64EE294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49BFEDBB-E1D8-EFA6-87D2-E3983F5594DF}"/>
                  </a:ext>
                </a:extLst>
              </p:cNvPr>
              <p:cNvSpPr txBox="1"/>
              <p:nvPr/>
            </p:nvSpPr>
            <p:spPr>
              <a:xfrm>
                <a:off x="2410870" y="986401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TÖÖKOHAS </a:t>
                </a:r>
                <a:b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KAITSKE END VÄHKITEKITAVATE AINETE EEST</a:t>
                </a:r>
                <a:endPara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8" name="Picture 7" descr="Icon&#10;&#10;Description automatically generated">
                <a:extLst>
                  <a:ext uri="{FF2B5EF4-FFF2-40B4-BE49-F238E27FC236}">
                    <a16:creationId xmlns:a16="http://schemas.microsoft.com/office/drawing/2014/main" id="{3913EBCF-838A-5586-D22A-0427595910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1A0B60F-E5A7-5338-FBBA-DD6331BEDA0C}"/>
                </a:ext>
              </a:extLst>
            </p:cNvPr>
            <p:cNvGrpSpPr/>
            <p:nvPr/>
          </p:nvGrpSpPr>
          <p:grpSpPr>
            <a:xfrm>
              <a:off x="-84045" y="9135299"/>
              <a:ext cx="6942045" cy="937639"/>
              <a:chOff x="-84045" y="9113699"/>
              <a:chExt cx="6942045" cy="937639"/>
            </a:xfrm>
          </p:grpSpPr>
          <p:sp>
            <p:nvSpPr>
              <p:cNvPr id="10" name="Rectangle 7">
                <a:extLst>
                  <a:ext uri="{FF2B5EF4-FFF2-40B4-BE49-F238E27FC236}">
                    <a16:creationId xmlns:a16="http://schemas.microsoft.com/office/drawing/2014/main" id="{963B4168-3247-08C6-03D0-B143D57E1C2C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11" name="TextBox 20">
                <a:extLst>
                  <a:ext uri="{FF2B5EF4-FFF2-40B4-BE49-F238E27FC236}">
                    <a16:creationId xmlns:a16="http://schemas.microsoft.com/office/drawing/2014/main" id="{34189A10-8A44-66DF-F540-F98F2D98B467}"/>
                  </a:ext>
                </a:extLst>
              </p:cNvPr>
              <p:cNvSpPr txBox="1"/>
              <p:nvPr/>
            </p:nvSpPr>
            <p:spPr>
              <a:xfrm>
                <a:off x="-84045" y="9174175"/>
                <a:ext cx="684707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PrEvCan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©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algatas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EONS ja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seda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viiakse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läbi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koostöös</a:t>
                </a:r>
                <a:r>
                  <a:rPr lang="en-US" sz="1200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 </a:t>
                </a:r>
                <a:br>
                  <a:rPr lang="en-US" sz="1200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peamise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partneri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ESMOga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.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Rohkem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infot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2" name="Group 21">
                <a:extLst>
                  <a:ext uri="{FF2B5EF4-FFF2-40B4-BE49-F238E27FC236}">
                    <a16:creationId xmlns:a16="http://schemas.microsoft.com/office/drawing/2014/main" id="{E61F94DF-C068-1065-6DF2-9710002A423E}"/>
                  </a:ext>
                </a:extLst>
              </p:cNvPr>
              <p:cNvGrpSpPr/>
              <p:nvPr/>
            </p:nvGrpSpPr>
            <p:grpSpPr>
              <a:xfrm>
                <a:off x="110090" y="9267778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4" name="Ovaal 2">
                  <a:extLst>
                    <a:ext uri="{FF2B5EF4-FFF2-40B4-BE49-F238E27FC236}">
                      <a16:creationId xmlns:a16="http://schemas.microsoft.com/office/drawing/2014/main" id="{AA65ED54-1AB0-CC23-9188-22EBD178DAD4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15" name="Picture 24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8DAD3EF7-E331-A4E9-0BE5-A7C7992DF8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3" name="Graphic 22">
                <a:extLst>
                  <a:ext uri="{FF2B5EF4-FFF2-40B4-BE49-F238E27FC236}">
                    <a16:creationId xmlns:a16="http://schemas.microsoft.com/office/drawing/2014/main" id="{AD9B97EB-5AD1-E677-4959-21E1593502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42760" y="9397509"/>
                <a:ext cx="605571" cy="28553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4CF58B2C-86B0-DC1B-909A-5F8156AA6F18}"/>
              </a:ext>
            </a:extLst>
          </p:cNvPr>
          <p:cNvGrpSpPr/>
          <p:nvPr/>
        </p:nvGrpSpPr>
        <p:grpSpPr>
          <a:xfrm>
            <a:off x="-84045" y="0"/>
            <a:ext cx="6942045" cy="10072938"/>
            <a:chOff x="-84045" y="0"/>
            <a:chExt cx="6942045" cy="1007293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4ECAB26-1059-5909-D3B8-A91DE171CD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073" r="26977"/>
            <a:stretch/>
          </p:blipFill>
          <p:spPr>
            <a:xfrm>
              <a:off x="-4101" y="0"/>
              <a:ext cx="6862101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486697" y="3941073"/>
              <a:ext cx="5847736" cy="3676469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163" y="4134793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Raseduse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planeerimisel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ning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raseduse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või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rinnaga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toitmise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ajal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väldi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otsest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kokkupuudet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ohtlike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cs-CZ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ravimitega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Freeform 72">
              <a:extLst>
                <a:ext uri="{FF2B5EF4-FFF2-40B4-BE49-F238E27FC236}">
                  <a16:creationId xmlns:a16="http://schemas.microsoft.com/office/drawing/2014/main" id="{0127B1A5-7018-8D4F-5F23-46F8DB410B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1" name="Freeform 74">
              <a:extLst>
                <a:ext uri="{FF2B5EF4-FFF2-40B4-BE49-F238E27FC236}">
                  <a16:creationId xmlns:a16="http://schemas.microsoft.com/office/drawing/2014/main" id="{EBEF4186-B951-3364-C23A-D034F4A02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B128535-4C21-0D08-4A92-F9071A36C58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787B6B0-5170-3F74-6340-B4115F21AF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5" name="Ovaal 41">
              <a:extLst>
                <a:ext uri="{FF2B5EF4-FFF2-40B4-BE49-F238E27FC236}">
                  <a16:creationId xmlns:a16="http://schemas.microsoft.com/office/drawing/2014/main" id="{24DD8A13-EF09-B42F-D1D2-833203298EF9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BB9D4CD5-34AA-0F52-84D5-AEA411A0D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27">
              <a:extLst>
                <a:ext uri="{FF2B5EF4-FFF2-40B4-BE49-F238E27FC236}">
                  <a16:creationId xmlns:a16="http://schemas.microsoft.com/office/drawing/2014/main" id="{B24B2EB5-F605-AF33-3063-4D93D8514046}"/>
                </a:ext>
              </a:extLst>
            </p:cNvPr>
            <p:cNvSpPr/>
            <p:nvPr/>
          </p:nvSpPr>
          <p:spPr>
            <a:xfrm>
              <a:off x="395338" y="895903"/>
              <a:ext cx="186430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Sisesta siia </a:t>
              </a:r>
              <a:b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oma organisatsiooni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F38B70-D9C1-97EE-4CC9-4FA158620284}"/>
                </a:ext>
              </a:extLst>
            </p:cNvPr>
            <p:cNvGrpSpPr/>
            <p:nvPr/>
          </p:nvGrpSpPr>
          <p:grpSpPr>
            <a:xfrm>
              <a:off x="2410870" y="375565"/>
              <a:ext cx="2049983" cy="2257391"/>
              <a:chOff x="2410870" y="375565"/>
              <a:chExt cx="2049983" cy="2257391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AE52E7FE-A952-6EE8-FFC9-90E0A2C6962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232E867A-10BE-C3AA-6A31-039E24BB69AB}"/>
                  </a:ext>
                </a:extLst>
              </p:cNvPr>
              <p:cNvSpPr txBox="1"/>
              <p:nvPr/>
            </p:nvSpPr>
            <p:spPr>
              <a:xfrm>
                <a:off x="2410870" y="986401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TÖÖKOHAS </a:t>
                </a:r>
                <a:b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KAITSKE END VÄHKITEKITAVATE AINETE EEST</a:t>
                </a:r>
                <a:endPara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84BCB332-8D96-E71E-3C2C-79209B65FA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5F9B536-8CC0-FC17-AE6B-46D878845CC1}"/>
                </a:ext>
              </a:extLst>
            </p:cNvPr>
            <p:cNvGrpSpPr/>
            <p:nvPr/>
          </p:nvGrpSpPr>
          <p:grpSpPr>
            <a:xfrm>
              <a:off x="-84045" y="9135299"/>
              <a:ext cx="6942045" cy="937639"/>
              <a:chOff x="-84045" y="9113699"/>
              <a:chExt cx="6942045" cy="937639"/>
            </a:xfrm>
          </p:grpSpPr>
          <p:sp>
            <p:nvSpPr>
              <p:cNvPr id="9" name="Rectangle 7">
                <a:extLst>
                  <a:ext uri="{FF2B5EF4-FFF2-40B4-BE49-F238E27FC236}">
                    <a16:creationId xmlns:a16="http://schemas.microsoft.com/office/drawing/2014/main" id="{29BB7EF1-E1AE-E2E3-9ECA-17FCF3BDE19A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11" name="TextBox 20">
                <a:extLst>
                  <a:ext uri="{FF2B5EF4-FFF2-40B4-BE49-F238E27FC236}">
                    <a16:creationId xmlns:a16="http://schemas.microsoft.com/office/drawing/2014/main" id="{B6D93AAA-4804-6535-AC85-A95232CF3F13}"/>
                  </a:ext>
                </a:extLst>
              </p:cNvPr>
              <p:cNvSpPr txBox="1"/>
              <p:nvPr/>
            </p:nvSpPr>
            <p:spPr>
              <a:xfrm>
                <a:off x="-84045" y="9174175"/>
                <a:ext cx="684707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PrEvCan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©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algatas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EONS ja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seda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viiakse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läbi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koostöös</a:t>
                </a:r>
                <a:r>
                  <a:rPr lang="en-US" sz="1200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 </a:t>
                </a:r>
                <a:br>
                  <a:rPr lang="en-US" sz="1200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peamise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partneri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ESMOga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.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Rohkem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infot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9" name="Group 21">
                <a:extLst>
                  <a:ext uri="{FF2B5EF4-FFF2-40B4-BE49-F238E27FC236}">
                    <a16:creationId xmlns:a16="http://schemas.microsoft.com/office/drawing/2014/main" id="{E543F00E-252C-4635-B31A-D0B0BEF6125B}"/>
                  </a:ext>
                </a:extLst>
              </p:cNvPr>
              <p:cNvGrpSpPr/>
              <p:nvPr/>
            </p:nvGrpSpPr>
            <p:grpSpPr>
              <a:xfrm>
                <a:off x="110090" y="9267778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5" name="Ovaal 2">
                  <a:extLst>
                    <a:ext uri="{FF2B5EF4-FFF2-40B4-BE49-F238E27FC236}">
                      <a16:creationId xmlns:a16="http://schemas.microsoft.com/office/drawing/2014/main" id="{C670ED17-97DA-F58B-E1F4-D1A3C467F967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36" name="Picture 24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8073766D-5BAD-77B1-B359-938851F129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0" name="Graphic 22">
                <a:extLst>
                  <a:ext uri="{FF2B5EF4-FFF2-40B4-BE49-F238E27FC236}">
                    <a16:creationId xmlns:a16="http://schemas.microsoft.com/office/drawing/2014/main" id="{C9EE08B0-635F-8CE6-EFBE-9DD9A8E882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42760" y="9397509"/>
                <a:ext cx="605571" cy="28553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BFC28FC9-1D99-3C3A-F4BF-2AE9EC5E3B35}"/>
              </a:ext>
            </a:extLst>
          </p:cNvPr>
          <p:cNvGrpSpPr/>
          <p:nvPr/>
        </p:nvGrpSpPr>
        <p:grpSpPr>
          <a:xfrm>
            <a:off x="-84045" y="6819"/>
            <a:ext cx="6942046" cy="10066119"/>
            <a:chOff x="-84045" y="6819"/>
            <a:chExt cx="6942046" cy="10066119"/>
          </a:xfrm>
        </p:grpSpPr>
        <p:pic>
          <p:nvPicPr>
            <p:cNvPr id="37" name="Picture 36" descr="Person wearing surgical gloves">
              <a:extLst>
                <a:ext uri="{FF2B5EF4-FFF2-40B4-BE49-F238E27FC236}">
                  <a16:creationId xmlns:a16="http://schemas.microsoft.com/office/drawing/2014/main" id="{116A581C-A525-AB30-1A40-AF424031B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81" r="16218"/>
            <a:stretch/>
          </p:blipFill>
          <p:spPr>
            <a:xfrm>
              <a:off x="-4101" y="6819"/>
              <a:ext cx="6862102" cy="992335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702428" y="4705630"/>
              <a:ext cx="5466865" cy="3946602"/>
            </a:xfrm>
            <a:prstGeom prst="roundRect">
              <a:avLst/>
            </a:prstGeom>
            <a:solidFill>
              <a:schemeClr val="bg1">
                <a:alpha val="6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042" y="4823131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fi-FI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Järgi ohtlike </a:t>
              </a:r>
              <a:br>
                <a:rPr lang="fi-FI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vähiravimite käsitsemisel </a:t>
              </a:r>
              <a:br>
                <a:rPr lang="fi-FI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alati ettevaatusabinõusid </a:t>
              </a:r>
              <a:br>
                <a:rPr lang="fi-FI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ja kasuta </a:t>
              </a:r>
              <a:br>
                <a:rPr lang="fi-FI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isikukaitsevahendeid.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50B65E6-A4FC-9F03-D1A6-4512A1873366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6" name="Ovaal 41">
                <a:extLst>
                  <a:ext uri="{FF2B5EF4-FFF2-40B4-BE49-F238E27FC236}">
                    <a16:creationId xmlns:a16="http://schemas.microsoft.com/office/drawing/2014/main" id="{146DB253-49E7-C1FB-6247-19AB9D95809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18" name="Picture 17" descr="Icon&#10;&#10;Description automatically generated">
                <a:extLst>
                  <a:ext uri="{FF2B5EF4-FFF2-40B4-BE49-F238E27FC236}">
                    <a16:creationId xmlns:a16="http://schemas.microsoft.com/office/drawing/2014/main" id="{BC40193E-4080-7F70-240D-8CB6593959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87C8D942-7C57-D8CD-AE75-CFC6DD7806EF}"/>
                </a:ext>
              </a:extLst>
            </p:cNvPr>
            <p:cNvSpPr/>
            <p:nvPr/>
          </p:nvSpPr>
          <p:spPr>
            <a:xfrm>
              <a:off x="395338" y="895903"/>
              <a:ext cx="186430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Sisesta siia </a:t>
              </a:r>
              <a:b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oma organisatsiooni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0BD6964-4B56-DB9C-376B-45D5BC05686D}"/>
                </a:ext>
              </a:extLst>
            </p:cNvPr>
            <p:cNvGrpSpPr/>
            <p:nvPr/>
          </p:nvGrpSpPr>
          <p:grpSpPr>
            <a:xfrm>
              <a:off x="2410870" y="375565"/>
              <a:ext cx="2049983" cy="2257391"/>
              <a:chOff x="2410870" y="375565"/>
              <a:chExt cx="2049983" cy="2257391"/>
            </a:xfrm>
          </p:grpSpPr>
          <p:sp>
            <p:nvSpPr>
              <p:cNvPr id="38" name="Ovaal 41">
                <a:extLst>
                  <a:ext uri="{FF2B5EF4-FFF2-40B4-BE49-F238E27FC236}">
                    <a16:creationId xmlns:a16="http://schemas.microsoft.com/office/drawing/2014/main" id="{0DF0F83B-5C36-8150-19BC-D8869BD4F7B5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TextBox 7">
                <a:extLst>
                  <a:ext uri="{FF2B5EF4-FFF2-40B4-BE49-F238E27FC236}">
                    <a16:creationId xmlns:a16="http://schemas.microsoft.com/office/drawing/2014/main" id="{AAEA1A23-AFFB-9C6D-1E29-0C2F62B33336}"/>
                  </a:ext>
                </a:extLst>
              </p:cNvPr>
              <p:cNvSpPr txBox="1"/>
              <p:nvPr/>
            </p:nvSpPr>
            <p:spPr>
              <a:xfrm>
                <a:off x="2410870" y="986401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TÖÖKOHAS </a:t>
                </a:r>
                <a:b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KAITSKE END VÄHKITEKITAVATE AINETE EEST</a:t>
                </a:r>
                <a:endPara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40" name="Picture 39" descr="Icon&#10;&#10;Description automatically generated">
                <a:extLst>
                  <a:ext uri="{FF2B5EF4-FFF2-40B4-BE49-F238E27FC236}">
                    <a16:creationId xmlns:a16="http://schemas.microsoft.com/office/drawing/2014/main" id="{579D1274-32F2-B721-599B-F07844F323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9A75272-9D2D-76F5-72C6-5C8CC73B4DF6}"/>
                </a:ext>
              </a:extLst>
            </p:cNvPr>
            <p:cNvGrpSpPr/>
            <p:nvPr/>
          </p:nvGrpSpPr>
          <p:grpSpPr>
            <a:xfrm>
              <a:off x="-84045" y="9135299"/>
              <a:ext cx="6942045" cy="937639"/>
              <a:chOff x="-84045" y="9113699"/>
              <a:chExt cx="6942045" cy="937639"/>
            </a:xfrm>
          </p:grpSpPr>
          <p:sp>
            <p:nvSpPr>
              <p:cNvPr id="42" name="Rectangle 7">
                <a:extLst>
                  <a:ext uri="{FF2B5EF4-FFF2-40B4-BE49-F238E27FC236}">
                    <a16:creationId xmlns:a16="http://schemas.microsoft.com/office/drawing/2014/main" id="{3D5BDB8E-7916-2283-3AB8-ACBF2E3A655A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43" name="TextBox 20">
                <a:extLst>
                  <a:ext uri="{FF2B5EF4-FFF2-40B4-BE49-F238E27FC236}">
                    <a16:creationId xmlns:a16="http://schemas.microsoft.com/office/drawing/2014/main" id="{01976DF9-E982-5F67-3421-C6E04A8729DA}"/>
                  </a:ext>
                </a:extLst>
              </p:cNvPr>
              <p:cNvSpPr txBox="1"/>
              <p:nvPr/>
            </p:nvSpPr>
            <p:spPr>
              <a:xfrm>
                <a:off x="-84045" y="9174175"/>
                <a:ext cx="684707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PrEvCan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©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algatas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EONS ja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seda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viiakse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läbi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koostöös</a:t>
                </a:r>
                <a:r>
                  <a:rPr lang="en-US" sz="1200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 </a:t>
                </a:r>
                <a:br>
                  <a:rPr lang="en-US" sz="1200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peamise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partneri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ESMOga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.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Rohkem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infot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44" name="Group 21">
                <a:extLst>
                  <a:ext uri="{FF2B5EF4-FFF2-40B4-BE49-F238E27FC236}">
                    <a16:creationId xmlns:a16="http://schemas.microsoft.com/office/drawing/2014/main" id="{6EB41775-BE5E-EB62-E1C9-F979AD4D85F5}"/>
                  </a:ext>
                </a:extLst>
              </p:cNvPr>
              <p:cNvGrpSpPr/>
              <p:nvPr/>
            </p:nvGrpSpPr>
            <p:grpSpPr>
              <a:xfrm>
                <a:off x="110090" y="9267778"/>
                <a:ext cx="474731" cy="475488"/>
                <a:chOff x="-302004" y="1916250"/>
                <a:chExt cx="2823923" cy="2823924"/>
              </a:xfrm>
            </p:grpSpPr>
            <p:sp>
              <p:nvSpPr>
                <p:cNvPr id="46" name="Ovaal 2">
                  <a:extLst>
                    <a:ext uri="{FF2B5EF4-FFF2-40B4-BE49-F238E27FC236}">
                      <a16:creationId xmlns:a16="http://schemas.microsoft.com/office/drawing/2014/main" id="{9AFCD25D-28F8-73D1-48D3-F797F1132BEE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47" name="Picture 24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4F513AAA-0A20-80FC-8510-A3CDC593F3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45" name="Graphic 22">
                <a:extLst>
                  <a:ext uri="{FF2B5EF4-FFF2-40B4-BE49-F238E27FC236}">
                    <a16:creationId xmlns:a16="http://schemas.microsoft.com/office/drawing/2014/main" id="{BA67454B-5D4B-6E19-5874-4854B48702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42760" y="9397509"/>
                <a:ext cx="605571" cy="28553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036DA341-570A-7EB6-4755-4D1D77AEAD71}"/>
              </a:ext>
            </a:extLst>
          </p:cNvPr>
          <p:cNvGrpSpPr/>
          <p:nvPr/>
        </p:nvGrpSpPr>
        <p:grpSpPr>
          <a:xfrm>
            <a:off x="-84045" y="631"/>
            <a:ext cx="6942045" cy="10072307"/>
            <a:chOff x="-84045" y="631"/>
            <a:chExt cx="6942045" cy="10072307"/>
          </a:xfrm>
        </p:grpSpPr>
        <p:pic>
          <p:nvPicPr>
            <p:cNvPr id="6" name="Picture 5" descr="Surgeon using digital tablet in operating room">
              <a:extLst>
                <a:ext uri="{FF2B5EF4-FFF2-40B4-BE49-F238E27FC236}">
                  <a16:creationId xmlns:a16="http://schemas.microsoft.com/office/drawing/2014/main" id="{C6E529FE-B0F7-BE8A-2ACC-6F2CE3F5E9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11" r="26722"/>
            <a:stretch/>
          </p:blipFill>
          <p:spPr>
            <a:xfrm>
              <a:off x="-4101" y="631"/>
              <a:ext cx="6862101" cy="9929545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982668" y="4799230"/>
              <a:ext cx="4884460" cy="3946602"/>
            </a:xfrm>
            <a:prstGeom prst="roundRect">
              <a:avLst/>
            </a:prstGeom>
            <a:solidFill>
              <a:schemeClr val="bg1">
                <a:alpha val="7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387" y="5470211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Tööohutus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=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patsiendiohutus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27">
              <a:extLst>
                <a:ext uri="{FF2B5EF4-FFF2-40B4-BE49-F238E27FC236}">
                  <a16:creationId xmlns:a16="http://schemas.microsoft.com/office/drawing/2014/main" id="{817E4755-DCD3-8926-49C5-133ED5CD2402}"/>
                </a:ext>
              </a:extLst>
            </p:cNvPr>
            <p:cNvSpPr/>
            <p:nvPr/>
          </p:nvSpPr>
          <p:spPr>
            <a:xfrm>
              <a:off x="395338" y="895903"/>
              <a:ext cx="186430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Sisesta siia </a:t>
              </a:r>
              <a:b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oma organisatsiooni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F8A9DF4-3358-ED1E-AA30-8630513A8574}"/>
                </a:ext>
              </a:extLst>
            </p:cNvPr>
            <p:cNvGrpSpPr/>
            <p:nvPr/>
          </p:nvGrpSpPr>
          <p:grpSpPr>
            <a:xfrm>
              <a:off x="2410870" y="375565"/>
              <a:ext cx="2049983" cy="2257391"/>
              <a:chOff x="2410870" y="375565"/>
              <a:chExt cx="2049983" cy="2257391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BFEC3203-71EF-35A4-F442-0EBEF7650679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1C14608C-386A-3B4B-9861-C8D9612A3088}"/>
                  </a:ext>
                </a:extLst>
              </p:cNvPr>
              <p:cNvSpPr txBox="1"/>
              <p:nvPr/>
            </p:nvSpPr>
            <p:spPr>
              <a:xfrm>
                <a:off x="2410870" y="986401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TÖÖKOHAS </a:t>
                </a:r>
                <a:b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KAITSKE END VÄHKITEKITAVATE AINETE EEST</a:t>
                </a:r>
                <a:endPara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8" name="Picture 7" descr="Icon&#10;&#10;Description automatically generated">
                <a:extLst>
                  <a:ext uri="{FF2B5EF4-FFF2-40B4-BE49-F238E27FC236}">
                    <a16:creationId xmlns:a16="http://schemas.microsoft.com/office/drawing/2014/main" id="{0D1FF43E-1E56-165C-2128-DEE66A8E65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8DB992F-E8EC-3E19-2EEF-3289BA2AB860}"/>
                </a:ext>
              </a:extLst>
            </p:cNvPr>
            <p:cNvGrpSpPr/>
            <p:nvPr/>
          </p:nvGrpSpPr>
          <p:grpSpPr>
            <a:xfrm>
              <a:off x="-84045" y="9135299"/>
              <a:ext cx="6942045" cy="937639"/>
              <a:chOff x="-84045" y="9113699"/>
              <a:chExt cx="6942045" cy="937639"/>
            </a:xfrm>
          </p:grpSpPr>
          <p:sp>
            <p:nvSpPr>
              <p:cNvPr id="10" name="Rectangle 7">
                <a:extLst>
                  <a:ext uri="{FF2B5EF4-FFF2-40B4-BE49-F238E27FC236}">
                    <a16:creationId xmlns:a16="http://schemas.microsoft.com/office/drawing/2014/main" id="{24443753-46D6-0632-0202-BFF4C39243DA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11" name="TextBox 20">
                <a:extLst>
                  <a:ext uri="{FF2B5EF4-FFF2-40B4-BE49-F238E27FC236}">
                    <a16:creationId xmlns:a16="http://schemas.microsoft.com/office/drawing/2014/main" id="{2EC276AA-9777-4A53-B328-D751231AC0C2}"/>
                  </a:ext>
                </a:extLst>
              </p:cNvPr>
              <p:cNvSpPr txBox="1"/>
              <p:nvPr/>
            </p:nvSpPr>
            <p:spPr>
              <a:xfrm>
                <a:off x="-84045" y="9174175"/>
                <a:ext cx="684707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PrEvCan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©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algatas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EONS ja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seda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viiakse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läbi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koostöös</a:t>
                </a:r>
                <a:r>
                  <a:rPr lang="en-US" sz="1200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 </a:t>
                </a:r>
                <a:br>
                  <a:rPr lang="en-US" sz="1200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peamise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partneri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ESMOga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.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Rohkem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infot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2" name="Group 21">
                <a:extLst>
                  <a:ext uri="{FF2B5EF4-FFF2-40B4-BE49-F238E27FC236}">
                    <a16:creationId xmlns:a16="http://schemas.microsoft.com/office/drawing/2014/main" id="{E8AC4AC1-5D83-E2EB-BD5D-736C6FC25883}"/>
                  </a:ext>
                </a:extLst>
              </p:cNvPr>
              <p:cNvGrpSpPr/>
              <p:nvPr/>
            </p:nvGrpSpPr>
            <p:grpSpPr>
              <a:xfrm>
                <a:off x="110090" y="9267778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0" name="Ovaal 2">
                  <a:extLst>
                    <a:ext uri="{FF2B5EF4-FFF2-40B4-BE49-F238E27FC236}">
                      <a16:creationId xmlns:a16="http://schemas.microsoft.com/office/drawing/2014/main" id="{F4A83839-392A-91BB-E07F-3E844CC05DAE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36" name="Picture 24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329FAB03-9941-9090-39DE-DE40601F31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9" name="Graphic 22">
                <a:extLst>
                  <a:ext uri="{FF2B5EF4-FFF2-40B4-BE49-F238E27FC236}">
                    <a16:creationId xmlns:a16="http://schemas.microsoft.com/office/drawing/2014/main" id="{18B51D48-5C9E-A6DC-D03F-224676625C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42760" y="9397509"/>
                <a:ext cx="605571" cy="28553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33769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7AE6918-9489-9C06-4C6B-761A88E4A11B}"/>
              </a:ext>
            </a:extLst>
          </p:cNvPr>
          <p:cNvGrpSpPr/>
          <p:nvPr/>
        </p:nvGrpSpPr>
        <p:grpSpPr>
          <a:xfrm>
            <a:off x="-84045" y="0"/>
            <a:ext cx="6942045" cy="10072938"/>
            <a:chOff x="-84045" y="0"/>
            <a:chExt cx="6942045" cy="10072938"/>
          </a:xfrm>
        </p:grpSpPr>
        <p:pic>
          <p:nvPicPr>
            <p:cNvPr id="5" name="Picture 4" descr="Smiling hospital staff">
              <a:extLst>
                <a:ext uri="{FF2B5EF4-FFF2-40B4-BE49-F238E27FC236}">
                  <a16:creationId xmlns:a16="http://schemas.microsoft.com/office/drawing/2014/main" id="{D1815F57-2C70-AB00-8873-AA9C70B589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39" r="11410" b="13264"/>
            <a:stretch/>
          </p:blipFill>
          <p:spPr>
            <a:xfrm>
              <a:off x="-4101" y="0"/>
              <a:ext cx="6857999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982668" y="4799230"/>
              <a:ext cx="4884460" cy="3946602"/>
            </a:xfrm>
            <a:prstGeom prst="roundRect">
              <a:avLst/>
            </a:prstGeom>
            <a:solidFill>
              <a:schemeClr val="bg1">
                <a:alpha val="7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424" y="5838921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Edenda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oma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töökohal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ohutuskultuuri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27">
              <a:extLst>
                <a:ext uri="{FF2B5EF4-FFF2-40B4-BE49-F238E27FC236}">
                  <a16:creationId xmlns:a16="http://schemas.microsoft.com/office/drawing/2014/main" id="{8C0AB96F-6F51-3CF6-E098-DED303A9765D}"/>
                </a:ext>
              </a:extLst>
            </p:cNvPr>
            <p:cNvSpPr/>
            <p:nvPr/>
          </p:nvSpPr>
          <p:spPr>
            <a:xfrm>
              <a:off x="395338" y="895903"/>
              <a:ext cx="186430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Sisesta siia </a:t>
              </a:r>
              <a:b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oma organisatsiooni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C0D9D01-EB73-00E4-6284-532F42FF2118}"/>
                </a:ext>
              </a:extLst>
            </p:cNvPr>
            <p:cNvGrpSpPr/>
            <p:nvPr/>
          </p:nvGrpSpPr>
          <p:grpSpPr>
            <a:xfrm>
              <a:off x="2410870" y="375565"/>
              <a:ext cx="2049983" cy="2257391"/>
              <a:chOff x="2410870" y="375565"/>
              <a:chExt cx="2049983" cy="2257391"/>
            </a:xfrm>
          </p:grpSpPr>
          <p:sp>
            <p:nvSpPr>
              <p:cNvPr id="6" name="Ovaal 41">
                <a:extLst>
                  <a:ext uri="{FF2B5EF4-FFF2-40B4-BE49-F238E27FC236}">
                    <a16:creationId xmlns:a16="http://schemas.microsoft.com/office/drawing/2014/main" id="{17652506-AE70-0209-7CCC-1F82DEDD97C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34543BD5-4803-CBD4-55EC-5D726D4F4BBA}"/>
                  </a:ext>
                </a:extLst>
              </p:cNvPr>
              <p:cNvSpPr txBox="1"/>
              <p:nvPr/>
            </p:nvSpPr>
            <p:spPr>
              <a:xfrm>
                <a:off x="2410870" y="986401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TÖÖKOHAS </a:t>
                </a:r>
                <a:b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KAITSKE END VÄHKITEKITAVATE AINETE EEST</a:t>
                </a:r>
                <a:endPara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8" name="Picture 7" descr="Icon&#10;&#10;Description automatically generated">
                <a:extLst>
                  <a:ext uri="{FF2B5EF4-FFF2-40B4-BE49-F238E27FC236}">
                    <a16:creationId xmlns:a16="http://schemas.microsoft.com/office/drawing/2014/main" id="{D5A5742C-06CF-7485-BA32-1CA7373235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9369C3F-F178-8208-5C5F-A01530E4D462}"/>
                </a:ext>
              </a:extLst>
            </p:cNvPr>
            <p:cNvGrpSpPr/>
            <p:nvPr/>
          </p:nvGrpSpPr>
          <p:grpSpPr>
            <a:xfrm>
              <a:off x="-84045" y="9135299"/>
              <a:ext cx="6942045" cy="937639"/>
              <a:chOff x="-84045" y="9113699"/>
              <a:chExt cx="6942045" cy="937639"/>
            </a:xfrm>
          </p:grpSpPr>
          <p:sp>
            <p:nvSpPr>
              <p:cNvPr id="10" name="Rectangle 7">
                <a:extLst>
                  <a:ext uri="{FF2B5EF4-FFF2-40B4-BE49-F238E27FC236}">
                    <a16:creationId xmlns:a16="http://schemas.microsoft.com/office/drawing/2014/main" id="{6CFCD3F7-16AA-F3F3-6E22-6A1E57AF4034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11" name="TextBox 20">
                <a:extLst>
                  <a:ext uri="{FF2B5EF4-FFF2-40B4-BE49-F238E27FC236}">
                    <a16:creationId xmlns:a16="http://schemas.microsoft.com/office/drawing/2014/main" id="{3763A7AB-DDE6-9716-E9BA-80D1A8CE08F0}"/>
                  </a:ext>
                </a:extLst>
              </p:cNvPr>
              <p:cNvSpPr txBox="1"/>
              <p:nvPr/>
            </p:nvSpPr>
            <p:spPr>
              <a:xfrm>
                <a:off x="-84045" y="9174175"/>
                <a:ext cx="684707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PrEvCan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©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algatas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EONS ja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seda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viiakse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läbi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koostöös</a:t>
                </a:r>
                <a:r>
                  <a:rPr lang="en-US" sz="1200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 </a:t>
                </a:r>
                <a:br>
                  <a:rPr lang="en-US" sz="1200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peamise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partneri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ESMOga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.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Rohkem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infot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2" name="Group 21">
                <a:extLst>
                  <a:ext uri="{FF2B5EF4-FFF2-40B4-BE49-F238E27FC236}">
                    <a16:creationId xmlns:a16="http://schemas.microsoft.com/office/drawing/2014/main" id="{A637D623-CC9C-794B-0444-029F6A7CE5B9}"/>
                  </a:ext>
                </a:extLst>
              </p:cNvPr>
              <p:cNvGrpSpPr/>
              <p:nvPr/>
            </p:nvGrpSpPr>
            <p:grpSpPr>
              <a:xfrm>
                <a:off x="110090" y="9267778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0" name="Ovaal 2">
                  <a:extLst>
                    <a:ext uri="{FF2B5EF4-FFF2-40B4-BE49-F238E27FC236}">
                      <a16:creationId xmlns:a16="http://schemas.microsoft.com/office/drawing/2014/main" id="{BED66739-EF2C-6DD9-0B3A-2A21F6D06B4B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36" name="Picture 24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00185943-2960-A0FC-B76F-909511ABAF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9" name="Graphic 22">
                <a:extLst>
                  <a:ext uri="{FF2B5EF4-FFF2-40B4-BE49-F238E27FC236}">
                    <a16:creationId xmlns:a16="http://schemas.microsoft.com/office/drawing/2014/main" id="{500FBDDA-56D2-7947-4F0D-4D8FC3EB56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42760" y="9397509"/>
                <a:ext cx="605571" cy="28553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00743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61EF066A-E412-4FE0-80ED-078B5485350B}"/>
              </a:ext>
            </a:extLst>
          </p:cNvPr>
          <p:cNvGrpSpPr/>
          <p:nvPr/>
        </p:nvGrpSpPr>
        <p:grpSpPr>
          <a:xfrm>
            <a:off x="-84045" y="0"/>
            <a:ext cx="6959870" cy="10072938"/>
            <a:chOff x="-84045" y="0"/>
            <a:chExt cx="6959870" cy="10072938"/>
          </a:xfrm>
        </p:grpSpPr>
        <p:pic>
          <p:nvPicPr>
            <p:cNvPr id="5" name="Picture 4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E67B022B-3064-6B21-9618-B4F8E6E6A5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01" t="670" r="936" b="38860"/>
            <a:stretch/>
          </p:blipFill>
          <p:spPr>
            <a:xfrm>
              <a:off x="-4101" y="0"/>
              <a:ext cx="6879926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901650" y="4877572"/>
              <a:ext cx="5043732" cy="3946602"/>
            </a:xfrm>
            <a:prstGeom prst="roundRect">
              <a:avLst/>
            </a:prstGeom>
            <a:solidFill>
              <a:schemeClr val="bg1">
                <a:alpha val="7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424" y="5179226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fi-FI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Räägi alati oma </a:t>
              </a:r>
              <a:br>
                <a:rPr lang="fi-FI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kahtlustest ja ära </a:t>
              </a:r>
              <a:br>
                <a:rPr lang="fi-FI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jäta ütlemata kui midagi </a:t>
              </a:r>
              <a:br>
                <a:rPr lang="fi-FI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on või tundub </a:t>
              </a:r>
              <a:br>
                <a:rPr lang="fi-FI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fi-FI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olevat valesti.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27">
              <a:extLst>
                <a:ext uri="{FF2B5EF4-FFF2-40B4-BE49-F238E27FC236}">
                  <a16:creationId xmlns:a16="http://schemas.microsoft.com/office/drawing/2014/main" id="{D4F40631-796B-57DB-633D-95F2A9D8DB04}"/>
                </a:ext>
              </a:extLst>
            </p:cNvPr>
            <p:cNvSpPr/>
            <p:nvPr/>
          </p:nvSpPr>
          <p:spPr>
            <a:xfrm>
              <a:off x="395338" y="895903"/>
              <a:ext cx="186430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Sisesta siia </a:t>
              </a:r>
              <a:b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oma organisatsiooni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FB5ECB7-14DE-A23E-B688-2E76F47D7204}"/>
                </a:ext>
              </a:extLst>
            </p:cNvPr>
            <p:cNvGrpSpPr/>
            <p:nvPr/>
          </p:nvGrpSpPr>
          <p:grpSpPr>
            <a:xfrm>
              <a:off x="2410870" y="375565"/>
              <a:ext cx="2049983" cy="2257391"/>
              <a:chOff x="2410870" y="375565"/>
              <a:chExt cx="2049983" cy="2257391"/>
            </a:xfrm>
          </p:grpSpPr>
          <p:sp>
            <p:nvSpPr>
              <p:cNvPr id="6" name="Ovaal 41">
                <a:extLst>
                  <a:ext uri="{FF2B5EF4-FFF2-40B4-BE49-F238E27FC236}">
                    <a16:creationId xmlns:a16="http://schemas.microsoft.com/office/drawing/2014/main" id="{CB1956F2-1DD8-BEB7-5CCC-5E5F59FE8875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B517ED0D-5F08-4EEA-230B-01F3AE2B7D9E}"/>
                  </a:ext>
                </a:extLst>
              </p:cNvPr>
              <p:cNvSpPr txBox="1"/>
              <p:nvPr/>
            </p:nvSpPr>
            <p:spPr>
              <a:xfrm>
                <a:off x="2410870" y="986401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TÖÖKOHAS </a:t>
                </a:r>
                <a:b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KAITSKE END VÄHKITEKITAVATE AINETE EEST</a:t>
                </a:r>
                <a:endPara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8" name="Picture 7" descr="Icon&#10;&#10;Description automatically generated">
                <a:extLst>
                  <a:ext uri="{FF2B5EF4-FFF2-40B4-BE49-F238E27FC236}">
                    <a16:creationId xmlns:a16="http://schemas.microsoft.com/office/drawing/2014/main" id="{468E834F-AEEB-70CD-6449-61BDB1A87F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E3D55C5-8A7F-89F9-89C4-4CDE0BEA40DF}"/>
                </a:ext>
              </a:extLst>
            </p:cNvPr>
            <p:cNvGrpSpPr/>
            <p:nvPr/>
          </p:nvGrpSpPr>
          <p:grpSpPr>
            <a:xfrm>
              <a:off x="-84045" y="9135299"/>
              <a:ext cx="6942045" cy="937639"/>
              <a:chOff x="-84045" y="9113699"/>
              <a:chExt cx="6942045" cy="937639"/>
            </a:xfrm>
          </p:grpSpPr>
          <p:sp>
            <p:nvSpPr>
              <p:cNvPr id="10" name="Rectangle 7">
                <a:extLst>
                  <a:ext uri="{FF2B5EF4-FFF2-40B4-BE49-F238E27FC236}">
                    <a16:creationId xmlns:a16="http://schemas.microsoft.com/office/drawing/2014/main" id="{A87340D1-4655-F56F-C244-2B5F148D38A3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11" name="TextBox 20">
                <a:extLst>
                  <a:ext uri="{FF2B5EF4-FFF2-40B4-BE49-F238E27FC236}">
                    <a16:creationId xmlns:a16="http://schemas.microsoft.com/office/drawing/2014/main" id="{E7B21ED2-7929-670A-B636-860297D4BD83}"/>
                  </a:ext>
                </a:extLst>
              </p:cNvPr>
              <p:cNvSpPr txBox="1"/>
              <p:nvPr/>
            </p:nvSpPr>
            <p:spPr>
              <a:xfrm>
                <a:off x="-84045" y="9174175"/>
                <a:ext cx="684707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PrEvCan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©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algatas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EONS ja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seda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viiakse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läbi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koostöös</a:t>
                </a:r>
                <a:r>
                  <a:rPr lang="en-US" sz="1200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 </a:t>
                </a:r>
                <a:br>
                  <a:rPr lang="en-US" sz="1200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peamise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partneri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ESMOga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.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Rohkem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infot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2" name="Group 21">
                <a:extLst>
                  <a:ext uri="{FF2B5EF4-FFF2-40B4-BE49-F238E27FC236}">
                    <a16:creationId xmlns:a16="http://schemas.microsoft.com/office/drawing/2014/main" id="{DC0C98CD-BF70-7E7D-8867-A27392B1F554}"/>
                  </a:ext>
                </a:extLst>
              </p:cNvPr>
              <p:cNvGrpSpPr/>
              <p:nvPr/>
            </p:nvGrpSpPr>
            <p:grpSpPr>
              <a:xfrm>
                <a:off x="110090" y="9267778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0" name="Ovaal 2">
                  <a:extLst>
                    <a:ext uri="{FF2B5EF4-FFF2-40B4-BE49-F238E27FC236}">
                      <a16:creationId xmlns:a16="http://schemas.microsoft.com/office/drawing/2014/main" id="{B5CDCBB6-C47A-EDA7-B0F1-6A881591204D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36" name="Picture 24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CD265D35-09C3-FEAA-BCA3-AAA37E3771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9" name="Graphic 22">
                <a:extLst>
                  <a:ext uri="{FF2B5EF4-FFF2-40B4-BE49-F238E27FC236}">
                    <a16:creationId xmlns:a16="http://schemas.microsoft.com/office/drawing/2014/main" id="{F54154D0-AA45-C42B-D8AC-EA0F4B5973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42760" y="9397509"/>
                <a:ext cx="605571" cy="28553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6680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897E621E-0A0F-9921-2CC3-67F56D327BEC}"/>
              </a:ext>
            </a:extLst>
          </p:cNvPr>
          <p:cNvGrpSpPr/>
          <p:nvPr/>
        </p:nvGrpSpPr>
        <p:grpSpPr>
          <a:xfrm>
            <a:off x="-84045" y="-32589"/>
            <a:ext cx="6942045" cy="10105527"/>
            <a:chOff x="-84045" y="-32589"/>
            <a:chExt cx="6942045" cy="10105527"/>
          </a:xfrm>
        </p:grpSpPr>
        <p:pic>
          <p:nvPicPr>
            <p:cNvPr id="47" name="Picture 46" descr="Close-up of two people holding hands">
              <a:extLst>
                <a:ext uri="{FF2B5EF4-FFF2-40B4-BE49-F238E27FC236}">
                  <a16:creationId xmlns:a16="http://schemas.microsoft.com/office/drawing/2014/main" id="{1540FB15-EDFB-0D38-233B-B4576B65C5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4" r="43396"/>
            <a:stretch/>
          </p:blipFill>
          <p:spPr>
            <a:xfrm>
              <a:off x="0" y="-32589"/>
              <a:ext cx="6853899" cy="9971178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797250" y="5198400"/>
              <a:ext cx="5252532" cy="2988000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424" y="5534653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Täna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kolleege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,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kes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tõstatavad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ohutusega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seotud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küsimusi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27">
              <a:extLst>
                <a:ext uri="{FF2B5EF4-FFF2-40B4-BE49-F238E27FC236}">
                  <a16:creationId xmlns:a16="http://schemas.microsoft.com/office/drawing/2014/main" id="{D1E0A4AF-8660-3123-5EDE-2A3551EBFD72}"/>
                </a:ext>
              </a:extLst>
            </p:cNvPr>
            <p:cNvSpPr/>
            <p:nvPr/>
          </p:nvSpPr>
          <p:spPr>
            <a:xfrm>
              <a:off x="395338" y="895903"/>
              <a:ext cx="186430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Sisesta siia </a:t>
              </a:r>
              <a:b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oma organisatsiooni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19FF600-7800-5970-5634-196015F6FA95}"/>
                </a:ext>
              </a:extLst>
            </p:cNvPr>
            <p:cNvGrpSpPr/>
            <p:nvPr/>
          </p:nvGrpSpPr>
          <p:grpSpPr>
            <a:xfrm>
              <a:off x="2410870" y="375565"/>
              <a:ext cx="2049983" cy="2257391"/>
              <a:chOff x="2410870" y="375565"/>
              <a:chExt cx="2049983" cy="2257391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4503854A-96CA-2CF6-F417-F19C5290C53B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50AF808A-695F-7970-5DB7-9373A849FE13}"/>
                  </a:ext>
                </a:extLst>
              </p:cNvPr>
              <p:cNvSpPr txBox="1"/>
              <p:nvPr/>
            </p:nvSpPr>
            <p:spPr>
              <a:xfrm>
                <a:off x="2410870" y="986401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TÖÖKOHAS </a:t>
                </a:r>
                <a:b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KAITSKE END VÄHKITEKITAVATE AINETE EEST</a:t>
                </a:r>
                <a:endPara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523BDE77-6070-9076-8257-41824EFB69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758300E-C7C0-DB08-55C8-6ED482B944FA}"/>
                </a:ext>
              </a:extLst>
            </p:cNvPr>
            <p:cNvGrpSpPr/>
            <p:nvPr/>
          </p:nvGrpSpPr>
          <p:grpSpPr>
            <a:xfrm>
              <a:off x="-84045" y="9135299"/>
              <a:ext cx="6942045" cy="937639"/>
              <a:chOff x="-84045" y="9113699"/>
              <a:chExt cx="6942045" cy="937639"/>
            </a:xfrm>
          </p:grpSpPr>
          <p:sp>
            <p:nvSpPr>
              <p:cNvPr id="9" name="Rectangle 7">
                <a:extLst>
                  <a:ext uri="{FF2B5EF4-FFF2-40B4-BE49-F238E27FC236}">
                    <a16:creationId xmlns:a16="http://schemas.microsoft.com/office/drawing/2014/main" id="{14C33042-EF97-FB25-6A43-2ED766CB81F3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10" name="TextBox 20">
                <a:extLst>
                  <a:ext uri="{FF2B5EF4-FFF2-40B4-BE49-F238E27FC236}">
                    <a16:creationId xmlns:a16="http://schemas.microsoft.com/office/drawing/2014/main" id="{7A20BF7E-F7E6-6695-778C-01C9D77CC9A8}"/>
                  </a:ext>
                </a:extLst>
              </p:cNvPr>
              <p:cNvSpPr txBox="1"/>
              <p:nvPr/>
            </p:nvSpPr>
            <p:spPr>
              <a:xfrm>
                <a:off x="-84045" y="9174175"/>
                <a:ext cx="684707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PrEvCan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©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algatas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EONS ja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seda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viiakse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läbi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koostöös</a:t>
                </a:r>
                <a:r>
                  <a:rPr lang="en-US" sz="1200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 </a:t>
                </a:r>
                <a:br>
                  <a:rPr lang="en-US" sz="1200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peamise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partneri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ESMOga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.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Rohkem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infot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1" name="Group 21">
                <a:extLst>
                  <a:ext uri="{FF2B5EF4-FFF2-40B4-BE49-F238E27FC236}">
                    <a16:creationId xmlns:a16="http://schemas.microsoft.com/office/drawing/2014/main" id="{B2B153EF-EB47-8489-760F-581F312F2DA7}"/>
                  </a:ext>
                </a:extLst>
              </p:cNvPr>
              <p:cNvGrpSpPr/>
              <p:nvPr/>
            </p:nvGrpSpPr>
            <p:grpSpPr>
              <a:xfrm>
                <a:off x="110090" y="9267778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9" name="Ovaal 2">
                  <a:extLst>
                    <a:ext uri="{FF2B5EF4-FFF2-40B4-BE49-F238E27FC236}">
                      <a16:creationId xmlns:a16="http://schemas.microsoft.com/office/drawing/2014/main" id="{D0148401-ED38-C246-F2CA-0FD32054F4A7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20" name="Picture 24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21AAAF4F-3433-8F87-4503-BCC28343EE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2" name="Graphic 22">
                <a:extLst>
                  <a:ext uri="{FF2B5EF4-FFF2-40B4-BE49-F238E27FC236}">
                    <a16:creationId xmlns:a16="http://schemas.microsoft.com/office/drawing/2014/main" id="{AD22A057-43CE-1354-F9A5-E00371E3DC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42760" y="9397509"/>
                <a:ext cx="605571" cy="28553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18602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548F01F9-435B-1ECE-D8E3-6ED79A85AB1B}"/>
              </a:ext>
            </a:extLst>
          </p:cNvPr>
          <p:cNvGrpSpPr/>
          <p:nvPr/>
        </p:nvGrpSpPr>
        <p:grpSpPr>
          <a:xfrm>
            <a:off x="-84045" y="0"/>
            <a:ext cx="6959870" cy="10072938"/>
            <a:chOff x="-84045" y="0"/>
            <a:chExt cx="6959870" cy="1007293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E68BF1-20E7-412C-97B3-32F18D092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073" r="26977"/>
            <a:stretch/>
          </p:blipFill>
          <p:spPr>
            <a:xfrm>
              <a:off x="-4101" y="0"/>
              <a:ext cx="6879926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 72">
              <a:extLst>
                <a:ext uri="{FF2B5EF4-FFF2-40B4-BE49-F238E27FC236}">
                  <a16:creationId xmlns:a16="http://schemas.microsoft.com/office/drawing/2014/main" id="{3015B807-1073-D50A-56CD-41610B614A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17" name="Freeform 74">
              <a:extLst>
                <a:ext uri="{FF2B5EF4-FFF2-40B4-BE49-F238E27FC236}">
                  <a16:creationId xmlns:a16="http://schemas.microsoft.com/office/drawing/2014/main" id="{0C2E6727-DE24-6C78-97F2-6BB0E5E33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C84F7ED-F835-9112-4322-72E004540AF2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2CD417D-86DC-CCF2-ED59-0DB34884DC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3" name="Ovaal 41">
              <a:extLst>
                <a:ext uri="{FF2B5EF4-FFF2-40B4-BE49-F238E27FC236}">
                  <a16:creationId xmlns:a16="http://schemas.microsoft.com/office/drawing/2014/main" id="{F2C06FE6-0DAD-0F73-AD6E-6D90EBEC0309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880B5A3D-A951-3B85-69D4-0F0056282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TextBox 18">
              <a:extLst>
                <a:ext uri="{FF2B5EF4-FFF2-40B4-BE49-F238E27FC236}">
                  <a16:creationId xmlns:a16="http://schemas.microsoft.com/office/drawing/2014/main" id="{2D17385D-C258-D8EC-B8A3-57CEF3F7A314}"/>
                </a:ext>
              </a:extLst>
            </p:cNvPr>
            <p:cNvSpPr txBox="1"/>
            <p:nvPr/>
          </p:nvSpPr>
          <p:spPr>
            <a:xfrm>
              <a:off x="2439903" y="5423825"/>
              <a:ext cx="4177952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dirty="0">
                <a:solidFill>
                  <a:srgbClr val="FF9922"/>
                </a:solidFill>
              </a:endParaRPr>
            </a:p>
            <a:p>
              <a:pPr algn="ctr"/>
              <a:r>
                <a:rPr lang="en-GB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Kohandatud</a:t>
              </a:r>
              <a:r>
                <a:rPr lang="en-GB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tekst</a:t>
              </a:r>
              <a:endParaRPr lang="en-GB" sz="5400" b="1" dirty="0">
                <a:solidFill>
                  <a:srgbClr val="FF992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Text Box 2">
              <a:extLst>
                <a:ext uri="{FF2B5EF4-FFF2-40B4-BE49-F238E27FC236}">
                  <a16:creationId xmlns:a16="http://schemas.microsoft.com/office/drawing/2014/main" id="{E134BD59-EC44-E91E-6694-A7C8A19532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075" y="3264142"/>
              <a:ext cx="190117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700" dirty="0">
                  <a:solidFill>
                    <a:srgbClr val="FF992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050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Lisa </a:t>
              </a:r>
              <a:b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pilt</a:t>
              </a:r>
              <a:endParaRPr lang="en-GB" sz="32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Rectangle 27">
              <a:extLst>
                <a:ext uri="{FF2B5EF4-FFF2-40B4-BE49-F238E27FC236}">
                  <a16:creationId xmlns:a16="http://schemas.microsoft.com/office/drawing/2014/main" id="{A2A03B15-3036-52AE-830B-566FFAD94DB5}"/>
                </a:ext>
              </a:extLst>
            </p:cNvPr>
            <p:cNvSpPr/>
            <p:nvPr/>
          </p:nvSpPr>
          <p:spPr>
            <a:xfrm>
              <a:off x="395338" y="895903"/>
              <a:ext cx="186430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Sisesta siia </a:t>
              </a:r>
              <a:b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fi-FI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oma organisatsiooni logo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78FA48D-474E-174E-5156-D7ABC396540F}"/>
                </a:ext>
              </a:extLst>
            </p:cNvPr>
            <p:cNvGrpSpPr/>
            <p:nvPr/>
          </p:nvGrpSpPr>
          <p:grpSpPr>
            <a:xfrm>
              <a:off x="2410870" y="375565"/>
              <a:ext cx="2049983" cy="2257391"/>
              <a:chOff x="2410870" y="375565"/>
              <a:chExt cx="2049983" cy="2257391"/>
            </a:xfrm>
          </p:grpSpPr>
          <p:sp>
            <p:nvSpPr>
              <p:cNvPr id="8" name="Ovaal 41">
                <a:extLst>
                  <a:ext uri="{FF2B5EF4-FFF2-40B4-BE49-F238E27FC236}">
                    <a16:creationId xmlns:a16="http://schemas.microsoft.com/office/drawing/2014/main" id="{A123B09B-39D5-F505-CBA4-4BF47BCB6DFA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1871967C-A0E3-B5E7-0674-43F18DD2690B}"/>
                  </a:ext>
                </a:extLst>
              </p:cNvPr>
              <p:cNvSpPr txBox="1"/>
              <p:nvPr/>
            </p:nvSpPr>
            <p:spPr>
              <a:xfrm>
                <a:off x="2410870" y="986401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TÖÖKOHAS </a:t>
                </a:r>
                <a:b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KAITSKE END VÄHKITEKITAVATE AINETE EEST</a:t>
                </a:r>
                <a:endPara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9" name="Picture 18" descr="Icon&#10;&#10;Description automatically generated">
                <a:extLst>
                  <a:ext uri="{FF2B5EF4-FFF2-40B4-BE49-F238E27FC236}">
                    <a16:creationId xmlns:a16="http://schemas.microsoft.com/office/drawing/2014/main" id="{FC61A3A2-E17D-DA54-86B6-C3F35B5224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5255B02-7AAE-F6DD-5A29-140678AC9E79}"/>
                </a:ext>
              </a:extLst>
            </p:cNvPr>
            <p:cNvGrpSpPr/>
            <p:nvPr/>
          </p:nvGrpSpPr>
          <p:grpSpPr>
            <a:xfrm>
              <a:off x="-84045" y="9135299"/>
              <a:ext cx="6942045" cy="937639"/>
              <a:chOff x="-84045" y="9113699"/>
              <a:chExt cx="6942045" cy="937639"/>
            </a:xfrm>
          </p:grpSpPr>
          <p:sp>
            <p:nvSpPr>
              <p:cNvPr id="33" name="Rectangle 7">
                <a:extLst>
                  <a:ext uri="{FF2B5EF4-FFF2-40B4-BE49-F238E27FC236}">
                    <a16:creationId xmlns:a16="http://schemas.microsoft.com/office/drawing/2014/main" id="{666A5E39-5844-1D21-1124-9FCE9916424F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36" name="TextBox 20">
                <a:extLst>
                  <a:ext uri="{FF2B5EF4-FFF2-40B4-BE49-F238E27FC236}">
                    <a16:creationId xmlns:a16="http://schemas.microsoft.com/office/drawing/2014/main" id="{1A44D0A0-4CD9-B6F7-1327-497427D6E32B}"/>
                  </a:ext>
                </a:extLst>
              </p:cNvPr>
              <p:cNvSpPr txBox="1"/>
              <p:nvPr/>
            </p:nvSpPr>
            <p:spPr>
              <a:xfrm>
                <a:off x="-84045" y="9174175"/>
                <a:ext cx="6847076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PrEvCan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©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algatas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EONS ja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seda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viiakse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läbi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koostöös</a:t>
                </a:r>
                <a:r>
                  <a:rPr lang="en-US" sz="1200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 </a:t>
                </a:r>
                <a:br>
                  <a:rPr lang="en-US" sz="1200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kampaania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peamise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partneri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ESMOga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.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Rohkem</a:t>
                </a:r>
                <a:r>
                  <a:rPr lang="en-US" sz="1200" b="1" i="0" dirty="0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 </a:t>
                </a:r>
                <a:r>
                  <a:rPr lang="en-US" sz="1200" b="1" i="0" dirty="0" err="1">
                    <a:solidFill>
                      <a:srgbClr val="FF9922"/>
                    </a:solidFill>
                    <a:effectLst/>
                    <a:cs typeface="Aharoni" panose="02010803020104030203" pitchFamily="2" charset="-79"/>
                  </a:rPr>
                  <a:t>infot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7" name="Group 21">
                <a:extLst>
                  <a:ext uri="{FF2B5EF4-FFF2-40B4-BE49-F238E27FC236}">
                    <a16:creationId xmlns:a16="http://schemas.microsoft.com/office/drawing/2014/main" id="{F7ED9479-1BBB-7A8F-E575-C82863D1BB21}"/>
                  </a:ext>
                </a:extLst>
              </p:cNvPr>
              <p:cNvGrpSpPr/>
              <p:nvPr/>
            </p:nvGrpSpPr>
            <p:grpSpPr>
              <a:xfrm>
                <a:off x="110090" y="9267778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9" name="Ovaal 2">
                  <a:extLst>
                    <a:ext uri="{FF2B5EF4-FFF2-40B4-BE49-F238E27FC236}">
                      <a16:creationId xmlns:a16="http://schemas.microsoft.com/office/drawing/2014/main" id="{24C16678-6F1B-AEA1-A0E2-1586EDE4E0C6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40" name="Picture 24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3E42E7A4-94F4-6E8C-2CFC-C186BABF77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8" name="Graphic 22">
                <a:extLst>
                  <a:ext uri="{FF2B5EF4-FFF2-40B4-BE49-F238E27FC236}">
                    <a16:creationId xmlns:a16="http://schemas.microsoft.com/office/drawing/2014/main" id="{51F8F266-54F6-017E-0C1B-0BB0D42849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142760" y="9397509"/>
                <a:ext cx="605571" cy="28553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530</Words>
  <Application>Microsoft Office PowerPoint</Application>
  <PresentationFormat>A4 Paper (210x297 mm)</PresentationFormat>
  <Paragraphs>90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11</cp:revision>
  <cp:lastPrinted>2021-11-01T10:57:37Z</cp:lastPrinted>
  <dcterms:created xsi:type="dcterms:W3CDTF">2021-10-31T06:37:30Z</dcterms:created>
  <dcterms:modified xsi:type="dcterms:W3CDTF">2023-04-27T09:33:49Z</dcterms:modified>
</cp:coreProperties>
</file>