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87" r:id="rId2"/>
    <p:sldId id="261" r:id="rId3"/>
    <p:sldId id="262" r:id="rId4"/>
    <p:sldId id="295" r:id="rId5"/>
    <p:sldId id="296" r:id="rId6"/>
    <p:sldId id="297" r:id="rId7"/>
    <p:sldId id="299" r:id="rId8"/>
    <p:sldId id="298" r:id="rId9"/>
    <p:sldId id="279" r:id="rId10"/>
  </p:sldIdLst>
  <p:sldSz cx="6858000" cy="9906000" type="A4"/>
  <p:notesSz cx="7104063" cy="102346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22"/>
    <a:srgbClr val="877C63"/>
    <a:srgbClr val="DEDEDE"/>
    <a:srgbClr val="D9A7A7"/>
    <a:srgbClr val="CC3300"/>
    <a:srgbClr val="F2F2F2"/>
    <a:srgbClr val="F3F3F3"/>
    <a:srgbClr val="E0E0E0"/>
    <a:srgbClr val="F6F6F5"/>
    <a:srgbClr val="F7F6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28416D2-87A7-40E9-9DAD-CB6EA139739B}" v="38" dt="2023-04-14T02:47:30.94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10" autoAdjust="0"/>
    <p:restoredTop sz="94660"/>
  </p:normalViewPr>
  <p:slideViewPr>
    <p:cSldViewPr snapToGrid="0">
      <p:cViewPr varScale="1">
        <p:scale>
          <a:sx n="77" d="100"/>
          <a:sy n="77" d="100"/>
        </p:scale>
        <p:origin x="2126" y="3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5/10/relationships/revisionInfo" Target="revisionInfo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27/04/2023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649338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27/04/2023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462644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27/04/2023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129477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27/04/2023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396472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27/04/2023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578423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27/04/2023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246648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27/04/2023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800668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27/04/2023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132180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27/04/2023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023116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27/04/2023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870120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27/04/2023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07979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AE1D88-860E-4904-B7AC-FEEA68306E88}" type="datetimeFigureOut">
              <a:rPr lang="en-GB" smtClean="0"/>
              <a:t>27/04/2023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21590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sv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sv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sv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sv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sv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sv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DE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0E4D237E-A984-F939-28AB-9BC3337B55C6}"/>
              </a:ext>
            </a:extLst>
          </p:cNvPr>
          <p:cNvGrpSpPr/>
          <p:nvPr/>
        </p:nvGrpSpPr>
        <p:grpSpPr>
          <a:xfrm>
            <a:off x="-10968" y="153870"/>
            <a:ext cx="6919066" cy="9917185"/>
            <a:chOff x="-10968" y="153870"/>
            <a:chExt cx="6919066" cy="9917185"/>
          </a:xfrm>
        </p:grpSpPr>
        <p:sp>
          <p:nvSpPr>
            <p:cNvPr id="19" name="Freeform 72">
              <a:extLst>
                <a:ext uri="{FF2B5EF4-FFF2-40B4-BE49-F238E27FC236}">
                  <a16:creationId xmlns:a16="http://schemas.microsoft.com/office/drawing/2014/main" id="{BF8E8331-1907-4253-9301-20ED114474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0"/>
              <a:ext cx="4213623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20" name="Freeform 74">
              <a:extLst>
                <a:ext uri="{FF2B5EF4-FFF2-40B4-BE49-F238E27FC236}">
                  <a16:creationId xmlns:a16="http://schemas.microsoft.com/office/drawing/2014/main" id="{37D52375-E0D3-47D4-B1A5-F8E64AD30D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A5FEF6DD-585F-1199-0FC2-AD256E4C8A71}"/>
                </a:ext>
              </a:extLst>
            </p:cNvPr>
            <p:cNvGrpSpPr/>
            <p:nvPr/>
          </p:nvGrpSpPr>
          <p:grpSpPr>
            <a:xfrm>
              <a:off x="431279" y="375565"/>
              <a:ext cx="1792224" cy="1792224"/>
              <a:chOff x="1433852" y="1700836"/>
              <a:chExt cx="2823923" cy="2823924"/>
            </a:xfrm>
          </p:grpSpPr>
          <p:sp>
            <p:nvSpPr>
              <p:cNvPr id="37" name="Ovaal 2">
                <a:extLst>
                  <a:ext uri="{FF2B5EF4-FFF2-40B4-BE49-F238E27FC236}">
                    <a16:creationId xmlns:a16="http://schemas.microsoft.com/office/drawing/2014/main" id="{8A2DE224-974B-3F12-8DDB-319001774B99}"/>
                  </a:ext>
                </a:extLst>
              </p:cNvPr>
              <p:cNvSpPr/>
              <p:nvPr/>
            </p:nvSpPr>
            <p:spPr>
              <a:xfrm>
                <a:off x="1433852" y="1700836"/>
                <a:ext cx="2823923" cy="282392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sz="1801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38" name="Picture 37" descr="A picture containing text, clipart&#10;&#10;Description automatically generated">
                <a:extLst>
                  <a:ext uri="{FF2B5EF4-FFF2-40B4-BE49-F238E27FC236}">
                    <a16:creationId xmlns:a16="http://schemas.microsoft.com/office/drawing/2014/main" id="{B506322B-FFFB-E0D9-77DF-A394480ACE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99791" y="1805365"/>
                <a:ext cx="2669717" cy="2651760"/>
              </a:xfrm>
              <a:prstGeom prst="ellipse">
                <a:avLst/>
              </a:prstGeom>
            </p:spPr>
          </p:pic>
        </p:grpSp>
        <p:sp>
          <p:nvSpPr>
            <p:cNvPr id="57" name="Rectangle: Rounded Corners 56">
              <a:extLst>
                <a:ext uri="{FF2B5EF4-FFF2-40B4-BE49-F238E27FC236}">
                  <a16:creationId xmlns:a16="http://schemas.microsoft.com/office/drawing/2014/main" id="{8E8A3043-603E-6CED-2B04-9EE75E5226DD}"/>
                </a:ext>
              </a:extLst>
            </p:cNvPr>
            <p:cNvSpPr/>
            <p:nvPr/>
          </p:nvSpPr>
          <p:spPr>
            <a:xfrm>
              <a:off x="347456" y="4555419"/>
              <a:ext cx="6238960" cy="1708298"/>
            </a:xfrm>
            <a:prstGeom prst="roundRect">
              <a:avLst/>
            </a:prstGeom>
            <a:solidFill>
              <a:schemeClr val="bg1">
                <a:alpha val="77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494B86EF-B186-4B6B-88ED-83589B6946DC}"/>
                </a:ext>
              </a:extLst>
            </p:cNvPr>
            <p:cNvSpPr/>
            <p:nvPr/>
          </p:nvSpPr>
          <p:spPr>
            <a:xfrm>
              <a:off x="453258" y="4662803"/>
              <a:ext cx="5981219" cy="1489904"/>
            </a:xfrm>
            <a:prstGeom prst="roundRect">
              <a:avLst/>
            </a:prstGeom>
            <a:noFill/>
            <a:ln>
              <a:solidFill>
                <a:srgbClr val="DBD1C3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3DE73569-89E4-253B-3DB0-71163F4074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E2ECADB6-0590-F662-1F61-E925867D846B}"/>
                </a:ext>
              </a:extLst>
            </p:cNvPr>
            <p:cNvGrpSpPr/>
            <p:nvPr/>
          </p:nvGrpSpPr>
          <p:grpSpPr>
            <a:xfrm>
              <a:off x="2408957" y="375565"/>
              <a:ext cx="2049983" cy="2152697"/>
              <a:chOff x="2408957" y="375565"/>
              <a:chExt cx="2049983" cy="2152697"/>
            </a:xfrm>
          </p:grpSpPr>
          <p:sp>
            <p:nvSpPr>
              <p:cNvPr id="8" name="Ovaal 41">
                <a:extLst>
                  <a:ext uri="{FF2B5EF4-FFF2-40B4-BE49-F238E27FC236}">
                    <a16:creationId xmlns:a16="http://schemas.microsoft.com/office/drawing/2014/main" id="{EADB9184-0371-E0C1-87CC-86E3BDE3B9D3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FF992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9" name="TextBox 7">
                <a:extLst>
                  <a:ext uri="{FF2B5EF4-FFF2-40B4-BE49-F238E27FC236}">
                    <a16:creationId xmlns:a16="http://schemas.microsoft.com/office/drawing/2014/main" id="{66B2F667-7938-CA34-9AC7-756C56198F30}"/>
                  </a:ext>
                </a:extLst>
              </p:cNvPr>
              <p:cNvSpPr txBox="1"/>
              <p:nvPr/>
            </p:nvSpPr>
            <p:spPr>
              <a:xfrm>
                <a:off x="2408957" y="881707"/>
                <a:ext cx="204998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fontAlgn="base"/>
                <a:r>
                  <a:rPr lang="en-US" sz="9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P</a:t>
                </a:r>
                <a:r>
                  <a:rPr lang="cs-CZ" sz="9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OŠTUJTE ZDRAVSTVENA </a:t>
                </a:r>
                <a:br>
                  <a:rPr lang="cs-CZ" sz="9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cs-CZ" sz="9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I SIGURNOSNA </a:t>
                </a:r>
                <a:br>
                  <a:rPr lang="en-US" sz="9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cs-CZ" sz="9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UPUTSTVA NA RADNOM MJESTU KAKO BISTE </a:t>
                </a:r>
                <a:br>
                  <a:rPr lang="en-US" sz="9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cs-CZ" sz="9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SE ZAŠTITILI </a:t>
                </a:r>
                <a:br>
                  <a:rPr lang="en-US" sz="9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cs-CZ" sz="9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OD TVARI KOJE </a:t>
                </a:r>
                <a:br>
                  <a:rPr lang="en-US" sz="9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cs-CZ" sz="9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UZROKUJU RAK</a:t>
                </a:r>
                <a:endParaRPr lang="en-US" sz="900" b="1" dirty="0">
                  <a:solidFill>
                    <a:srgbClr val="FF9922"/>
                  </a:solidFill>
                  <a:latin typeface="Verdana" panose="020B0604030504040204" pitchFamily="34" charset="0"/>
                  <a:ea typeface="Verdana" panose="020B0604030504040204" pitchFamily="34" charset="0"/>
                </a:endParaRPr>
              </a:p>
              <a:p>
                <a:pPr algn="ctr" rtl="0" fontAlgn="base"/>
                <a:endParaRPr lang="en-GB" sz="105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10" name="Picture 9" descr="Icon&#10;&#10;Description automatically generated">
                <a:extLst>
                  <a:ext uri="{FF2B5EF4-FFF2-40B4-BE49-F238E27FC236}">
                    <a16:creationId xmlns:a16="http://schemas.microsoft.com/office/drawing/2014/main" id="{E539C4BC-E077-1E9A-C4DD-A947E75A6D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1541" y="434046"/>
                <a:ext cx="532059" cy="532059"/>
              </a:xfrm>
              <a:prstGeom prst="rect">
                <a:avLst/>
              </a:prstGeom>
            </p:spPr>
          </p:pic>
        </p:grp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D7CF5DA2-B6EA-02F2-D27C-3BE113E2BB21}"/>
                </a:ext>
              </a:extLst>
            </p:cNvPr>
            <p:cNvGrpSpPr/>
            <p:nvPr/>
          </p:nvGrpSpPr>
          <p:grpSpPr>
            <a:xfrm>
              <a:off x="-10968" y="9127875"/>
              <a:ext cx="6919066" cy="943180"/>
              <a:chOff x="-10968" y="9113699"/>
              <a:chExt cx="6919066" cy="943180"/>
            </a:xfrm>
          </p:grpSpPr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3A1462E4-72FF-1DBD-8750-1FACD6E088A8}"/>
                  </a:ext>
                </a:extLst>
              </p:cNvPr>
              <p:cNvSpPr/>
              <p:nvPr/>
            </p:nvSpPr>
            <p:spPr>
              <a:xfrm>
                <a:off x="-10968" y="9113699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FF9922"/>
                  </a:solidFill>
                </a:endParaRPr>
              </a:p>
            </p:txBody>
          </p:sp>
          <p:sp>
            <p:nvSpPr>
              <p:cNvPr id="5" name="TextBox 23">
                <a:extLst>
                  <a:ext uri="{FF2B5EF4-FFF2-40B4-BE49-F238E27FC236}">
                    <a16:creationId xmlns:a16="http://schemas.microsoft.com/office/drawing/2014/main" id="{DC72BBAE-9FD0-751D-2C15-E85969DC9D18}"/>
                  </a:ext>
                </a:extLst>
              </p:cNvPr>
              <p:cNvSpPr txBox="1"/>
              <p:nvPr/>
            </p:nvSpPr>
            <p:spPr>
              <a:xfrm>
                <a:off x="61022" y="9210493"/>
                <a:ext cx="6847076" cy="846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1300" b="1" dirty="0">
                    <a:solidFill>
                      <a:srgbClr val="FF9922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#PrEvCan #CANCERCODE</a:t>
                </a:r>
              </a:p>
              <a:p>
                <a:pPr algn="ctr"/>
                <a:r>
                  <a:rPr lang="en-GB" sz="1200" b="1" dirty="0" err="1">
                    <a:solidFill>
                      <a:srgbClr val="FF9922"/>
                    </a:solidFill>
                    <a:effectLst/>
                  </a:rPr>
                  <a:t>PrEvCan</a:t>
                </a:r>
                <a:r>
                  <a:rPr lang="en-GB" sz="1200" b="1" dirty="0">
                    <a:solidFill>
                      <a:srgbClr val="FF9922"/>
                    </a:solidFill>
                    <a:effectLst/>
                  </a:rPr>
                  <a:t>© </a:t>
                </a:r>
                <a:r>
                  <a:rPr lang="en-GB" sz="1200" b="1" dirty="0" err="1">
                    <a:solidFill>
                      <a:srgbClr val="FF9922"/>
                    </a:solidFill>
                    <a:effectLst/>
                  </a:rPr>
                  <a:t>kampanja</a:t>
                </a:r>
                <a:r>
                  <a:rPr lang="en-GB" sz="1200" b="1" dirty="0">
                    <a:solidFill>
                      <a:srgbClr val="FF9922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FF9922"/>
                    </a:solidFill>
                    <a:effectLst/>
                  </a:rPr>
                  <a:t>inicirana</a:t>
                </a:r>
                <a:r>
                  <a:rPr lang="en-GB" sz="1200" b="1" dirty="0">
                    <a:solidFill>
                      <a:srgbClr val="FF9922"/>
                    </a:solidFill>
                    <a:effectLst/>
                  </a:rPr>
                  <a:t> je od </a:t>
                </a:r>
                <a:r>
                  <a:rPr lang="en-GB" sz="1200" b="1" dirty="0" err="1">
                    <a:solidFill>
                      <a:srgbClr val="FF9922"/>
                    </a:solidFill>
                    <a:effectLst/>
                  </a:rPr>
                  <a:t>strane</a:t>
                </a:r>
                <a:r>
                  <a:rPr lang="en-GB" sz="1200" b="1" dirty="0">
                    <a:solidFill>
                      <a:srgbClr val="FF9922"/>
                    </a:solidFill>
                    <a:effectLst/>
                  </a:rPr>
                  <a:t> EONS-a </a:t>
                </a:r>
                <a:r>
                  <a:rPr lang="en-GB" sz="1200" b="1" dirty="0" err="1">
                    <a:solidFill>
                      <a:srgbClr val="FF9922"/>
                    </a:solidFill>
                    <a:effectLst/>
                  </a:rPr>
                  <a:t>te</a:t>
                </a:r>
                <a:r>
                  <a:rPr lang="en-GB" sz="1200" b="1" dirty="0">
                    <a:solidFill>
                      <a:srgbClr val="FF9922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FF9922"/>
                    </a:solidFill>
                    <a:effectLst/>
                  </a:rPr>
                  <a:t>djeluje</a:t>
                </a:r>
                <a:r>
                  <a:rPr lang="en-GB" sz="1200" b="1" dirty="0">
                    <a:solidFill>
                      <a:srgbClr val="FF9922"/>
                    </a:solidFill>
                    <a:effectLst/>
                  </a:rPr>
                  <a:t> u </a:t>
                </a:r>
                <a:r>
                  <a:rPr lang="en-GB" sz="1200" b="1" dirty="0" err="1">
                    <a:solidFill>
                      <a:srgbClr val="FF9922"/>
                    </a:solidFill>
                    <a:effectLst/>
                  </a:rPr>
                  <a:t>suradnji</a:t>
                </a:r>
                <a:r>
                  <a:rPr lang="en-GB" sz="1200" b="1" dirty="0">
                    <a:solidFill>
                      <a:srgbClr val="FF9922"/>
                    </a:solidFill>
                    <a:effectLst/>
                  </a:rPr>
                  <a:t> </a:t>
                </a:r>
                <a:br>
                  <a:rPr lang="en-GB" sz="1200" b="1" dirty="0">
                    <a:solidFill>
                      <a:srgbClr val="FF9922"/>
                    </a:solidFill>
                    <a:effectLst/>
                  </a:rPr>
                </a:br>
                <a:r>
                  <a:rPr lang="en-GB" sz="1200" b="1" dirty="0" err="1">
                    <a:solidFill>
                      <a:srgbClr val="FF9922"/>
                    </a:solidFill>
                    <a:effectLst/>
                  </a:rPr>
                  <a:t>sa</a:t>
                </a:r>
                <a:r>
                  <a:rPr lang="en-GB" sz="1200" b="1" dirty="0">
                    <a:solidFill>
                      <a:srgbClr val="FF9922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FF9922"/>
                    </a:solidFill>
                    <a:effectLst/>
                  </a:rPr>
                  <a:t>ključnim</a:t>
                </a:r>
                <a:r>
                  <a:rPr lang="en-GB" sz="1200" b="1" dirty="0">
                    <a:solidFill>
                      <a:srgbClr val="FF9922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FF9922"/>
                    </a:solidFill>
                    <a:effectLst/>
                  </a:rPr>
                  <a:t>partnerom</a:t>
                </a:r>
                <a:r>
                  <a:rPr lang="en-GB" sz="1200" b="1" dirty="0">
                    <a:solidFill>
                      <a:srgbClr val="FF9922"/>
                    </a:solidFill>
                    <a:effectLst/>
                  </a:rPr>
                  <a:t>, ESMO-</a:t>
                </a:r>
                <a:r>
                  <a:rPr lang="en-GB" sz="1200" b="1" dirty="0" err="1">
                    <a:solidFill>
                      <a:srgbClr val="FF9922"/>
                    </a:solidFill>
                    <a:effectLst/>
                  </a:rPr>
                  <a:t>m.Više</a:t>
                </a:r>
                <a:r>
                  <a:rPr lang="en-GB" sz="1200" b="1" dirty="0">
                    <a:solidFill>
                      <a:srgbClr val="FF9922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FF9922"/>
                    </a:solidFill>
                    <a:effectLst/>
                  </a:rPr>
                  <a:t>informacija</a:t>
                </a:r>
                <a:r>
                  <a:rPr lang="en-GB" sz="1200" b="1" dirty="0">
                    <a:solidFill>
                      <a:srgbClr val="FF9922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FF9922"/>
                    </a:solidFill>
                    <a:effectLst/>
                  </a:rPr>
                  <a:t>možete</a:t>
                </a:r>
                <a:r>
                  <a:rPr lang="en-GB" sz="1200" b="1" dirty="0">
                    <a:solidFill>
                      <a:srgbClr val="FF9922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FF9922"/>
                    </a:solidFill>
                    <a:effectLst/>
                  </a:rPr>
                  <a:t>pronaći</a:t>
                </a:r>
                <a:r>
                  <a:rPr lang="en-GB" sz="1200" b="1" dirty="0">
                    <a:solidFill>
                      <a:srgbClr val="FF9922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FF9922"/>
                    </a:solidFill>
                    <a:effectLst/>
                  </a:rPr>
                  <a:t>na</a:t>
                </a:r>
                <a:r>
                  <a:rPr lang="nl-BE" sz="1200" b="1" dirty="0">
                    <a:solidFill>
                      <a:srgbClr val="FF9922"/>
                    </a:solidFill>
                    <a:cs typeface="Aharoni" panose="02010803020104030203" pitchFamily="2" charset="-79"/>
                  </a:rPr>
                  <a:t>: www.cancernurse.eu/</a:t>
                </a:r>
                <a:r>
                  <a:rPr lang="cs-CZ" sz="1200" b="1" dirty="0">
                    <a:solidFill>
                      <a:srgbClr val="FF9922"/>
                    </a:solidFill>
                    <a:cs typeface="Aharoni" panose="02010803020104030203" pitchFamily="2" charset="-79"/>
                  </a:rPr>
                  <a:t>prev</a:t>
                </a:r>
                <a:r>
                  <a:rPr lang="en-US" sz="1200" b="1" dirty="0">
                    <a:solidFill>
                      <a:srgbClr val="FF9922"/>
                    </a:solidFill>
                    <a:cs typeface="Aharoni" panose="02010803020104030203" pitchFamily="2" charset="-79"/>
                  </a:rPr>
                  <a:t>can</a:t>
                </a:r>
                <a:br>
                  <a:rPr lang="nl-BE" sz="1200" b="1" dirty="0">
                    <a:solidFill>
                      <a:srgbClr val="FF9922"/>
                    </a:solidFill>
                    <a:cs typeface="Aharoni" panose="02010803020104030203" pitchFamily="2" charset="-79"/>
                  </a:rPr>
                </a:br>
                <a:endParaRPr lang="en-GB" sz="1200" b="1" dirty="0">
                  <a:solidFill>
                    <a:srgbClr val="FF9922"/>
                  </a:solidFill>
                  <a:cs typeface="Aharoni" panose="02010803020104030203" pitchFamily="2" charset="-79"/>
                </a:endParaRPr>
              </a:p>
            </p:txBody>
          </p:sp>
          <p:grpSp>
            <p:nvGrpSpPr>
              <p:cNvPr id="6" name="Group 24">
                <a:extLst>
                  <a:ext uri="{FF2B5EF4-FFF2-40B4-BE49-F238E27FC236}">
                    <a16:creationId xmlns:a16="http://schemas.microsoft.com/office/drawing/2014/main" id="{FBAA62ED-27E8-66B6-DCA2-9095810C4A97}"/>
                  </a:ext>
                </a:extLst>
              </p:cNvPr>
              <p:cNvGrpSpPr/>
              <p:nvPr/>
            </p:nvGrpSpPr>
            <p:grpSpPr>
              <a:xfrm>
                <a:off x="61022" y="9171986"/>
                <a:ext cx="474731" cy="475488"/>
                <a:chOff x="-302004" y="1916250"/>
                <a:chExt cx="2823923" cy="2823924"/>
              </a:xfrm>
            </p:grpSpPr>
            <p:sp>
              <p:nvSpPr>
                <p:cNvPr id="12" name="Ovaal 2">
                  <a:extLst>
                    <a:ext uri="{FF2B5EF4-FFF2-40B4-BE49-F238E27FC236}">
                      <a16:creationId xmlns:a16="http://schemas.microsoft.com/office/drawing/2014/main" id="{AB2BD762-B673-E9B2-5491-1CDCA77807FE}"/>
                    </a:ext>
                  </a:extLst>
                </p:cNvPr>
                <p:cNvSpPr/>
                <p:nvPr/>
              </p:nvSpPr>
              <p:spPr>
                <a:xfrm>
                  <a:off x="-302004" y="1916250"/>
                  <a:ext cx="2823923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rgbClr val="FF9922"/>
                    </a:solidFill>
                  </a:endParaRPr>
                </a:p>
              </p:txBody>
            </p:sp>
            <p:pic>
              <p:nvPicPr>
                <p:cNvPr id="13" name="Picture 27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FBD44D10-FB5D-0040-1AD9-954E99ED4DE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9046" y="2002330"/>
                  <a:ext cx="2669714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11" name="Graphic 25">
                <a:extLst>
                  <a:ext uri="{FF2B5EF4-FFF2-40B4-BE49-F238E27FC236}">
                    <a16:creationId xmlns:a16="http://schemas.microsoft.com/office/drawing/2014/main" id="{B6FE1E08-9758-2624-208A-BBDB1DC1201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 t="1" r="36621" b="-13923"/>
              <a:stretch/>
            </p:blipFill>
            <p:spPr>
              <a:xfrm>
                <a:off x="6082151" y="9244022"/>
                <a:ext cx="702865" cy="331414"/>
              </a:xfrm>
              <a:prstGeom prst="rect">
                <a:avLst/>
              </a:prstGeom>
            </p:spPr>
          </p:pic>
        </p:grpSp>
        <p:sp>
          <p:nvSpPr>
            <p:cNvPr id="14" name="TextBox 57">
              <a:extLst>
                <a:ext uri="{FF2B5EF4-FFF2-40B4-BE49-F238E27FC236}">
                  <a16:creationId xmlns:a16="http://schemas.microsoft.com/office/drawing/2014/main" id="{5B952EC9-2962-6E85-CC9A-702DFBEB531E}"/>
                </a:ext>
              </a:extLst>
            </p:cNvPr>
            <p:cNvSpPr txBox="1"/>
            <p:nvPr/>
          </p:nvSpPr>
          <p:spPr>
            <a:xfrm>
              <a:off x="150659" y="4825661"/>
              <a:ext cx="6586415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b="1" dirty="0" err="1">
                  <a:solidFill>
                    <a:srgbClr val="FF992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Poruke</a:t>
              </a:r>
              <a:r>
                <a:rPr lang="en-GB" sz="3200" b="1" dirty="0">
                  <a:solidFill>
                    <a:srgbClr val="FF992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br>
                <a:rPr lang="en-GB" sz="3200" b="1" dirty="0">
                  <a:solidFill>
                    <a:srgbClr val="FF992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3200" b="1" dirty="0" err="1">
                  <a:solidFill>
                    <a:srgbClr val="FF992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za</a:t>
              </a:r>
              <a:r>
                <a:rPr lang="en-GB" sz="3200" b="1" dirty="0">
                  <a:solidFill>
                    <a:srgbClr val="FF992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3200" b="1" dirty="0" err="1">
                  <a:solidFill>
                    <a:srgbClr val="FF992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zdravstvene</a:t>
              </a:r>
              <a:r>
                <a:rPr lang="en-GB" sz="3200" b="1" dirty="0">
                  <a:solidFill>
                    <a:srgbClr val="FF992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3200" b="1" dirty="0" err="1">
                  <a:solidFill>
                    <a:srgbClr val="FF992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stručnjake</a:t>
              </a:r>
              <a:endParaRPr lang="en-GB" sz="3200" b="1" dirty="0">
                <a:solidFill>
                  <a:srgbClr val="FF992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GB" sz="3200" b="1" dirty="0">
                <a:solidFill>
                  <a:srgbClr val="FF992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156406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35358D69-EF1A-3D8C-C979-C6DACB1E3B3C}"/>
              </a:ext>
            </a:extLst>
          </p:cNvPr>
          <p:cNvGrpSpPr/>
          <p:nvPr/>
        </p:nvGrpSpPr>
        <p:grpSpPr>
          <a:xfrm>
            <a:off x="-10968" y="1"/>
            <a:ext cx="6919066" cy="10071054"/>
            <a:chOff x="-10968" y="1"/>
            <a:chExt cx="6919066" cy="10071054"/>
          </a:xfrm>
        </p:grpSpPr>
        <p:pic>
          <p:nvPicPr>
            <p:cNvPr id="4" name="Picture 3" descr="Healthcare worker speaking with patients">
              <a:extLst>
                <a:ext uri="{FF2B5EF4-FFF2-40B4-BE49-F238E27FC236}">
                  <a16:creationId xmlns:a16="http://schemas.microsoft.com/office/drawing/2014/main" id="{E8E2E33C-EE13-F91A-3EA4-1421246556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268" r="13661" b="10442"/>
            <a:stretch/>
          </p:blipFill>
          <p:spPr>
            <a:xfrm>
              <a:off x="1" y="1"/>
              <a:ext cx="6853898" cy="9930176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618908" y="4134921"/>
              <a:ext cx="5655833" cy="4014416"/>
            </a:xfrm>
            <a:prstGeom prst="roundRect">
              <a:avLst/>
            </a:prstGeom>
            <a:solidFill>
              <a:schemeClr val="bg1">
                <a:alpha val="74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1390292E-CF4A-4AAE-B8F3-6810A56F2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2993" y="4307429"/>
              <a:ext cx="5783812" cy="1466835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 dirty="0">
                  <a:solidFill>
                    <a:srgbClr val="91B512"/>
                  </a:solidFill>
                  <a:effectLst/>
                  <a:latin typeface="Aharoni" panose="02010803020104030203" pitchFamily="2" charset="-79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solidFill>
                  <a:srgbClr val="91B512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3200" b="1" i="0" dirty="0" err="1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Uvijek</a:t>
              </a:r>
              <a:r>
                <a:rPr lang="en-US" sz="32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informirajte</a:t>
              </a:r>
              <a:r>
                <a:rPr lang="en-US" sz="32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bolesnike</a:t>
              </a:r>
              <a:r>
                <a:rPr lang="en-US" sz="32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 </a:t>
              </a:r>
              <a:br>
                <a:rPr lang="en-US" sz="32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</a:br>
              <a:r>
                <a:rPr lang="en-US" sz="3200" b="1" i="0" dirty="0" err="1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i</a:t>
              </a:r>
              <a:r>
                <a:rPr lang="en-US" sz="32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njihove</a:t>
              </a:r>
              <a:r>
                <a:rPr lang="en-US" sz="32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bližnje</a:t>
              </a:r>
              <a:r>
                <a:rPr lang="en-US" sz="32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 o </a:t>
              </a:r>
              <a:r>
                <a:rPr lang="en-US" sz="3200" b="1" i="0" dirty="0" err="1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njihovom</a:t>
              </a:r>
              <a:r>
                <a:rPr lang="en-US" sz="32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zdravstvenom</a:t>
              </a:r>
              <a:r>
                <a:rPr lang="en-US" sz="32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stanju</a:t>
              </a:r>
              <a:r>
                <a:rPr lang="en-US" sz="32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, </a:t>
              </a:r>
              <a:br>
                <a:rPr lang="en-US" sz="32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</a:br>
              <a:r>
                <a:rPr lang="en-US" sz="3200" b="1" i="0" dirty="0" err="1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potičući</a:t>
              </a:r>
              <a:r>
                <a:rPr lang="en-US" sz="32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ih</a:t>
              </a:r>
              <a:r>
                <a:rPr lang="en-US" sz="32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na</a:t>
              </a:r>
              <a:r>
                <a:rPr lang="en-US" sz="32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preuzimanje</a:t>
              </a:r>
              <a:r>
                <a:rPr lang="en-US" sz="32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aktivne</a:t>
              </a:r>
              <a:r>
                <a:rPr lang="en-US" sz="32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uloge</a:t>
              </a:r>
              <a:r>
                <a:rPr lang="en-US" sz="32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 u </a:t>
              </a:r>
              <a:r>
                <a:rPr lang="en-US" sz="3200" b="1" i="0" dirty="0" err="1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procesu</a:t>
              </a:r>
              <a:r>
                <a:rPr lang="en-US" sz="32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zdravstvene</a:t>
              </a:r>
              <a:r>
                <a:rPr lang="en-US" sz="32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skrbi</a:t>
              </a:r>
              <a:r>
                <a:rPr lang="en-US" sz="32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.</a:t>
              </a:r>
              <a:endParaRPr lang="en-GB" sz="6000" b="1" dirty="0">
                <a:solidFill>
                  <a:srgbClr val="FF9922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0" name="Freeform 72">
              <a:extLst>
                <a:ext uri="{FF2B5EF4-FFF2-40B4-BE49-F238E27FC236}">
                  <a16:creationId xmlns:a16="http://schemas.microsoft.com/office/drawing/2014/main" id="{D57D5010-3B0C-1690-D314-9996552EAE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1"/>
              <a:ext cx="4213623" cy="2285365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41" name="Freeform 74">
              <a:extLst>
                <a:ext uri="{FF2B5EF4-FFF2-40B4-BE49-F238E27FC236}">
                  <a16:creationId xmlns:a16="http://schemas.microsoft.com/office/drawing/2014/main" id="{EB7005F8-7C75-3B5C-4E1D-264B97CAFB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32E63F74-1382-FC41-52C4-B41049C06439}"/>
                </a:ext>
              </a:extLst>
            </p:cNvPr>
            <p:cNvSpPr/>
            <p:nvPr/>
          </p:nvSpPr>
          <p:spPr>
            <a:xfrm>
              <a:off x="417821" y="388491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4686E5AE-BEB6-30F5-6739-B02098C992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sp>
          <p:nvSpPr>
            <p:cNvPr id="33" name="Ovaal 41">
              <a:extLst>
                <a:ext uri="{FF2B5EF4-FFF2-40B4-BE49-F238E27FC236}">
                  <a16:creationId xmlns:a16="http://schemas.microsoft.com/office/drawing/2014/main" id="{AE504909-022C-821E-4D75-11948D7F6840}"/>
                </a:ext>
              </a:extLst>
            </p:cNvPr>
            <p:cNvSpPr/>
            <p:nvPr/>
          </p:nvSpPr>
          <p:spPr>
            <a:xfrm>
              <a:off x="2529344" y="375565"/>
              <a:ext cx="1799302" cy="1805224"/>
            </a:xfrm>
            <a:prstGeom prst="ellipse">
              <a:avLst/>
            </a:prstGeom>
            <a:solidFill>
              <a:srgbClr val="FF99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GB" sz="1800" kern="1200" dirty="0">
                  <a:solidFill>
                    <a:srgbClr val="000000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effectLst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pic>
          <p:nvPicPr>
            <p:cNvPr id="35" name="Picture 34" descr="Icon&#10;&#10;Description automatically generated">
              <a:extLst>
                <a:ext uri="{FF2B5EF4-FFF2-40B4-BE49-F238E27FC236}">
                  <a16:creationId xmlns:a16="http://schemas.microsoft.com/office/drawing/2014/main" id="{A64E677E-9487-1C29-47DE-1C1D5209CF7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1541" y="434046"/>
              <a:ext cx="548640" cy="548640"/>
            </a:xfrm>
            <a:prstGeom prst="rect">
              <a:avLst/>
            </a:prstGeom>
          </p:spPr>
        </p:pic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92303B66-E238-75A4-4E86-3FE7F161B0E1}"/>
                </a:ext>
              </a:extLst>
            </p:cNvPr>
            <p:cNvGrpSpPr/>
            <p:nvPr/>
          </p:nvGrpSpPr>
          <p:grpSpPr>
            <a:xfrm>
              <a:off x="2408957" y="375565"/>
              <a:ext cx="2049983" cy="2152697"/>
              <a:chOff x="2408957" y="375565"/>
              <a:chExt cx="2049983" cy="2152697"/>
            </a:xfrm>
          </p:grpSpPr>
          <p:sp>
            <p:nvSpPr>
              <p:cNvPr id="5" name="Ovaal 41">
                <a:extLst>
                  <a:ext uri="{FF2B5EF4-FFF2-40B4-BE49-F238E27FC236}">
                    <a16:creationId xmlns:a16="http://schemas.microsoft.com/office/drawing/2014/main" id="{12402D58-9399-ED09-F7DF-E36B02EDD03C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FF992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6" name="TextBox 7">
                <a:extLst>
                  <a:ext uri="{FF2B5EF4-FFF2-40B4-BE49-F238E27FC236}">
                    <a16:creationId xmlns:a16="http://schemas.microsoft.com/office/drawing/2014/main" id="{37BFD821-01CA-322C-83F6-912074AB758D}"/>
                  </a:ext>
                </a:extLst>
              </p:cNvPr>
              <p:cNvSpPr txBox="1"/>
              <p:nvPr/>
            </p:nvSpPr>
            <p:spPr>
              <a:xfrm>
                <a:off x="2408957" y="881707"/>
                <a:ext cx="204998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fontAlgn="base"/>
                <a:r>
                  <a:rPr lang="en-US" sz="9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P</a:t>
                </a:r>
                <a:r>
                  <a:rPr lang="cs-CZ" sz="9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OŠTUJTE ZDRAVSTVENA </a:t>
                </a:r>
                <a:br>
                  <a:rPr lang="cs-CZ" sz="9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cs-CZ" sz="9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I SIGURNOSNA </a:t>
                </a:r>
                <a:br>
                  <a:rPr lang="en-US" sz="9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cs-CZ" sz="9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UPUTSTVA NA RADNOM MJESTU KAKO BISTE </a:t>
                </a:r>
                <a:br>
                  <a:rPr lang="en-US" sz="9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cs-CZ" sz="9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SE ZAŠTITILI </a:t>
                </a:r>
                <a:br>
                  <a:rPr lang="en-US" sz="9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cs-CZ" sz="9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OD TVARI KOJE </a:t>
                </a:r>
                <a:br>
                  <a:rPr lang="en-US" sz="9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cs-CZ" sz="9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UZROKUJU RAK</a:t>
                </a:r>
                <a:endParaRPr lang="en-US" sz="900" b="1" dirty="0">
                  <a:solidFill>
                    <a:srgbClr val="FF9922"/>
                  </a:solidFill>
                  <a:latin typeface="Verdana" panose="020B0604030504040204" pitchFamily="34" charset="0"/>
                  <a:ea typeface="Verdana" panose="020B0604030504040204" pitchFamily="34" charset="0"/>
                </a:endParaRPr>
              </a:p>
              <a:p>
                <a:pPr algn="ctr" rtl="0" fontAlgn="base"/>
                <a:endParaRPr lang="en-GB" sz="105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7" name="Picture 6" descr="Icon&#10;&#10;Description automatically generated">
                <a:extLst>
                  <a:ext uri="{FF2B5EF4-FFF2-40B4-BE49-F238E27FC236}">
                    <a16:creationId xmlns:a16="http://schemas.microsoft.com/office/drawing/2014/main" id="{3BEF86D1-2DDA-A1FD-3FF5-F8E6DBB77D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1541" y="434046"/>
                <a:ext cx="532059" cy="532059"/>
              </a:xfrm>
              <a:prstGeom prst="rect">
                <a:avLst/>
              </a:prstGeom>
            </p:spPr>
          </p:pic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FE2E142D-632C-26D1-2DE4-F14A1AF2DE2B}"/>
                </a:ext>
              </a:extLst>
            </p:cNvPr>
            <p:cNvGrpSpPr/>
            <p:nvPr/>
          </p:nvGrpSpPr>
          <p:grpSpPr>
            <a:xfrm>
              <a:off x="-10968" y="9127875"/>
              <a:ext cx="6919066" cy="943180"/>
              <a:chOff x="-10968" y="9113699"/>
              <a:chExt cx="6919066" cy="943180"/>
            </a:xfrm>
          </p:grpSpPr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D60D49C4-1ADC-BF36-89B2-2C1537634306}"/>
                  </a:ext>
                </a:extLst>
              </p:cNvPr>
              <p:cNvSpPr/>
              <p:nvPr/>
            </p:nvSpPr>
            <p:spPr>
              <a:xfrm>
                <a:off x="-10968" y="9113699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FF9922"/>
                  </a:solidFill>
                </a:endParaRPr>
              </a:p>
            </p:txBody>
          </p:sp>
          <p:sp>
            <p:nvSpPr>
              <p:cNvPr id="10" name="TextBox 23">
                <a:extLst>
                  <a:ext uri="{FF2B5EF4-FFF2-40B4-BE49-F238E27FC236}">
                    <a16:creationId xmlns:a16="http://schemas.microsoft.com/office/drawing/2014/main" id="{B4270714-F9D9-2DF3-D6AB-9861F311B930}"/>
                  </a:ext>
                </a:extLst>
              </p:cNvPr>
              <p:cNvSpPr txBox="1"/>
              <p:nvPr/>
            </p:nvSpPr>
            <p:spPr>
              <a:xfrm>
                <a:off x="61022" y="9210493"/>
                <a:ext cx="6847076" cy="846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1300" b="1" dirty="0">
                    <a:solidFill>
                      <a:srgbClr val="FF9922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#PrEvCan #CANCERCODE</a:t>
                </a:r>
              </a:p>
              <a:p>
                <a:pPr algn="ctr"/>
                <a:r>
                  <a:rPr lang="en-GB" sz="1200" b="1" dirty="0" err="1">
                    <a:solidFill>
                      <a:srgbClr val="FF9922"/>
                    </a:solidFill>
                    <a:effectLst/>
                  </a:rPr>
                  <a:t>PrEvCan</a:t>
                </a:r>
                <a:r>
                  <a:rPr lang="en-GB" sz="1200" b="1" dirty="0">
                    <a:solidFill>
                      <a:srgbClr val="FF9922"/>
                    </a:solidFill>
                    <a:effectLst/>
                  </a:rPr>
                  <a:t>© </a:t>
                </a:r>
                <a:r>
                  <a:rPr lang="en-GB" sz="1200" b="1" dirty="0" err="1">
                    <a:solidFill>
                      <a:srgbClr val="FF9922"/>
                    </a:solidFill>
                    <a:effectLst/>
                  </a:rPr>
                  <a:t>kampanja</a:t>
                </a:r>
                <a:r>
                  <a:rPr lang="en-GB" sz="1200" b="1" dirty="0">
                    <a:solidFill>
                      <a:srgbClr val="FF9922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FF9922"/>
                    </a:solidFill>
                    <a:effectLst/>
                  </a:rPr>
                  <a:t>inicirana</a:t>
                </a:r>
                <a:r>
                  <a:rPr lang="en-GB" sz="1200" b="1" dirty="0">
                    <a:solidFill>
                      <a:srgbClr val="FF9922"/>
                    </a:solidFill>
                    <a:effectLst/>
                  </a:rPr>
                  <a:t> je od </a:t>
                </a:r>
                <a:r>
                  <a:rPr lang="en-GB" sz="1200" b="1" dirty="0" err="1">
                    <a:solidFill>
                      <a:srgbClr val="FF9922"/>
                    </a:solidFill>
                    <a:effectLst/>
                  </a:rPr>
                  <a:t>strane</a:t>
                </a:r>
                <a:r>
                  <a:rPr lang="en-GB" sz="1200" b="1" dirty="0">
                    <a:solidFill>
                      <a:srgbClr val="FF9922"/>
                    </a:solidFill>
                    <a:effectLst/>
                  </a:rPr>
                  <a:t> EONS-a </a:t>
                </a:r>
                <a:r>
                  <a:rPr lang="en-GB" sz="1200" b="1" dirty="0" err="1">
                    <a:solidFill>
                      <a:srgbClr val="FF9922"/>
                    </a:solidFill>
                    <a:effectLst/>
                  </a:rPr>
                  <a:t>te</a:t>
                </a:r>
                <a:r>
                  <a:rPr lang="en-GB" sz="1200" b="1" dirty="0">
                    <a:solidFill>
                      <a:srgbClr val="FF9922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FF9922"/>
                    </a:solidFill>
                    <a:effectLst/>
                  </a:rPr>
                  <a:t>djeluje</a:t>
                </a:r>
                <a:r>
                  <a:rPr lang="en-GB" sz="1200" b="1" dirty="0">
                    <a:solidFill>
                      <a:srgbClr val="FF9922"/>
                    </a:solidFill>
                    <a:effectLst/>
                  </a:rPr>
                  <a:t> u </a:t>
                </a:r>
                <a:r>
                  <a:rPr lang="en-GB" sz="1200" b="1" dirty="0" err="1">
                    <a:solidFill>
                      <a:srgbClr val="FF9922"/>
                    </a:solidFill>
                    <a:effectLst/>
                  </a:rPr>
                  <a:t>suradnji</a:t>
                </a:r>
                <a:r>
                  <a:rPr lang="en-GB" sz="1200" b="1" dirty="0">
                    <a:solidFill>
                      <a:srgbClr val="FF9922"/>
                    </a:solidFill>
                    <a:effectLst/>
                  </a:rPr>
                  <a:t> </a:t>
                </a:r>
                <a:br>
                  <a:rPr lang="en-GB" sz="1200" b="1" dirty="0">
                    <a:solidFill>
                      <a:srgbClr val="FF9922"/>
                    </a:solidFill>
                    <a:effectLst/>
                  </a:rPr>
                </a:br>
                <a:r>
                  <a:rPr lang="en-GB" sz="1200" b="1" dirty="0" err="1">
                    <a:solidFill>
                      <a:srgbClr val="FF9922"/>
                    </a:solidFill>
                    <a:effectLst/>
                  </a:rPr>
                  <a:t>sa</a:t>
                </a:r>
                <a:r>
                  <a:rPr lang="en-GB" sz="1200" b="1" dirty="0">
                    <a:solidFill>
                      <a:srgbClr val="FF9922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FF9922"/>
                    </a:solidFill>
                    <a:effectLst/>
                  </a:rPr>
                  <a:t>ključnim</a:t>
                </a:r>
                <a:r>
                  <a:rPr lang="en-GB" sz="1200" b="1" dirty="0">
                    <a:solidFill>
                      <a:srgbClr val="FF9922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FF9922"/>
                    </a:solidFill>
                    <a:effectLst/>
                  </a:rPr>
                  <a:t>partnerom</a:t>
                </a:r>
                <a:r>
                  <a:rPr lang="en-GB" sz="1200" b="1" dirty="0">
                    <a:solidFill>
                      <a:srgbClr val="FF9922"/>
                    </a:solidFill>
                    <a:effectLst/>
                  </a:rPr>
                  <a:t>, ESMO-</a:t>
                </a:r>
                <a:r>
                  <a:rPr lang="en-GB" sz="1200" b="1" dirty="0" err="1">
                    <a:solidFill>
                      <a:srgbClr val="FF9922"/>
                    </a:solidFill>
                    <a:effectLst/>
                  </a:rPr>
                  <a:t>m.Više</a:t>
                </a:r>
                <a:r>
                  <a:rPr lang="en-GB" sz="1200" b="1" dirty="0">
                    <a:solidFill>
                      <a:srgbClr val="FF9922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FF9922"/>
                    </a:solidFill>
                    <a:effectLst/>
                  </a:rPr>
                  <a:t>informacija</a:t>
                </a:r>
                <a:r>
                  <a:rPr lang="en-GB" sz="1200" b="1" dirty="0">
                    <a:solidFill>
                      <a:srgbClr val="FF9922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FF9922"/>
                    </a:solidFill>
                    <a:effectLst/>
                  </a:rPr>
                  <a:t>možete</a:t>
                </a:r>
                <a:r>
                  <a:rPr lang="en-GB" sz="1200" b="1" dirty="0">
                    <a:solidFill>
                      <a:srgbClr val="FF9922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FF9922"/>
                    </a:solidFill>
                    <a:effectLst/>
                  </a:rPr>
                  <a:t>pronaći</a:t>
                </a:r>
                <a:r>
                  <a:rPr lang="en-GB" sz="1200" b="1" dirty="0">
                    <a:solidFill>
                      <a:srgbClr val="FF9922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FF9922"/>
                    </a:solidFill>
                    <a:effectLst/>
                  </a:rPr>
                  <a:t>na</a:t>
                </a:r>
                <a:r>
                  <a:rPr lang="nl-BE" sz="1200" b="1" dirty="0">
                    <a:solidFill>
                      <a:srgbClr val="FF9922"/>
                    </a:solidFill>
                    <a:cs typeface="Aharoni" panose="02010803020104030203" pitchFamily="2" charset="-79"/>
                  </a:rPr>
                  <a:t>: www.cancernurse.eu/</a:t>
                </a:r>
                <a:r>
                  <a:rPr lang="cs-CZ" sz="1200" b="1" dirty="0">
                    <a:solidFill>
                      <a:srgbClr val="FF9922"/>
                    </a:solidFill>
                    <a:cs typeface="Aharoni" panose="02010803020104030203" pitchFamily="2" charset="-79"/>
                  </a:rPr>
                  <a:t>prev</a:t>
                </a:r>
                <a:r>
                  <a:rPr lang="en-US" sz="1200" b="1" dirty="0">
                    <a:solidFill>
                      <a:srgbClr val="FF9922"/>
                    </a:solidFill>
                    <a:cs typeface="Aharoni" panose="02010803020104030203" pitchFamily="2" charset="-79"/>
                  </a:rPr>
                  <a:t>can</a:t>
                </a:r>
                <a:br>
                  <a:rPr lang="nl-BE" sz="1200" b="1" dirty="0">
                    <a:solidFill>
                      <a:srgbClr val="FF9922"/>
                    </a:solidFill>
                    <a:cs typeface="Aharoni" panose="02010803020104030203" pitchFamily="2" charset="-79"/>
                  </a:rPr>
                </a:br>
                <a:endParaRPr lang="en-GB" sz="1200" b="1" dirty="0">
                  <a:solidFill>
                    <a:srgbClr val="FF9922"/>
                  </a:solidFill>
                  <a:cs typeface="Aharoni" panose="02010803020104030203" pitchFamily="2" charset="-79"/>
                </a:endParaRPr>
              </a:p>
            </p:txBody>
          </p:sp>
          <p:grpSp>
            <p:nvGrpSpPr>
              <p:cNvPr id="11" name="Group 24">
                <a:extLst>
                  <a:ext uri="{FF2B5EF4-FFF2-40B4-BE49-F238E27FC236}">
                    <a16:creationId xmlns:a16="http://schemas.microsoft.com/office/drawing/2014/main" id="{1CD80E66-9E8C-43F4-FB81-5A852D7AA0E7}"/>
                  </a:ext>
                </a:extLst>
              </p:cNvPr>
              <p:cNvGrpSpPr/>
              <p:nvPr/>
            </p:nvGrpSpPr>
            <p:grpSpPr>
              <a:xfrm>
                <a:off x="61022" y="9171986"/>
                <a:ext cx="474731" cy="475488"/>
                <a:chOff x="-302004" y="1916250"/>
                <a:chExt cx="2823923" cy="2823924"/>
              </a:xfrm>
            </p:grpSpPr>
            <p:sp>
              <p:nvSpPr>
                <p:cNvPr id="13" name="Ovaal 2">
                  <a:extLst>
                    <a:ext uri="{FF2B5EF4-FFF2-40B4-BE49-F238E27FC236}">
                      <a16:creationId xmlns:a16="http://schemas.microsoft.com/office/drawing/2014/main" id="{ED1C5D39-D839-BEC8-A7B9-15FB3F83242A}"/>
                    </a:ext>
                  </a:extLst>
                </p:cNvPr>
                <p:cNvSpPr/>
                <p:nvPr/>
              </p:nvSpPr>
              <p:spPr>
                <a:xfrm>
                  <a:off x="-302004" y="1916250"/>
                  <a:ext cx="2823923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rgbClr val="FF9922"/>
                    </a:solidFill>
                  </a:endParaRPr>
                </a:p>
              </p:txBody>
            </p:sp>
            <p:pic>
              <p:nvPicPr>
                <p:cNvPr id="14" name="Picture 27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0A7A1107-6B74-C0A2-5627-9BDFFC0B5AA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9046" y="2002330"/>
                  <a:ext cx="2669714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12" name="Graphic 25">
                <a:extLst>
                  <a:ext uri="{FF2B5EF4-FFF2-40B4-BE49-F238E27FC236}">
                    <a16:creationId xmlns:a16="http://schemas.microsoft.com/office/drawing/2014/main" id="{2171A06F-5A31-AF30-3C9F-C004E3754A1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082151" y="9244022"/>
                <a:ext cx="702865" cy="331414"/>
              </a:xfrm>
              <a:prstGeom prst="rect">
                <a:avLst/>
              </a:prstGeom>
            </p:spPr>
          </p:pic>
        </p:grp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64FFFC0-BE9C-1B14-1E0F-F14CCB2C16B3}"/>
                </a:ext>
              </a:extLst>
            </p:cNvPr>
            <p:cNvSpPr/>
            <p:nvPr/>
          </p:nvSpPr>
          <p:spPr>
            <a:xfrm>
              <a:off x="622729" y="803334"/>
              <a:ext cx="1482691" cy="132343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cs-CZ" sz="160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Ovdje</a:t>
              </a:r>
              <a:r>
                <a:rPr lang="cs-CZ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</a:t>
              </a:r>
              <a:r>
                <a:rPr lang="cs-CZ" sz="160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umetnite</a:t>
              </a:r>
              <a:r>
                <a:rPr lang="cs-CZ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logo </a:t>
              </a:r>
              <a:br>
                <a:rPr lang="en-US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cs-CZ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vaše </a:t>
              </a:r>
              <a:r>
                <a:rPr lang="cs-CZ" sz="160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organizacije</a:t>
              </a:r>
              <a:endParaRPr lang="en-US" sz="1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27112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>
            <a:extLst>
              <a:ext uri="{FF2B5EF4-FFF2-40B4-BE49-F238E27FC236}">
                <a16:creationId xmlns:a16="http://schemas.microsoft.com/office/drawing/2014/main" id="{D8596475-C7C4-4D3C-6A8B-7E6989E408D4}"/>
              </a:ext>
            </a:extLst>
          </p:cNvPr>
          <p:cNvGrpSpPr/>
          <p:nvPr/>
        </p:nvGrpSpPr>
        <p:grpSpPr>
          <a:xfrm>
            <a:off x="-10968" y="0"/>
            <a:ext cx="6919066" cy="10071055"/>
            <a:chOff x="-10968" y="0"/>
            <a:chExt cx="6919066" cy="1007105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4ECAB26-1059-5909-D3B8-A91DE171CD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7073" r="26977"/>
            <a:stretch/>
          </p:blipFill>
          <p:spPr>
            <a:xfrm>
              <a:off x="-4101" y="0"/>
              <a:ext cx="6862101" cy="9930176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486697" y="3941073"/>
              <a:ext cx="5847736" cy="3676469"/>
            </a:xfrm>
            <a:prstGeom prst="roundRect">
              <a:avLst/>
            </a:prstGeom>
            <a:solidFill>
              <a:schemeClr val="bg1">
                <a:alpha val="76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1390292E-CF4A-4AAE-B8F3-6810A56F2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2163" y="4030099"/>
              <a:ext cx="6402706" cy="1237878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 dirty="0">
                  <a:solidFill>
                    <a:srgbClr val="877C63"/>
                  </a:solidFill>
                  <a:effectLst/>
                  <a:latin typeface="Aharoni" panose="02010803020104030203" pitchFamily="2" charset="-79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solidFill>
                  <a:srgbClr val="877C63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3600" b="1" i="0" dirty="0" err="1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Izbjegavajte</a:t>
              </a:r>
              <a:r>
                <a:rPr lang="en-US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US" sz="3600" b="1" i="0" dirty="0" err="1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direktnu</a:t>
              </a:r>
              <a:r>
                <a:rPr lang="en-US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 </a:t>
              </a:r>
              <a:br>
                <a:rPr lang="en-US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</a:br>
              <a:r>
                <a:rPr lang="en-US" sz="3600" b="1" i="0" dirty="0" err="1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izloženost</a:t>
              </a:r>
              <a:r>
                <a:rPr lang="en-US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US" sz="3600" b="1" i="0" dirty="0" err="1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štetnim</a:t>
              </a:r>
              <a:r>
                <a:rPr lang="en-US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US" sz="3600" b="1" i="0" dirty="0" err="1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lijekovima</a:t>
              </a:r>
              <a:r>
                <a:rPr lang="en-US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US" sz="3600" b="1" i="0" dirty="0" err="1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tijekom</a:t>
              </a:r>
              <a:r>
                <a:rPr lang="en-US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US" sz="3600" b="1" i="0" dirty="0" err="1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palniranja</a:t>
              </a:r>
              <a:r>
                <a:rPr lang="en-US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US" sz="3600" b="1" i="0" dirty="0" err="1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trudnoće</a:t>
              </a:r>
              <a:r>
                <a:rPr lang="en-US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, </a:t>
              </a:r>
              <a:br>
                <a:rPr lang="en-US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</a:br>
              <a:r>
                <a:rPr lang="en-US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u </a:t>
              </a:r>
              <a:r>
                <a:rPr lang="en-US" sz="3600" b="1" i="0" dirty="0" err="1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tijeku</a:t>
              </a:r>
              <a:r>
                <a:rPr lang="en-US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 same </a:t>
              </a:r>
              <a:r>
                <a:rPr lang="en-US" sz="3600" b="1" i="0" dirty="0" err="1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trudnoće</a:t>
              </a:r>
              <a:r>
                <a:rPr lang="en-US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US" sz="3600" b="1" i="0" dirty="0" err="1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ili</a:t>
              </a:r>
              <a:r>
                <a:rPr lang="en-US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US" sz="3600" b="1" i="0" dirty="0" err="1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prilikom</a:t>
              </a:r>
              <a:r>
                <a:rPr lang="en-US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US" sz="3600" b="1" i="0" dirty="0" err="1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perioda</a:t>
              </a:r>
              <a:r>
                <a:rPr lang="en-US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US" sz="3600" b="1" i="0" dirty="0" err="1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dojenja</a:t>
              </a:r>
              <a:r>
                <a:rPr lang="en-US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.</a:t>
              </a:r>
              <a:endParaRPr lang="en-GB" sz="4800" b="1" dirty="0">
                <a:solidFill>
                  <a:srgbClr val="FF9922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8" name="Freeform 72">
              <a:extLst>
                <a:ext uri="{FF2B5EF4-FFF2-40B4-BE49-F238E27FC236}">
                  <a16:creationId xmlns:a16="http://schemas.microsoft.com/office/drawing/2014/main" id="{0127B1A5-7018-8D4F-5F23-46F8DB410B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1"/>
              <a:ext cx="4213623" cy="2285365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21" name="Freeform 74">
              <a:extLst>
                <a:ext uri="{FF2B5EF4-FFF2-40B4-BE49-F238E27FC236}">
                  <a16:creationId xmlns:a16="http://schemas.microsoft.com/office/drawing/2014/main" id="{EBEF4186-B951-3364-C23A-D034F4A02D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4B128535-4C21-0D08-4A92-F9071A36C581}"/>
                </a:ext>
              </a:extLst>
            </p:cNvPr>
            <p:cNvSpPr/>
            <p:nvPr/>
          </p:nvSpPr>
          <p:spPr>
            <a:xfrm>
              <a:off x="417821" y="388491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4787B6B0-5170-3F74-6340-B4115F21AF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sp>
          <p:nvSpPr>
            <p:cNvPr id="15" name="Ovaal 41">
              <a:extLst>
                <a:ext uri="{FF2B5EF4-FFF2-40B4-BE49-F238E27FC236}">
                  <a16:creationId xmlns:a16="http://schemas.microsoft.com/office/drawing/2014/main" id="{24DD8A13-EF09-B42F-D1D2-833203298EF9}"/>
                </a:ext>
              </a:extLst>
            </p:cNvPr>
            <p:cNvSpPr/>
            <p:nvPr/>
          </p:nvSpPr>
          <p:spPr>
            <a:xfrm>
              <a:off x="2529344" y="375565"/>
              <a:ext cx="1799302" cy="1805224"/>
            </a:xfrm>
            <a:prstGeom prst="ellipse">
              <a:avLst/>
            </a:prstGeom>
            <a:solidFill>
              <a:srgbClr val="FF99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GB" sz="1800" kern="1200" dirty="0">
                  <a:solidFill>
                    <a:srgbClr val="000000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effectLst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pic>
          <p:nvPicPr>
            <p:cNvPr id="17" name="Picture 16" descr="Icon&#10;&#10;Description automatically generated">
              <a:extLst>
                <a:ext uri="{FF2B5EF4-FFF2-40B4-BE49-F238E27FC236}">
                  <a16:creationId xmlns:a16="http://schemas.microsoft.com/office/drawing/2014/main" id="{BB9D4CD5-34AA-0F52-84D5-AEA411A0DF5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1541" y="434046"/>
              <a:ext cx="548640" cy="548640"/>
            </a:xfrm>
            <a:prstGeom prst="rect">
              <a:avLst/>
            </a:prstGeom>
          </p:spPr>
        </p:pic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F168DE4D-D9D9-5BA5-7390-9EBC3787FB9F}"/>
                </a:ext>
              </a:extLst>
            </p:cNvPr>
            <p:cNvGrpSpPr/>
            <p:nvPr/>
          </p:nvGrpSpPr>
          <p:grpSpPr>
            <a:xfrm>
              <a:off x="2408957" y="375565"/>
              <a:ext cx="2049983" cy="2152697"/>
              <a:chOff x="2408957" y="375565"/>
              <a:chExt cx="2049983" cy="2152697"/>
            </a:xfrm>
          </p:grpSpPr>
          <p:sp>
            <p:nvSpPr>
              <p:cNvPr id="4" name="Ovaal 41">
                <a:extLst>
                  <a:ext uri="{FF2B5EF4-FFF2-40B4-BE49-F238E27FC236}">
                    <a16:creationId xmlns:a16="http://schemas.microsoft.com/office/drawing/2014/main" id="{4E37202E-A224-6626-55FD-694FBE48B260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FF992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5" name="TextBox 7">
                <a:extLst>
                  <a:ext uri="{FF2B5EF4-FFF2-40B4-BE49-F238E27FC236}">
                    <a16:creationId xmlns:a16="http://schemas.microsoft.com/office/drawing/2014/main" id="{541853A5-0D1B-0B8E-3730-E1880AD1C389}"/>
                  </a:ext>
                </a:extLst>
              </p:cNvPr>
              <p:cNvSpPr txBox="1"/>
              <p:nvPr/>
            </p:nvSpPr>
            <p:spPr>
              <a:xfrm>
                <a:off x="2408957" y="881707"/>
                <a:ext cx="204998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fontAlgn="base"/>
                <a:r>
                  <a:rPr lang="en-US" sz="9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P</a:t>
                </a:r>
                <a:r>
                  <a:rPr lang="cs-CZ" sz="9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OŠTUJTE ZDRAVSTVENA </a:t>
                </a:r>
                <a:br>
                  <a:rPr lang="cs-CZ" sz="9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cs-CZ" sz="9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I SIGURNOSNA </a:t>
                </a:r>
                <a:br>
                  <a:rPr lang="en-US" sz="9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cs-CZ" sz="9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UPUTSTVA NA RADNOM MJESTU KAKO BISTE </a:t>
                </a:r>
                <a:br>
                  <a:rPr lang="en-US" sz="9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cs-CZ" sz="9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SE ZAŠTITILI </a:t>
                </a:r>
                <a:br>
                  <a:rPr lang="en-US" sz="9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cs-CZ" sz="9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OD TVARI KOJE </a:t>
                </a:r>
                <a:br>
                  <a:rPr lang="en-US" sz="9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cs-CZ" sz="9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UZROKUJU RAK</a:t>
                </a:r>
                <a:endParaRPr lang="en-US" sz="900" b="1" dirty="0">
                  <a:solidFill>
                    <a:srgbClr val="FF9922"/>
                  </a:solidFill>
                  <a:latin typeface="Verdana" panose="020B0604030504040204" pitchFamily="34" charset="0"/>
                  <a:ea typeface="Verdana" panose="020B0604030504040204" pitchFamily="34" charset="0"/>
                </a:endParaRPr>
              </a:p>
              <a:p>
                <a:pPr algn="ctr" rtl="0" fontAlgn="base"/>
                <a:endParaRPr lang="en-GB" sz="105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6" name="Picture 5" descr="Icon&#10;&#10;Description automatically generated">
                <a:extLst>
                  <a:ext uri="{FF2B5EF4-FFF2-40B4-BE49-F238E27FC236}">
                    <a16:creationId xmlns:a16="http://schemas.microsoft.com/office/drawing/2014/main" id="{109C5078-53A4-4770-2D00-387C5608A7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1541" y="434046"/>
                <a:ext cx="532059" cy="532059"/>
              </a:xfrm>
              <a:prstGeom prst="rect">
                <a:avLst/>
              </a:prstGeom>
            </p:spPr>
          </p:pic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0DF64833-C8E9-ABFB-D384-69825B219C26}"/>
                </a:ext>
              </a:extLst>
            </p:cNvPr>
            <p:cNvGrpSpPr/>
            <p:nvPr/>
          </p:nvGrpSpPr>
          <p:grpSpPr>
            <a:xfrm>
              <a:off x="-10968" y="9127875"/>
              <a:ext cx="6919066" cy="943180"/>
              <a:chOff x="-10968" y="9113699"/>
              <a:chExt cx="6919066" cy="943180"/>
            </a:xfrm>
          </p:grpSpPr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70B445C8-3C76-91B2-CB46-F21D1FB21F42}"/>
                  </a:ext>
                </a:extLst>
              </p:cNvPr>
              <p:cNvSpPr/>
              <p:nvPr/>
            </p:nvSpPr>
            <p:spPr>
              <a:xfrm>
                <a:off x="-10968" y="9113699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FF9922"/>
                  </a:solidFill>
                </a:endParaRPr>
              </a:p>
            </p:txBody>
          </p:sp>
          <p:sp>
            <p:nvSpPr>
              <p:cNvPr id="9" name="TextBox 23">
                <a:extLst>
                  <a:ext uri="{FF2B5EF4-FFF2-40B4-BE49-F238E27FC236}">
                    <a16:creationId xmlns:a16="http://schemas.microsoft.com/office/drawing/2014/main" id="{9E00F1B9-03B4-6AFB-5A7C-98F394298ECE}"/>
                  </a:ext>
                </a:extLst>
              </p:cNvPr>
              <p:cNvSpPr txBox="1"/>
              <p:nvPr/>
            </p:nvSpPr>
            <p:spPr>
              <a:xfrm>
                <a:off x="61022" y="9210493"/>
                <a:ext cx="6847076" cy="846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1300" b="1" dirty="0">
                    <a:solidFill>
                      <a:srgbClr val="FF9922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#PrEvCan #CANCERCODE</a:t>
                </a:r>
              </a:p>
              <a:p>
                <a:pPr algn="ctr"/>
                <a:r>
                  <a:rPr lang="en-GB" sz="1200" b="1" dirty="0" err="1">
                    <a:solidFill>
                      <a:srgbClr val="FF9922"/>
                    </a:solidFill>
                    <a:effectLst/>
                  </a:rPr>
                  <a:t>PrEvCan</a:t>
                </a:r>
                <a:r>
                  <a:rPr lang="en-GB" sz="1200" b="1" dirty="0">
                    <a:solidFill>
                      <a:srgbClr val="FF9922"/>
                    </a:solidFill>
                    <a:effectLst/>
                  </a:rPr>
                  <a:t>© </a:t>
                </a:r>
                <a:r>
                  <a:rPr lang="en-GB" sz="1200" b="1" dirty="0" err="1">
                    <a:solidFill>
                      <a:srgbClr val="FF9922"/>
                    </a:solidFill>
                    <a:effectLst/>
                  </a:rPr>
                  <a:t>kampanja</a:t>
                </a:r>
                <a:r>
                  <a:rPr lang="en-GB" sz="1200" b="1" dirty="0">
                    <a:solidFill>
                      <a:srgbClr val="FF9922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FF9922"/>
                    </a:solidFill>
                    <a:effectLst/>
                  </a:rPr>
                  <a:t>inicirana</a:t>
                </a:r>
                <a:r>
                  <a:rPr lang="en-GB" sz="1200" b="1" dirty="0">
                    <a:solidFill>
                      <a:srgbClr val="FF9922"/>
                    </a:solidFill>
                    <a:effectLst/>
                  </a:rPr>
                  <a:t> je od </a:t>
                </a:r>
                <a:r>
                  <a:rPr lang="en-GB" sz="1200" b="1" dirty="0" err="1">
                    <a:solidFill>
                      <a:srgbClr val="FF9922"/>
                    </a:solidFill>
                    <a:effectLst/>
                  </a:rPr>
                  <a:t>strane</a:t>
                </a:r>
                <a:r>
                  <a:rPr lang="en-GB" sz="1200" b="1" dirty="0">
                    <a:solidFill>
                      <a:srgbClr val="FF9922"/>
                    </a:solidFill>
                    <a:effectLst/>
                  </a:rPr>
                  <a:t> EONS-a </a:t>
                </a:r>
                <a:r>
                  <a:rPr lang="en-GB" sz="1200" b="1" dirty="0" err="1">
                    <a:solidFill>
                      <a:srgbClr val="FF9922"/>
                    </a:solidFill>
                    <a:effectLst/>
                  </a:rPr>
                  <a:t>te</a:t>
                </a:r>
                <a:r>
                  <a:rPr lang="en-GB" sz="1200" b="1" dirty="0">
                    <a:solidFill>
                      <a:srgbClr val="FF9922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FF9922"/>
                    </a:solidFill>
                    <a:effectLst/>
                  </a:rPr>
                  <a:t>djeluje</a:t>
                </a:r>
                <a:r>
                  <a:rPr lang="en-GB" sz="1200" b="1" dirty="0">
                    <a:solidFill>
                      <a:srgbClr val="FF9922"/>
                    </a:solidFill>
                    <a:effectLst/>
                  </a:rPr>
                  <a:t> u </a:t>
                </a:r>
                <a:r>
                  <a:rPr lang="en-GB" sz="1200" b="1" dirty="0" err="1">
                    <a:solidFill>
                      <a:srgbClr val="FF9922"/>
                    </a:solidFill>
                    <a:effectLst/>
                  </a:rPr>
                  <a:t>suradnji</a:t>
                </a:r>
                <a:r>
                  <a:rPr lang="en-GB" sz="1200" b="1" dirty="0">
                    <a:solidFill>
                      <a:srgbClr val="FF9922"/>
                    </a:solidFill>
                    <a:effectLst/>
                  </a:rPr>
                  <a:t> </a:t>
                </a:r>
                <a:br>
                  <a:rPr lang="en-GB" sz="1200" b="1" dirty="0">
                    <a:solidFill>
                      <a:srgbClr val="FF9922"/>
                    </a:solidFill>
                    <a:effectLst/>
                  </a:rPr>
                </a:br>
                <a:r>
                  <a:rPr lang="en-GB" sz="1200" b="1" dirty="0" err="1">
                    <a:solidFill>
                      <a:srgbClr val="FF9922"/>
                    </a:solidFill>
                    <a:effectLst/>
                  </a:rPr>
                  <a:t>sa</a:t>
                </a:r>
                <a:r>
                  <a:rPr lang="en-GB" sz="1200" b="1" dirty="0">
                    <a:solidFill>
                      <a:srgbClr val="FF9922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FF9922"/>
                    </a:solidFill>
                    <a:effectLst/>
                  </a:rPr>
                  <a:t>ključnim</a:t>
                </a:r>
                <a:r>
                  <a:rPr lang="en-GB" sz="1200" b="1" dirty="0">
                    <a:solidFill>
                      <a:srgbClr val="FF9922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FF9922"/>
                    </a:solidFill>
                    <a:effectLst/>
                  </a:rPr>
                  <a:t>partnerom</a:t>
                </a:r>
                <a:r>
                  <a:rPr lang="en-GB" sz="1200" b="1" dirty="0">
                    <a:solidFill>
                      <a:srgbClr val="FF9922"/>
                    </a:solidFill>
                    <a:effectLst/>
                  </a:rPr>
                  <a:t>, ESMO-</a:t>
                </a:r>
                <a:r>
                  <a:rPr lang="en-GB" sz="1200" b="1" dirty="0" err="1">
                    <a:solidFill>
                      <a:srgbClr val="FF9922"/>
                    </a:solidFill>
                    <a:effectLst/>
                  </a:rPr>
                  <a:t>m.Više</a:t>
                </a:r>
                <a:r>
                  <a:rPr lang="en-GB" sz="1200" b="1" dirty="0">
                    <a:solidFill>
                      <a:srgbClr val="FF9922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FF9922"/>
                    </a:solidFill>
                    <a:effectLst/>
                  </a:rPr>
                  <a:t>informacija</a:t>
                </a:r>
                <a:r>
                  <a:rPr lang="en-GB" sz="1200" b="1" dirty="0">
                    <a:solidFill>
                      <a:srgbClr val="FF9922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FF9922"/>
                    </a:solidFill>
                    <a:effectLst/>
                  </a:rPr>
                  <a:t>možete</a:t>
                </a:r>
                <a:r>
                  <a:rPr lang="en-GB" sz="1200" b="1" dirty="0">
                    <a:solidFill>
                      <a:srgbClr val="FF9922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FF9922"/>
                    </a:solidFill>
                    <a:effectLst/>
                  </a:rPr>
                  <a:t>pronaći</a:t>
                </a:r>
                <a:r>
                  <a:rPr lang="en-GB" sz="1200" b="1" dirty="0">
                    <a:solidFill>
                      <a:srgbClr val="FF9922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FF9922"/>
                    </a:solidFill>
                    <a:effectLst/>
                  </a:rPr>
                  <a:t>na</a:t>
                </a:r>
                <a:r>
                  <a:rPr lang="nl-BE" sz="1200" b="1" dirty="0">
                    <a:solidFill>
                      <a:srgbClr val="FF9922"/>
                    </a:solidFill>
                    <a:cs typeface="Aharoni" panose="02010803020104030203" pitchFamily="2" charset="-79"/>
                  </a:rPr>
                  <a:t>: www.cancernurse.eu/</a:t>
                </a:r>
                <a:r>
                  <a:rPr lang="cs-CZ" sz="1200" b="1" dirty="0">
                    <a:solidFill>
                      <a:srgbClr val="FF9922"/>
                    </a:solidFill>
                    <a:cs typeface="Aharoni" panose="02010803020104030203" pitchFamily="2" charset="-79"/>
                  </a:rPr>
                  <a:t>prev</a:t>
                </a:r>
                <a:r>
                  <a:rPr lang="en-US" sz="1200" b="1" dirty="0">
                    <a:solidFill>
                      <a:srgbClr val="FF9922"/>
                    </a:solidFill>
                    <a:cs typeface="Aharoni" panose="02010803020104030203" pitchFamily="2" charset="-79"/>
                  </a:rPr>
                  <a:t>can</a:t>
                </a:r>
                <a:br>
                  <a:rPr lang="nl-BE" sz="1200" b="1" dirty="0">
                    <a:solidFill>
                      <a:srgbClr val="FF9922"/>
                    </a:solidFill>
                    <a:cs typeface="Aharoni" panose="02010803020104030203" pitchFamily="2" charset="-79"/>
                  </a:rPr>
                </a:br>
                <a:endParaRPr lang="en-GB" sz="1200" b="1" dirty="0">
                  <a:solidFill>
                    <a:srgbClr val="FF9922"/>
                  </a:solidFill>
                  <a:cs typeface="Aharoni" panose="02010803020104030203" pitchFamily="2" charset="-79"/>
                </a:endParaRPr>
              </a:p>
            </p:txBody>
          </p:sp>
          <p:grpSp>
            <p:nvGrpSpPr>
              <p:cNvPr id="11" name="Group 24">
                <a:extLst>
                  <a:ext uri="{FF2B5EF4-FFF2-40B4-BE49-F238E27FC236}">
                    <a16:creationId xmlns:a16="http://schemas.microsoft.com/office/drawing/2014/main" id="{45ECCBA1-1A03-4BA0-CF17-09BDBB3690BB}"/>
                  </a:ext>
                </a:extLst>
              </p:cNvPr>
              <p:cNvGrpSpPr/>
              <p:nvPr/>
            </p:nvGrpSpPr>
            <p:grpSpPr>
              <a:xfrm>
                <a:off x="61022" y="9171986"/>
                <a:ext cx="474731" cy="475488"/>
                <a:chOff x="-302004" y="1916250"/>
                <a:chExt cx="2823923" cy="2823924"/>
              </a:xfrm>
            </p:grpSpPr>
            <p:sp>
              <p:nvSpPr>
                <p:cNvPr id="20" name="Ovaal 2">
                  <a:extLst>
                    <a:ext uri="{FF2B5EF4-FFF2-40B4-BE49-F238E27FC236}">
                      <a16:creationId xmlns:a16="http://schemas.microsoft.com/office/drawing/2014/main" id="{90C27041-697A-14FE-FE91-BC78833EA934}"/>
                    </a:ext>
                  </a:extLst>
                </p:cNvPr>
                <p:cNvSpPr/>
                <p:nvPr/>
              </p:nvSpPr>
              <p:spPr>
                <a:xfrm>
                  <a:off x="-302004" y="1916250"/>
                  <a:ext cx="2823923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rgbClr val="FF9922"/>
                    </a:solidFill>
                  </a:endParaRPr>
                </a:p>
              </p:txBody>
            </p:sp>
            <p:pic>
              <p:nvPicPr>
                <p:cNvPr id="35" name="Picture 27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209AFF91-197F-30B4-45B0-BEBAC2BD578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9046" y="2002330"/>
                  <a:ext cx="2669714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19" name="Graphic 25">
                <a:extLst>
                  <a:ext uri="{FF2B5EF4-FFF2-40B4-BE49-F238E27FC236}">
                    <a16:creationId xmlns:a16="http://schemas.microsoft.com/office/drawing/2014/main" id="{1AE2DC84-3463-1AE1-2673-43E04936D0B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082151" y="9244022"/>
                <a:ext cx="702865" cy="331414"/>
              </a:xfrm>
              <a:prstGeom prst="rect">
                <a:avLst/>
              </a:prstGeom>
            </p:spPr>
          </p:pic>
        </p:grp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AAE6E2ED-E9DC-115F-7D89-B650AB66A501}"/>
                </a:ext>
              </a:extLst>
            </p:cNvPr>
            <p:cNvSpPr/>
            <p:nvPr/>
          </p:nvSpPr>
          <p:spPr>
            <a:xfrm>
              <a:off x="622729" y="803334"/>
              <a:ext cx="1482691" cy="132343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cs-CZ" sz="160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Ovdje</a:t>
              </a:r>
              <a:r>
                <a:rPr lang="cs-CZ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</a:t>
              </a:r>
              <a:r>
                <a:rPr lang="cs-CZ" sz="160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umetnite</a:t>
              </a:r>
              <a:r>
                <a:rPr lang="cs-CZ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logo </a:t>
              </a:r>
              <a:br>
                <a:rPr lang="en-US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cs-CZ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vaše </a:t>
              </a:r>
              <a:r>
                <a:rPr lang="cs-CZ" sz="160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organizacije</a:t>
              </a:r>
              <a:endParaRPr lang="en-US" sz="1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852976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>
            <a:extLst>
              <a:ext uri="{FF2B5EF4-FFF2-40B4-BE49-F238E27FC236}">
                <a16:creationId xmlns:a16="http://schemas.microsoft.com/office/drawing/2014/main" id="{96D982E6-D998-3684-4415-0589AA98EF9A}"/>
              </a:ext>
            </a:extLst>
          </p:cNvPr>
          <p:cNvGrpSpPr/>
          <p:nvPr/>
        </p:nvGrpSpPr>
        <p:grpSpPr>
          <a:xfrm>
            <a:off x="-10968" y="6819"/>
            <a:ext cx="6919066" cy="10064236"/>
            <a:chOff x="-10968" y="6819"/>
            <a:chExt cx="6919066" cy="10064236"/>
          </a:xfrm>
        </p:grpSpPr>
        <p:pic>
          <p:nvPicPr>
            <p:cNvPr id="37" name="Picture 36" descr="Person wearing surgical gloves">
              <a:extLst>
                <a:ext uri="{FF2B5EF4-FFF2-40B4-BE49-F238E27FC236}">
                  <a16:creationId xmlns:a16="http://schemas.microsoft.com/office/drawing/2014/main" id="{116A581C-A525-AB30-1A40-AF424031B0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681" r="16218"/>
            <a:stretch/>
          </p:blipFill>
          <p:spPr>
            <a:xfrm>
              <a:off x="-4101" y="6819"/>
              <a:ext cx="6862102" cy="9923357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651352" y="4729050"/>
              <a:ext cx="5666416" cy="4063580"/>
            </a:xfrm>
            <a:prstGeom prst="roundRect">
              <a:avLst/>
            </a:prstGeom>
            <a:solidFill>
              <a:schemeClr val="bg1">
                <a:alpha val="63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1390292E-CF4A-4AAE-B8F3-6810A56F2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1474" y="4705149"/>
              <a:ext cx="6644947" cy="1280474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 dirty="0">
                  <a:gradFill>
                    <a:gsLst>
                      <a:gs pos="0">
                        <a:srgbClr val="F6F8FC"/>
                      </a:gs>
                      <a:gs pos="74000">
                        <a:srgbClr val="ABC0E4"/>
                      </a:gs>
                      <a:gs pos="83000">
                        <a:srgbClr val="ABC0E4"/>
                      </a:gs>
                      <a:gs pos="100000">
                        <a:srgbClr val="C7D5ED"/>
                      </a:gs>
                    </a:gsLst>
                    <a:lin ang="5400000" scaled="0"/>
                  </a:gradFill>
                  <a:effectLst/>
                  <a:latin typeface="Aharoni" panose="02010803020104030203" pitchFamily="2" charset="-79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3600" b="1" i="0" dirty="0" err="1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Rukujući</a:t>
              </a:r>
              <a:r>
                <a:rPr lang="en-US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US" sz="3600" b="1" i="0" dirty="0" err="1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karcinogenim</a:t>
              </a:r>
              <a:r>
                <a:rPr lang="en-US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US" sz="3600" b="1" i="0" dirty="0" err="1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lijekovima</a:t>
              </a:r>
              <a:r>
                <a:rPr lang="en-US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, </a:t>
              </a:r>
              <a:br>
                <a:rPr lang="en-US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</a:br>
              <a:r>
                <a:rPr lang="en-US" sz="3600" b="1" i="0" dirty="0" err="1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uvijek</a:t>
              </a:r>
              <a:r>
                <a:rPr lang="en-US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US" sz="3600" b="1" i="0" dirty="0" err="1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slijedite</a:t>
              </a:r>
              <a:r>
                <a:rPr lang="en-US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US" sz="3600" b="1" i="0" dirty="0" err="1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smjernice</a:t>
              </a:r>
              <a:r>
                <a:rPr lang="en-US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 </a:t>
              </a:r>
              <a:br>
                <a:rPr lang="en-US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</a:br>
              <a:r>
                <a:rPr lang="en-US" sz="3600" b="1" i="0" dirty="0" err="1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i</a:t>
              </a:r>
              <a:r>
                <a:rPr lang="en-US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US" sz="3600" b="1" i="0" dirty="0" err="1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protokole</a:t>
              </a:r>
              <a:r>
                <a:rPr lang="en-US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 o </a:t>
              </a:r>
              <a:r>
                <a:rPr lang="en-US" sz="3600" b="1" i="0" dirty="0" err="1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zaštiti</a:t>
              </a:r>
              <a:r>
                <a:rPr lang="en-US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 </a:t>
              </a:r>
              <a:br>
                <a:rPr lang="en-US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</a:br>
              <a:r>
                <a:rPr lang="en-US" sz="3600" b="1" i="0" dirty="0" err="1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i</a:t>
              </a:r>
              <a:r>
                <a:rPr lang="en-US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US" sz="3600" b="1" i="0" dirty="0" err="1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samozaštiti</a:t>
              </a:r>
              <a:r>
                <a:rPr lang="en-US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, </a:t>
              </a:r>
              <a:br>
                <a:rPr lang="en-US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</a:br>
              <a:r>
                <a:rPr lang="en-US" sz="3600" b="1" i="0" dirty="0" err="1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koristeći</a:t>
              </a:r>
              <a:r>
                <a:rPr lang="en-US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US" sz="3600" b="1" i="0" dirty="0" err="1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zaštitnu</a:t>
              </a:r>
              <a:r>
                <a:rPr lang="en-US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US" sz="3600" b="1" i="0" dirty="0" err="1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opremu</a:t>
              </a:r>
              <a:r>
                <a:rPr lang="en-US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.</a:t>
              </a:r>
              <a:endParaRPr lang="en-GB" sz="4800" b="1" dirty="0">
                <a:solidFill>
                  <a:srgbClr val="FF9922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1" name="Freeform 72">
              <a:extLst>
                <a:ext uri="{FF2B5EF4-FFF2-40B4-BE49-F238E27FC236}">
                  <a16:creationId xmlns:a16="http://schemas.microsoft.com/office/drawing/2014/main" id="{EE0567F6-E8D1-88D7-7E45-D4911134D5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1"/>
              <a:ext cx="4213623" cy="2285365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22" name="Freeform 74">
              <a:extLst>
                <a:ext uri="{FF2B5EF4-FFF2-40B4-BE49-F238E27FC236}">
                  <a16:creationId xmlns:a16="http://schemas.microsoft.com/office/drawing/2014/main" id="{6EACCBA1-52CD-BE3E-DF47-275B2C863E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59D8CD45-7AFF-5A98-E5A0-4D5B081F9991}"/>
                </a:ext>
              </a:extLst>
            </p:cNvPr>
            <p:cNvSpPr/>
            <p:nvPr/>
          </p:nvSpPr>
          <p:spPr>
            <a:xfrm>
              <a:off x="417821" y="388491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6C57E9E2-EC0D-C57C-D38C-83B589A270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sp>
          <p:nvSpPr>
            <p:cNvPr id="16" name="Ovaal 41">
              <a:extLst>
                <a:ext uri="{FF2B5EF4-FFF2-40B4-BE49-F238E27FC236}">
                  <a16:creationId xmlns:a16="http://schemas.microsoft.com/office/drawing/2014/main" id="{146DB253-49E7-C1FB-6247-19AB9D958096}"/>
                </a:ext>
              </a:extLst>
            </p:cNvPr>
            <p:cNvSpPr/>
            <p:nvPr/>
          </p:nvSpPr>
          <p:spPr>
            <a:xfrm>
              <a:off x="2529344" y="375565"/>
              <a:ext cx="1799302" cy="1805224"/>
            </a:xfrm>
            <a:prstGeom prst="ellipse">
              <a:avLst/>
            </a:prstGeom>
            <a:solidFill>
              <a:srgbClr val="FF99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GB" sz="1800" kern="1200" dirty="0">
                  <a:solidFill>
                    <a:srgbClr val="000000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effectLst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pic>
          <p:nvPicPr>
            <p:cNvPr id="18" name="Picture 17" descr="Icon&#10;&#10;Description automatically generated">
              <a:extLst>
                <a:ext uri="{FF2B5EF4-FFF2-40B4-BE49-F238E27FC236}">
                  <a16:creationId xmlns:a16="http://schemas.microsoft.com/office/drawing/2014/main" id="{BC40193E-4080-7F70-240D-8CB65939598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1541" y="434046"/>
              <a:ext cx="548640" cy="548640"/>
            </a:xfrm>
            <a:prstGeom prst="rect">
              <a:avLst/>
            </a:prstGeom>
          </p:spPr>
        </p:pic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13C5F8C1-D0E7-8D0E-5FEB-61990A8807DF}"/>
                </a:ext>
              </a:extLst>
            </p:cNvPr>
            <p:cNvGrpSpPr/>
            <p:nvPr/>
          </p:nvGrpSpPr>
          <p:grpSpPr>
            <a:xfrm>
              <a:off x="2408957" y="375565"/>
              <a:ext cx="2049983" cy="2152697"/>
              <a:chOff x="2408957" y="375565"/>
              <a:chExt cx="2049983" cy="2152697"/>
            </a:xfrm>
          </p:grpSpPr>
          <p:sp>
            <p:nvSpPr>
              <p:cNvPr id="4" name="Ovaal 41">
                <a:extLst>
                  <a:ext uri="{FF2B5EF4-FFF2-40B4-BE49-F238E27FC236}">
                    <a16:creationId xmlns:a16="http://schemas.microsoft.com/office/drawing/2014/main" id="{1A315EFF-0EB3-7B44-535F-9DAA97972EAC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FF992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5" name="TextBox 7">
                <a:extLst>
                  <a:ext uri="{FF2B5EF4-FFF2-40B4-BE49-F238E27FC236}">
                    <a16:creationId xmlns:a16="http://schemas.microsoft.com/office/drawing/2014/main" id="{34C709A8-FC1F-3B93-15B4-FEC41992C248}"/>
                  </a:ext>
                </a:extLst>
              </p:cNvPr>
              <p:cNvSpPr txBox="1"/>
              <p:nvPr/>
            </p:nvSpPr>
            <p:spPr>
              <a:xfrm>
                <a:off x="2408957" y="881707"/>
                <a:ext cx="204998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fontAlgn="base"/>
                <a:r>
                  <a:rPr lang="en-US" sz="9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P</a:t>
                </a:r>
                <a:r>
                  <a:rPr lang="cs-CZ" sz="9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OŠTUJTE ZDRAVSTVENA </a:t>
                </a:r>
                <a:br>
                  <a:rPr lang="cs-CZ" sz="9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cs-CZ" sz="9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I SIGURNOSNA </a:t>
                </a:r>
                <a:br>
                  <a:rPr lang="en-US" sz="9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cs-CZ" sz="9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UPUTSTVA NA RADNOM MJESTU KAKO BISTE </a:t>
                </a:r>
                <a:br>
                  <a:rPr lang="en-US" sz="9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cs-CZ" sz="9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SE ZAŠTITILI </a:t>
                </a:r>
                <a:br>
                  <a:rPr lang="en-US" sz="9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cs-CZ" sz="9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OD TVARI KOJE </a:t>
                </a:r>
                <a:br>
                  <a:rPr lang="en-US" sz="9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cs-CZ" sz="9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UZROKUJU RAK</a:t>
                </a:r>
                <a:endParaRPr lang="en-US" sz="900" b="1" dirty="0">
                  <a:solidFill>
                    <a:srgbClr val="FF9922"/>
                  </a:solidFill>
                  <a:latin typeface="Verdana" panose="020B0604030504040204" pitchFamily="34" charset="0"/>
                  <a:ea typeface="Verdana" panose="020B0604030504040204" pitchFamily="34" charset="0"/>
                </a:endParaRPr>
              </a:p>
              <a:p>
                <a:pPr algn="ctr" rtl="0" fontAlgn="base"/>
                <a:endParaRPr lang="en-GB" sz="105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6" name="Picture 5" descr="Icon&#10;&#10;Description automatically generated">
                <a:extLst>
                  <a:ext uri="{FF2B5EF4-FFF2-40B4-BE49-F238E27FC236}">
                    <a16:creationId xmlns:a16="http://schemas.microsoft.com/office/drawing/2014/main" id="{1795C12A-7719-E402-D0A1-AAFBA6E907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1541" y="434046"/>
                <a:ext cx="532059" cy="532059"/>
              </a:xfrm>
              <a:prstGeom prst="rect">
                <a:avLst/>
              </a:prstGeom>
            </p:spPr>
          </p:pic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624AAD8C-AD63-3C28-E51A-CDA716DC1443}"/>
                </a:ext>
              </a:extLst>
            </p:cNvPr>
            <p:cNvGrpSpPr/>
            <p:nvPr/>
          </p:nvGrpSpPr>
          <p:grpSpPr>
            <a:xfrm>
              <a:off x="-10968" y="9127875"/>
              <a:ext cx="6919066" cy="943180"/>
              <a:chOff x="-10968" y="9113699"/>
              <a:chExt cx="6919066" cy="943180"/>
            </a:xfrm>
          </p:grpSpPr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1A0CC021-DB4A-8A09-575B-D268B55849F4}"/>
                  </a:ext>
                </a:extLst>
              </p:cNvPr>
              <p:cNvSpPr/>
              <p:nvPr/>
            </p:nvSpPr>
            <p:spPr>
              <a:xfrm>
                <a:off x="-10968" y="9113699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FF9922"/>
                  </a:solidFill>
                </a:endParaRPr>
              </a:p>
            </p:txBody>
          </p:sp>
          <p:sp>
            <p:nvSpPr>
              <p:cNvPr id="9" name="TextBox 23">
                <a:extLst>
                  <a:ext uri="{FF2B5EF4-FFF2-40B4-BE49-F238E27FC236}">
                    <a16:creationId xmlns:a16="http://schemas.microsoft.com/office/drawing/2014/main" id="{FC808F5A-7356-2C30-8E67-CC178DB78D0F}"/>
                  </a:ext>
                </a:extLst>
              </p:cNvPr>
              <p:cNvSpPr txBox="1"/>
              <p:nvPr/>
            </p:nvSpPr>
            <p:spPr>
              <a:xfrm>
                <a:off x="61022" y="9210493"/>
                <a:ext cx="6847076" cy="846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1300" b="1" dirty="0">
                    <a:solidFill>
                      <a:srgbClr val="FF9922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#PrEvCan #CANCERCODE</a:t>
                </a:r>
              </a:p>
              <a:p>
                <a:pPr algn="ctr"/>
                <a:r>
                  <a:rPr lang="en-GB" sz="1200" b="1" dirty="0" err="1">
                    <a:solidFill>
                      <a:srgbClr val="FF9922"/>
                    </a:solidFill>
                    <a:effectLst/>
                  </a:rPr>
                  <a:t>PrEvCan</a:t>
                </a:r>
                <a:r>
                  <a:rPr lang="en-GB" sz="1200" b="1" dirty="0">
                    <a:solidFill>
                      <a:srgbClr val="FF9922"/>
                    </a:solidFill>
                    <a:effectLst/>
                  </a:rPr>
                  <a:t>© </a:t>
                </a:r>
                <a:r>
                  <a:rPr lang="en-GB" sz="1200" b="1" dirty="0" err="1">
                    <a:solidFill>
                      <a:srgbClr val="FF9922"/>
                    </a:solidFill>
                    <a:effectLst/>
                  </a:rPr>
                  <a:t>kampanja</a:t>
                </a:r>
                <a:r>
                  <a:rPr lang="en-GB" sz="1200" b="1" dirty="0">
                    <a:solidFill>
                      <a:srgbClr val="FF9922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FF9922"/>
                    </a:solidFill>
                    <a:effectLst/>
                  </a:rPr>
                  <a:t>inicirana</a:t>
                </a:r>
                <a:r>
                  <a:rPr lang="en-GB" sz="1200" b="1" dirty="0">
                    <a:solidFill>
                      <a:srgbClr val="FF9922"/>
                    </a:solidFill>
                    <a:effectLst/>
                  </a:rPr>
                  <a:t> je od </a:t>
                </a:r>
                <a:r>
                  <a:rPr lang="en-GB" sz="1200" b="1" dirty="0" err="1">
                    <a:solidFill>
                      <a:srgbClr val="FF9922"/>
                    </a:solidFill>
                    <a:effectLst/>
                  </a:rPr>
                  <a:t>strane</a:t>
                </a:r>
                <a:r>
                  <a:rPr lang="en-GB" sz="1200" b="1" dirty="0">
                    <a:solidFill>
                      <a:srgbClr val="FF9922"/>
                    </a:solidFill>
                    <a:effectLst/>
                  </a:rPr>
                  <a:t> EONS-a </a:t>
                </a:r>
                <a:r>
                  <a:rPr lang="en-GB" sz="1200" b="1" dirty="0" err="1">
                    <a:solidFill>
                      <a:srgbClr val="FF9922"/>
                    </a:solidFill>
                    <a:effectLst/>
                  </a:rPr>
                  <a:t>te</a:t>
                </a:r>
                <a:r>
                  <a:rPr lang="en-GB" sz="1200" b="1" dirty="0">
                    <a:solidFill>
                      <a:srgbClr val="FF9922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FF9922"/>
                    </a:solidFill>
                    <a:effectLst/>
                  </a:rPr>
                  <a:t>djeluje</a:t>
                </a:r>
                <a:r>
                  <a:rPr lang="en-GB" sz="1200" b="1" dirty="0">
                    <a:solidFill>
                      <a:srgbClr val="FF9922"/>
                    </a:solidFill>
                    <a:effectLst/>
                  </a:rPr>
                  <a:t> u </a:t>
                </a:r>
                <a:r>
                  <a:rPr lang="en-GB" sz="1200" b="1" dirty="0" err="1">
                    <a:solidFill>
                      <a:srgbClr val="FF9922"/>
                    </a:solidFill>
                    <a:effectLst/>
                  </a:rPr>
                  <a:t>suradnji</a:t>
                </a:r>
                <a:r>
                  <a:rPr lang="en-GB" sz="1200" b="1" dirty="0">
                    <a:solidFill>
                      <a:srgbClr val="FF9922"/>
                    </a:solidFill>
                    <a:effectLst/>
                  </a:rPr>
                  <a:t> </a:t>
                </a:r>
                <a:br>
                  <a:rPr lang="en-GB" sz="1200" b="1" dirty="0">
                    <a:solidFill>
                      <a:srgbClr val="FF9922"/>
                    </a:solidFill>
                    <a:effectLst/>
                  </a:rPr>
                </a:br>
                <a:r>
                  <a:rPr lang="en-GB" sz="1200" b="1" dirty="0" err="1">
                    <a:solidFill>
                      <a:srgbClr val="FF9922"/>
                    </a:solidFill>
                    <a:effectLst/>
                  </a:rPr>
                  <a:t>sa</a:t>
                </a:r>
                <a:r>
                  <a:rPr lang="en-GB" sz="1200" b="1" dirty="0">
                    <a:solidFill>
                      <a:srgbClr val="FF9922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FF9922"/>
                    </a:solidFill>
                    <a:effectLst/>
                  </a:rPr>
                  <a:t>ključnim</a:t>
                </a:r>
                <a:r>
                  <a:rPr lang="en-GB" sz="1200" b="1" dirty="0">
                    <a:solidFill>
                      <a:srgbClr val="FF9922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FF9922"/>
                    </a:solidFill>
                    <a:effectLst/>
                  </a:rPr>
                  <a:t>partnerom</a:t>
                </a:r>
                <a:r>
                  <a:rPr lang="en-GB" sz="1200" b="1" dirty="0">
                    <a:solidFill>
                      <a:srgbClr val="FF9922"/>
                    </a:solidFill>
                    <a:effectLst/>
                  </a:rPr>
                  <a:t>, ESMO-</a:t>
                </a:r>
                <a:r>
                  <a:rPr lang="en-GB" sz="1200" b="1" dirty="0" err="1">
                    <a:solidFill>
                      <a:srgbClr val="FF9922"/>
                    </a:solidFill>
                    <a:effectLst/>
                  </a:rPr>
                  <a:t>m.Više</a:t>
                </a:r>
                <a:r>
                  <a:rPr lang="en-GB" sz="1200" b="1" dirty="0">
                    <a:solidFill>
                      <a:srgbClr val="FF9922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FF9922"/>
                    </a:solidFill>
                    <a:effectLst/>
                  </a:rPr>
                  <a:t>informacija</a:t>
                </a:r>
                <a:r>
                  <a:rPr lang="en-GB" sz="1200" b="1" dirty="0">
                    <a:solidFill>
                      <a:srgbClr val="FF9922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FF9922"/>
                    </a:solidFill>
                    <a:effectLst/>
                  </a:rPr>
                  <a:t>možete</a:t>
                </a:r>
                <a:r>
                  <a:rPr lang="en-GB" sz="1200" b="1" dirty="0">
                    <a:solidFill>
                      <a:srgbClr val="FF9922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FF9922"/>
                    </a:solidFill>
                    <a:effectLst/>
                  </a:rPr>
                  <a:t>pronaći</a:t>
                </a:r>
                <a:r>
                  <a:rPr lang="en-GB" sz="1200" b="1" dirty="0">
                    <a:solidFill>
                      <a:srgbClr val="FF9922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FF9922"/>
                    </a:solidFill>
                    <a:effectLst/>
                  </a:rPr>
                  <a:t>na</a:t>
                </a:r>
                <a:r>
                  <a:rPr lang="nl-BE" sz="1200" b="1" dirty="0">
                    <a:solidFill>
                      <a:srgbClr val="FF9922"/>
                    </a:solidFill>
                    <a:cs typeface="Aharoni" panose="02010803020104030203" pitchFamily="2" charset="-79"/>
                  </a:rPr>
                  <a:t>: www.cancernurse.eu/</a:t>
                </a:r>
                <a:r>
                  <a:rPr lang="cs-CZ" sz="1200" b="1" dirty="0">
                    <a:solidFill>
                      <a:srgbClr val="FF9922"/>
                    </a:solidFill>
                    <a:cs typeface="Aharoni" panose="02010803020104030203" pitchFamily="2" charset="-79"/>
                  </a:rPr>
                  <a:t>prev</a:t>
                </a:r>
                <a:r>
                  <a:rPr lang="en-US" sz="1200" b="1" dirty="0">
                    <a:solidFill>
                      <a:srgbClr val="FF9922"/>
                    </a:solidFill>
                    <a:cs typeface="Aharoni" panose="02010803020104030203" pitchFamily="2" charset="-79"/>
                  </a:rPr>
                  <a:t>can</a:t>
                </a:r>
                <a:br>
                  <a:rPr lang="nl-BE" sz="1200" b="1" dirty="0">
                    <a:solidFill>
                      <a:srgbClr val="FF9922"/>
                    </a:solidFill>
                    <a:cs typeface="Aharoni" panose="02010803020104030203" pitchFamily="2" charset="-79"/>
                  </a:rPr>
                </a:br>
                <a:endParaRPr lang="en-GB" sz="1200" b="1" dirty="0">
                  <a:solidFill>
                    <a:srgbClr val="FF9922"/>
                  </a:solidFill>
                  <a:cs typeface="Aharoni" panose="02010803020104030203" pitchFamily="2" charset="-79"/>
                </a:endParaRPr>
              </a:p>
            </p:txBody>
          </p:sp>
          <p:grpSp>
            <p:nvGrpSpPr>
              <p:cNvPr id="10" name="Group 24">
                <a:extLst>
                  <a:ext uri="{FF2B5EF4-FFF2-40B4-BE49-F238E27FC236}">
                    <a16:creationId xmlns:a16="http://schemas.microsoft.com/office/drawing/2014/main" id="{6090BB22-BBD9-A26D-7B8B-FC41ACD021F3}"/>
                  </a:ext>
                </a:extLst>
              </p:cNvPr>
              <p:cNvGrpSpPr/>
              <p:nvPr/>
            </p:nvGrpSpPr>
            <p:grpSpPr>
              <a:xfrm>
                <a:off x="61022" y="9171986"/>
                <a:ext cx="474731" cy="475488"/>
                <a:chOff x="-302004" y="1916250"/>
                <a:chExt cx="2823923" cy="2823924"/>
              </a:xfrm>
            </p:grpSpPr>
            <p:sp>
              <p:nvSpPr>
                <p:cNvPr id="12" name="Ovaal 2">
                  <a:extLst>
                    <a:ext uri="{FF2B5EF4-FFF2-40B4-BE49-F238E27FC236}">
                      <a16:creationId xmlns:a16="http://schemas.microsoft.com/office/drawing/2014/main" id="{968BBFB0-A1EA-0ADB-4A79-DDC800E7FDC0}"/>
                    </a:ext>
                  </a:extLst>
                </p:cNvPr>
                <p:cNvSpPr/>
                <p:nvPr/>
              </p:nvSpPr>
              <p:spPr>
                <a:xfrm>
                  <a:off x="-302004" y="1916250"/>
                  <a:ext cx="2823923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rgbClr val="FF9922"/>
                    </a:solidFill>
                  </a:endParaRPr>
                </a:p>
              </p:txBody>
            </p:sp>
            <p:pic>
              <p:nvPicPr>
                <p:cNvPr id="19" name="Picture 27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68D68511-61F0-C7E2-F60F-24C0504CFE4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9046" y="2002330"/>
                  <a:ext cx="2669714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11" name="Graphic 25">
                <a:extLst>
                  <a:ext uri="{FF2B5EF4-FFF2-40B4-BE49-F238E27FC236}">
                    <a16:creationId xmlns:a16="http://schemas.microsoft.com/office/drawing/2014/main" id="{61DE5A8B-4572-9AD0-2FB9-9A88F609D69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082151" y="9244022"/>
                <a:ext cx="702865" cy="331414"/>
              </a:xfrm>
              <a:prstGeom prst="rect">
                <a:avLst/>
              </a:prstGeom>
            </p:spPr>
          </p:pic>
        </p:grp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4A6A358D-FFB5-70AD-CE14-E37403FCE124}"/>
                </a:ext>
              </a:extLst>
            </p:cNvPr>
            <p:cNvSpPr/>
            <p:nvPr/>
          </p:nvSpPr>
          <p:spPr>
            <a:xfrm>
              <a:off x="622729" y="803334"/>
              <a:ext cx="1482691" cy="132343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cs-CZ" sz="160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Ovdje</a:t>
              </a:r>
              <a:r>
                <a:rPr lang="cs-CZ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</a:t>
              </a:r>
              <a:r>
                <a:rPr lang="cs-CZ" sz="160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umetnite</a:t>
              </a:r>
              <a:r>
                <a:rPr lang="cs-CZ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logo </a:t>
              </a:r>
              <a:br>
                <a:rPr lang="en-US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cs-CZ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vaše </a:t>
              </a:r>
              <a:r>
                <a:rPr lang="cs-CZ" sz="160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organizacije</a:t>
              </a:r>
              <a:endParaRPr lang="en-US" sz="1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709782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>
            <a:extLst>
              <a:ext uri="{FF2B5EF4-FFF2-40B4-BE49-F238E27FC236}">
                <a16:creationId xmlns:a16="http://schemas.microsoft.com/office/drawing/2014/main" id="{A83AC894-0253-2F9C-F6DF-1F83A116B029}"/>
              </a:ext>
            </a:extLst>
          </p:cNvPr>
          <p:cNvGrpSpPr/>
          <p:nvPr/>
        </p:nvGrpSpPr>
        <p:grpSpPr>
          <a:xfrm>
            <a:off x="-10968" y="631"/>
            <a:ext cx="6919066" cy="10070424"/>
            <a:chOff x="-10968" y="631"/>
            <a:chExt cx="6919066" cy="10070424"/>
          </a:xfrm>
        </p:grpSpPr>
        <p:pic>
          <p:nvPicPr>
            <p:cNvPr id="6" name="Picture 5" descr="Surgeon using digital tablet in operating room">
              <a:extLst>
                <a:ext uri="{FF2B5EF4-FFF2-40B4-BE49-F238E27FC236}">
                  <a16:creationId xmlns:a16="http://schemas.microsoft.com/office/drawing/2014/main" id="{C6E529FE-B0F7-BE8A-2ACC-6F2CE3F5E9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211" r="26722"/>
            <a:stretch/>
          </p:blipFill>
          <p:spPr>
            <a:xfrm>
              <a:off x="-4101" y="631"/>
              <a:ext cx="6862101" cy="9929545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982668" y="4799230"/>
              <a:ext cx="4884460" cy="3946602"/>
            </a:xfrm>
            <a:prstGeom prst="roundRect">
              <a:avLst/>
            </a:prstGeom>
            <a:solidFill>
              <a:schemeClr val="bg1">
                <a:alpha val="74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1390292E-CF4A-4AAE-B8F3-6810A56F2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1042" y="5470211"/>
              <a:ext cx="6644947" cy="1237878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 dirty="0">
                  <a:gradFill>
                    <a:gsLst>
                      <a:gs pos="0">
                        <a:srgbClr val="F6F8FC"/>
                      </a:gs>
                      <a:gs pos="74000">
                        <a:srgbClr val="ABC0E4"/>
                      </a:gs>
                      <a:gs pos="83000">
                        <a:srgbClr val="ABC0E4"/>
                      </a:gs>
                      <a:gs pos="100000">
                        <a:srgbClr val="C7D5ED"/>
                      </a:gs>
                    </a:gsLst>
                    <a:lin ang="5400000" scaled="0"/>
                  </a:gradFill>
                  <a:effectLst/>
                  <a:latin typeface="Aharoni" panose="02010803020104030203" pitchFamily="2" charset="-79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pl-PL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Sigurnost na radu</a:t>
              </a:r>
              <a:br>
                <a:rPr lang="en-US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</a:br>
              <a:r>
                <a:rPr lang="pl-PL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=</a:t>
              </a:r>
              <a:br>
                <a:rPr lang="en-US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</a:br>
              <a:r>
                <a:rPr lang="pl-PL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sigrunost pacijenta</a:t>
              </a:r>
              <a:endParaRPr lang="en-GB" sz="4800" b="1" dirty="0">
                <a:solidFill>
                  <a:srgbClr val="FF9922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1" name="Freeform 72">
              <a:extLst>
                <a:ext uri="{FF2B5EF4-FFF2-40B4-BE49-F238E27FC236}">
                  <a16:creationId xmlns:a16="http://schemas.microsoft.com/office/drawing/2014/main" id="{EE0567F6-E8D1-88D7-7E45-D4911134D5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1"/>
              <a:ext cx="4213623" cy="2285365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22" name="Freeform 74">
              <a:extLst>
                <a:ext uri="{FF2B5EF4-FFF2-40B4-BE49-F238E27FC236}">
                  <a16:creationId xmlns:a16="http://schemas.microsoft.com/office/drawing/2014/main" id="{6EACCBA1-52CD-BE3E-DF47-275B2C863E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59D8CD45-7AFF-5A98-E5A0-4D5B081F9991}"/>
                </a:ext>
              </a:extLst>
            </p:cNvPr>
            <p:cNvSpPr/>
            <p:nvPr/>
          </p:nvSpPr>
          <p:spPr>
            <a:xfrm>
              <a:off x="417821" y="388491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6C57E9E2-EC0D-C57C-D38C-83B589A270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sp>
          <p:nvSpPr>
            <p:cNvPr id="16" name="Ovaal 41">
              <a:extLst>
                <a:ext uri="{FF2B5EF4-FFF2-40B4-BE49-F238E27FC236}">
                  <a16:creationId xmlns:a16="http://schemas.microsoft.com/office/drawing/2014/main" id="{146DB253-49E7-C1FB-6247-19AB9D958096}"/>
                </a:ext>
              </a:extLst>
            </p:cNvPr>
            <p:cNvSpPr/>
            <p:nvPr/>
          </p:nvSpPr>
          <p:spPr>
            <a:xfrm>
              <a:off x="2529344" y="375565"/>
              <a:ext cx="1799302" cy="1805224"/>
            </a:xfrm>
            <a:prstGeom prst="ellipse">
              <a:avLst/>
            </a:prstGeom>
            <a:solidFill>
              <a:srgbClr val="FF99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GB" sz="1800" kern="1200" dirty="0">
                  <a:solidFill>
                    <a:srgbClr val="000000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effectLst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pic>
          <p:nvPicPr>
            <p:cNvPr id="18" name="Picture 17" descr="Icon&#10;&#10;Description automatically generated">
              <a:extLst>
                <a:ext uri="{FF2B5EF4-FFF2-40B4-BE49-F238E27FC236}">
                  <a16:creationId xmlns:a16="http://schemas.microsoft.com/office/drawing/2014/main" id="{BC40193E-4080-7F70-240D-8CB65939598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1541" y="434046"/>
              <a:ext cx="548640" cy="548640"/>
            </a:xfrm>
            <a:prstGeom prst="rect">
              <a:avLst/>
            </a:prstGeom>
          </p:spPr>
        </p:pic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45865EA1-47C7-FCE2-B650-85CE632BDDF9}"/>
                </a:ext>
              </a:extLst>
            </p:cNvPr>
            <p:cNvGrpSpPr/>
            <p:nvPr/>
          </p:nvGrpSpPr>
          <p:grpSpPr>
            <a:xfrm>
              <a:off x="2408957" y="375565"/>
              <a:ext cx="2049983" cy="2152697"/>
              <a:chOff x="2408957" y="375565"/>
              <a:chExt cx="2049983" cy="2152697"/>
            </a:xfrm>
          </p:grpSpPr>
          <p:sp>
            <p:nvSpPr>
              <p:cNvPr id="4" name="Ovaal 41">
                <a:extLst>
                  <a:ext uri="{FF2B5EF4-FFF2-40B4-BE49-F238E27FC236}">
                    <a16:creationId xmlns:a16="http://schemas.microsoft.com/office/drawing/2014/main" id="{9F63CD99-647F-BD45-7E4A-A249E58F8522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FF992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5" name="TextBox 7">
                <a:extLst>
                  <a:ext uri="{FF2B5EF4-FFF2-40B4-BE49-F238E27FC236}">
                    <a16:creationId xmlns:a16="http://schemas.microsoft.com/office/drawing/2014/main" id="{020073E6-AC38-FB6D-CECB-69C82A34118A}"/>
                  </a:ext>
                </a:extLst>
              </p:cNvPr>
              <p:cNvSpPr txBox="1"/>
              <p:nvPr/>
            </p:nvSpPr>
            <p:spPr>
              <a:xfrm>
                <a:off x="2408957" y="881707"/>
                <a:ext cx="204998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fontAlgn="base"/>
                <a:r>
                  <a:rPr lang="en-US" sz="9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P</a:t>
                </a:r>
                <a:r>
                  <a:rPr lang="cs-CZ" sz="9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OŠTUJTE ZDRAVSTVENA </a:t>
                </a:r>
                <a:br>
                  <a:rPr lang="cs-CZ" sz="9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cs-CZ" sz="9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I SIGURNOSNA </a:t>
                </a:r>
                <a:br>
                  <a:rPr lang="en-US" sz="9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cs-CZ" sz="9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UPUTSTVA NA RADNOM MJESTU KAKO BISTE </a:t>
                </a:r>
                <a:br>
                  <a:rPr lang="en-US" sz="9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cs-CZ" sz="9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SE ZAŠTITILI </a:t>
                </a:r>
                <a:br>
                  <a:rPr lang="en-US" sz="9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cs-CZ" sz="9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OD TVARI KOJE </a:t>
                </a:r>
                <a:br>
                  <a:rPr lang="en-US" sz="9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cs-CZ" sz="9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UZROKUJU RAK</a:t>
                </a:r>
                <a:endParaRPr lang="en-US" sz="900" b="1" dirty="0">
                  <a:solidFill>
                    <a:srgbClr val="FF9922"/>
                  </a:solidFill>
                  <a:latin typeface="Verdana" panose="020B0604030504040204" pitchFamily="34" charset="0"/>
                  <a:ea typeface="Verdana" panose="020B0604030504040204" pitchFamily="34" charset="0"/>
                </a:endParaRPr>
              </a:p>
              <a:p>
                <a:pPr algn="ctr" rtl="0" fontAlgn="base"/>
                <a:endParaRPr lang="en-GB" sz="105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7" name="Picture 6" descr="Icon&#10;&#10;Description automatically generated">
                <a:extLst>
                  <a:ext uri="{FF2B5EF4-FFF2-40B4-BE49-F238E27FC236}">
                    <a16:creationId xmlns:a16="http://schemas.microsoft.com/office/drawing/2014/main" id="{D55BC5D6-595B-140F-BFDA-2A8266F3722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1541" y="434046"/>
                <a:ext cx="532059" cy="532059"/>
              </a:xfrm>
              <a:prstGeom prst="rect">
                <a:avLst/>
              </a:prstGeom>
            </p:spPr>
          </p:pic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BBC5DBE8-D256-DA4A-6D9D-C642B9C2C316}"/>
                </a:ext>
              </a:extLst>
            </p:cNvPr>
            <p:cNvGrpSpPr/>
            <p:nvPr/>
          </p:nvGrpSpPr>
          <p:grpSpPr>
            <a:xfrm>
              <a:off x="-10968" y="9127875"/>
              <a:ext cx="6919066" cy="943180"/>
              <a:chOff x="-10968" y="9113699"/>
              <a:chExt cx="6919066" cy="943180"/>
            </a:xfrm>
          </p:grpSpPr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19FF9DF8-8520-BFAF-BCDD-67633F58308F}"/>
                  </a:ext>
                </a:extLst>
              </p:cNvPr>
              <p:cNvSpPr/>
              <p:nvPr/>
            </p:nvSpPr>
            <p:spPr>
              <a:xfrm>
                <a:off x="-10968" y="9113699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FF9922"/>
                  </a:solidFill>
                </a:endParaRPr>
              </a:p>
            </p:txBody>
          </p:sp>
          <p:sp>
            <p:nvSpPr>
              <p:cNvPr id="10" name="TextBox 23">
                <a:extLst>
                  <a:ext uri="{FF2B5EF4-FFF2-40B4-BE49-F238E27FC236}">
                    <a16:creationId xmlns:a16="http://schemas.microsoft.com/office/drawing/2014/main" id="{BD236F5C-8440-FC15-3A89-FFCA101BDF2B}"/>
                  </a:ext>
                </a:extLst>
              </p:cNvPr>
              <p:cNvSpPr txBox="1"/>
              <p:nvPr/>
            </p:nvSpPr>
            <p:spPr>
              <a:xfrm>
                <a:off x="61022" y="9210493"/>
                <a:ext cx="6847076" cy="846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1300" b="1" dirty="0">
                    <a:solidFill>
                      <a:srgbClr val="FF9922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#PrEvCan #CANCERCODE</a:t>
                </a:r>
              </a:p>
              <a:p>
                <a:pPr algn="ctr"/>
                <a:r>
                  <a:rPr lang="en-GB" sz="1200" b="1" dirty="0" err="1">
                    <a:solidFill>
                      <a:srgbClr val="FF9922"/>
                    </a:solidFill>
                    <a:effectLst/>
                  </a:rPr>
                  <a:t>PrEvCan</a:t>
                </a:r>
                <a:r>
                  <a:rPr lang="en-GB" sz="1200" b="1" dirty="0">
                    <a:solidFill>
                      <a:srgbClr val="FF9922"/>
                    </a:solidFill>
                    <a:effectLst/>
                  </a:rPr>
                  <a:t>© </a:t>
                </a:r>
                <a:r>
                  <a:rPr lang="en-GB" sz="1200" b="1" dirty="0" err="1">
                    <a:solidFill>
                      <a:srgbClr val="FF9922"/>
                    </a:solidFill>
                    <a:effectLst/>
                  </a:rPr>
                  <a:t>kampanja</a:t>
                </a:r>
                <a:r>
                  <a:rPr lang="en-GB" sz="1200" b="1" dirty="0">
                    <a:solidFill>
                      <a:srgbClr val="FF9922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FF9922"/>
                    </a:solidFill>
                    <a:effectLst/>
                  </a:rPr>
                  <a:t>inicirana</a:t>
                </a:r>
                <a:r>
                  <a:rPr lang="en-GB" sz="1200" b="1" dirty="0">
                    <a:solidFill>
                      <a:srgbClr val="FF9922"/>
                    </a:solidFill>
                    <a:effectLst/>
                  </a:rPr>
                  <a:t> je od </a:t>
                </a:r>
                <a:r>
                  <a:rPr lang="en-GB" sz="1200" b="1" dirty="0" err="1">
                    <a:solidFill>
                      <a:srgbClr val="FF9922"/>
                    </a:solidFill>
                    <a:effectLst/>
                  </a:rPr>
                  <a:t>strane</a:t>
                </a:r>
                <a:r>
                  <a:rPr lang="en-GB" sz="1200" b="1" dirty="0">
                    <a:solidFill>
                      <a:srgbClr val="FF9922"/>
                    </a:solidFill>
                    <a:effectLst/>
                  </a:rPr>
                  <a:t> EONS-a </a:t>
                </a:r>
                <a:r>
                  <a:rPr lang="en-GB" sz="1200" b="1" dirty="0" err="1">
                    <a:solidFill>
                      <a:srgbClr val="FF9922"/>
                    </a:solidFill>
                    <a:effectLst/>
                  </a:rPr>
                  <a:t>te</a:t>
                </a:r>
                <a:r>
                  <a:rPr lang="en-GB" sz="1200" b="1" dirty="0">
                    <a:solidFill>
                      <a:srgbClr val="FF9922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FF9922"/>
                    </a:solidFill>
                    <a:effectLst/>
                  </a:rPr>
                  <a:t>djeluje</a:t>
                </a:r>
                <a:r>
                  <a:rPr lang="en-GB" sz="1200" b="1" dirty="0">
                    <a:solidFill>
                      <a:srgbClr val="FF9922"/>
                    </a:solidFill>
                    <a:effectLst/>
                  </a:rPr>
                  <a:t> u </a:t>
                </a:r>
                <a:r>
                  <a:rPr lang="en-GB" sz="1200" b="1" dirty="0" err="1">
                    <a:solidFill>
                      <a:srgbClr val="FF9922"/>
                    </a:solidFill>
                    <a:effectLst/>
                  </a:rPr>
                  <a:t>suradnji</a:t>
                </a:r>
                <a:r>
                  <a:rPr lang="en-GB" sz="1200" b="1" dirty="0">
                    <a:solidFill>
                      <a:srgbClr val="FF9922"/>
                    </a:solidFill>
                    <a:effectLst/>
                  </a:rPr>
                  <a:t> </a:t>
                </a:r>
                <a:br>
                  <a:rPr lang="en-GB" sz="1200" b="1" dirty="0">
                    <a:solidFill>
                      <a:srgbClr val="FF9922"/>
                    </a:solidFill>
                    <a:effectLst/>
                  </a:rPr>
                </a:br>
                <a:r>
                  <a:rPr lang="en-GB" sz="1200" b="1" dirty="0" err="1">
                    <a:solidFill>
                      <a:srgbClr val="FF9922"/>
                    </a:solidFill>
                    <a:effectLst/>
                  </a:rPr>
                  <a:t>sa</a:t>
                </a:r>
                <a:r>
                  <a:rPr lang="en-GB" sz="1200" b="1" dirty="0">
                    <a:solidFill>
                      <a:srgbClr val="FF9922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FF9922"/>
                    </a:solidFill>
                    <a:effectLst/>
                  </a:rPr>
                  <a:t>ključnim</a:t>
                </a:r>
                <a:r>
                  <a:rPr lang="en-GB" sz="1200" b="1" dirty="0">
                    <a:solidFill>
                      <a:srgbClr val="FF9922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FF9922"/>
                    </a:solidFill>
                    <a:effectLst/>
                  </a:rPr>
                  <a:t>partnerom</a:t>
                </a:r>
                <a:r>
                  <a:rPr lang="en-GB" sz="1200" b="1" dirty="0">
                    <a:solidFill>
                      <a:srgbClr val="FF9922"/>
                    </a:solidFill>
                    <a:effectLst/>
                  </a:rPr>
                  <a:t>, ESMO-</a:t>
                </a:r>
                <a:r>
                  <a:rPr lang="en-GB" sz="1200" b="1" dirty="0" err="1">
                    <a:solidFill>
                      <a:srgbClr val="FF9922"/>
                    </a:solidFill>
                    <a:effectLst/>
                  </a:rPr>
                  <a:t>m.Više</a:t>
                </a:r>
                <a:r>
                  <a:rPr lang="en-GB" sz="1200" b="1" dirty="0">
                    <a:solidFill>
                      <a:srgbClr val="FF9922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FF9922"/>
                    </a:solidFill>
                    <a:effectLst/>
                  </a:rPr>
                  <a:t>informacija</a:t>
                </a:r>
                <a:r>
                  <a:rPr lang="en-GB" sz="1200" b="1" dirty="0">
                    <a:solidFill>
                      <a:srgbClr val="FF9922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FF9922"/>
                    </a:solidFill>
                    <a:effectLst/>
                  </a:rPr>
                  <a:t>možete</a:t>
                </a:r>
                <a:r>
                  <a:rPr lang="en-GB" sz="1200" b="1" dirty="0">
                    <a:solidFill>
                      <a:srgbClr val="FF9922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FF9922"/>
                    </a:solidFill>
                    <a:effectLst/>
                  </a:rPr>
                  <a:t>pronaći</a:t>
                </a:r>
                <a:r>
                  <a:rPr lang="en-GB" sz="1200" b="1" dirty="0">
                    <a:solidFill>
                      <a:srgbClr val="FF9922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FF9922"/>
                    </a:solidFill>
                    <a:effectLst/>
                  </a:rPr>
                  <a:t>na</a:t>
                </a:r>
                <a:r>
                  <a:rPr lang="nl-BE" sz="1200" b="1" dirty="0">
                    <a:solidFill>
                      <a:srgbClr val="FF9922"/>
                    </a:solidFill>
                    <a:cs typeface="Aharoni" panose="02010803020104030203" pitchFamily="2" charset="-79"/>
                  </a:rPr>
                  <a:t>: www.cancernurse.eu/</a:t>
                </a:r>
                <a:r>
                  <a:rPr lang="cs-CZ" sz="1200" b="1" dirty="0">
                    <a:solidFill>
                      <a:srgbClr val="FF9922"/>
                    </a:solidFill>
                    <a:cs typeface="Aharoni" panose="02010803020104030203" pitchFamily="2" charset="-79"/>
                  </a:rPr>
                  <a:t>prev</a:t>
                </a:r>
                <a:r>
                  <a:rPr lang="en-US" sz="1200" b="1" dirty="0">
                    <a:solidFill>
                      <a:srgbClr val="FF9922"/>
                    </a:solidFill>
                    <a:cs typeface="Aharoni" panose="02010803020104030203" pitchFamily="2" charset="-79"/>
                  </a:rPr>
                  <a:t>can</a:t>
                </a:r>
                <a:br>
                  <a:rPr lang="nl-BE" sz="1200" b="1" dirty="0">
                    <a:solidFill>
                      <a:srgbClr val="FF9922"/>
                    </a:solidFill>
                    <a:cs typeface="Aharoni" panose="02010803020104030203" pitchFamily="2" charset="-79"/>
                  </a:rPr>
                </a:br>
                <a:endParaRPr lang="en-GB" sz="1200" b="1" dirty="0">
                  <a:solidFill>
                    <a:srgbClr val="FF9922"/>
                  </a:solidFill>
                  <a:cs typeface="Aharoni" panose="02010803020104030203" pitchFamily="2" charset="-79"/>
                </a:endParaRPr>
              </a:p>
            </p:txBody>
          </p:sp>
          <p:grpSp>
            <p:nvGrpSpPr>
              <p:cNvPr id="11" name="Group 24">
                <a:extLst>
                  <a:ext uri="{FF2B5EF4-FFF2-40B4-BE49-F238E27FC236}">
                    <a16:creationId xmlns:a16="http://schemas.microsoft.com/office/drawing/2014/main" id="{69124939-3B4F-8B99-5215-791051DBF9C1}"/>
                  </a:ext>
                </a:extLst>
              </p:cNvPr>
              <p:cNvGrpSpPr/>
              <p:nvPr/>
            </p:nvGrpSpPr>
            <p:grpSpPr>
              <a:xfrm>
                <a:off x="61022" y="9171986"/>
                <a:ext cx="474731" cy="475488"/>
                <a:chOff x="-302004" y="1916250"/>
                <a:chExt cx="2823923" cy="2823924"/>
              </a:xfrm>
            </p:grpSpPr>
            <p:sp>
              <p:nvSpPr>
                <p:cNvPr id="19" name="Ovaal 2">
                  <a:extLst>
                    <a:ext uri="{FF2B5EF4-FFF2-40B4-BE49-F238E27FC236}">
                      <a16:creationId xmlns:a16="http://schemas.microsoft.com/office/drawing/2014/main" id="{198DD03C-FDDB-7B5F-5C45-2769870532D8}"/>
                    </a:ext>
                  </a:extLst>
                </p:cNvPr>
                <p:cNvSpPr/>
                <p:nvPr/>
              </p:nvSpPr>
              <p:spPr>
                <a:xfrm>
                  <a:off x="-302004" y="1916250"/>
                  <a:ext cx="2823923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rgbClr val="FF9922"/>
                    </a:solidFill>
                  </a:endParaRPr>
                </a:p>
              </p:txBody>
            </p:sp>
            <p:pic>
              <p:nvPicPr>
                <p:cNvPr id="20" name="Picture 27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259757DE-3008-3200-C3C3-88461741652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9046" y="2002330"/>
                  <a:ext cx="2669714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12" name="Graphic 25">
                <a:extLst>
                  <a:ext uri="{FF2B5EF4-FFF2-40B4-BE49-F238E27FC236}">
                    <a16:creationId xmlns:a16="http://schemas.microsoft.com/office/drawing/2014/main" id="{0354331D-1423-0455-0C6D-499577C2F9E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082151" y="9244022"/>
                <a:ext cx="702865" cy="331414"/>
              </a:xfrm>
              <a:prstGeom prst="rect">
                <a:avLst/>
              </a:prstGeom>
            </p:spPr>
          </p:pic>
        </p:grp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DBEA5B6F-7735-66A0-ED70-C37041120667}"/>
                </a:ext>
              </a:extLst>
            </p:cNvPr>
            <p:cNvSpPr/>
            <p:nvPr/>
          </p:nvSpPr>
          <p:spPr>
            <a:xfrm>
              <a:off x="622729" y="803334"/>
              <a:ext cx="1482691" cy="132343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cs-CZ" sz="160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Ovdje</a:t>
              </a:r>
              <a:r>
                <a:rPr lang="cs-CZ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</a:t>
              </a:r>
              <a:r>
                <a:rPr lang="cs-CZ" sz="160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umetnite</a:t>
              </a:r>
              <a:r>
                <a:rPr lang="cs-CZ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logo </a:t>
              </a:r>
              <a:br>
                <a:rPr lang="en-US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cs-CZ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vaše </a:t>
              </a:r>
              <a:r>
                <a:rPr lang="cs-CZ" sz="160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organizacije</a:t>
              </a:r>
              <a:endParaRPr lang="en-US" sz="1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337692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>
            <a:extLst>
              <a:ext uri="{FF2B5EF4-FFF2-40B4-BE49-F238E27FC236}">
                <a16:creationId xmlns:a16="http://schemas.microsoft.com/office/drawing/2014/main" id="{9C4E6C47-8369-0E1F-FB1D-D3F162885E07}"/>
              </a:ext>
            </a:extLst>
          </p:cNvPr>
          <p:cNvGrpSpPr/>
          <p:nvPr/>
        </p:nvGrpSpPr>
        <p:grpSpPr>
          <a:xfrm>
            <a:off x="-10968" y="0"/>
            <a:ext cx="6919066" cy="10071055"/>
            <a:chOff x="-10968" y="0"/>
            <a:chExt cx="6919066" cy="10071055"/>
          </a:xfrm>
        </p:grpSpPr>
        <p:pic>
          <p:nvPicPr>
            <p:cNvPr id="5" name="Picture 4" descr="Smiling hospital staff">
              <a:extLst>
                <a:ext uri="{FF2B5EF4-FFF2-40B4-BE49-F238E27FC236}">
                  <a16:creationId xmlns:a16="http://schemas.microsoft.com/office/drawing/2014/main" id="{D1815F57-2C70-AB00-8873-AA9C70B589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539" r="11410" b="13264"/>
            <a:stretch/>
          </p:blipFill>
          <p:spPr>
            <a:xfrm>
              <a:off x="-4101" y="0"/>
              <a:ext cx="6857999" cy="9930176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982668" y="4799230"/>
              <a:ext cx="4884460" cy="3946602"/>
            </a:xfrm>
            <a:prstGeom prst="roundRect">
              <a:avLst/>
            </a:prstGeom>
            <a:solidFill>
              <a:schemeClr val="bg1">
                <a:alpha val="73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1390292E-CF4A-4AAE-B8F3-6810A56F2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1474" y="5534653"/>
              <a:ext cx="6644947" cy="1237878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 dirty="0">
                  <a:gradFill>
                    <a:gsLst>
                      <a:gs pos="0">
                        <a:srgbClr val="F6F8FC"/>
                      </a:gs>
                      <a:gs pos="74000">
                        <a:srgbClr val="ABC0E4"/>
                      </a:gs>
                      <a:gs pos="83000">
                        <a:srgbClr val="ABC0E4"/>
                      </a:gs>
                      <a:gs pos="100000">
                        <a:srgbClr val="C7D5ED"/>
                      </a:gs>
                    </a:gsLst>
                    <a:lin ang="5400000" scaled="0"/>
                  </a:gradFill>
                  <a:effectLst/>
                  <a:latin typeface="Aharoni" panose="02010803020104030203" pitchFamily="2" charset="-79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3600" b="1" i="0" dirty="0" err="1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Gajite</a:t>
              </a:r>
              <a:r>
                <a:rPr lang="en-US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US" sz="3600" b="1" i="0" dirty="0" err="1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sigurnu</a:t>
              </a:r>
              <a:r>
                <a:rPr lang="en-US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 </a:t>
              </a:r>
              <a:br>
                <a:rPr lang="en-US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</a:br>
              <a:r>
                <a:rPr lang="en-US" sz="3600" b="1" i="0" dirty="0" err="1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radnu</a:t>
              </a:r>
              <a:r>
                <a:rPr lang="en-US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US" sz="3600" b="1" i="0" dirty="0" err="1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okolinu</a:t>
              </a:r>
              <a:r>
                <a:rPr lang="en-US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 </a:t>
              </a:r>
              <a:br>
                <a:rPr lang="en-US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</a:br>
              <a:r>
                <a:rPr lang="en-US" sz="3600" b="1" i="0" dirty="0" err="1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na</a:t>
              </a:r>
              <a:r>
                <a:rPr lang="en-US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US" sz="3600" b="1" i="0" dirty="0" err="1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vašim</a:t>
              </a:r>
              <a:r>
                <a:rPr lang="en-US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US" sz="3600" b="1" i="0" dirty="0" err="1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radilištima</a:t>
              </a:r>
              <a:endParaRPr lang="en-GB" sz="4800" b="1" dirty="0">
                <a:solidFill>
                  <a:srgbClr val="FF9922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1" name="Freeform 72">
              <a:extLst>
                <a:ext uri="{FF2B5EF4-FFF2-40B4-BE49-F238E27FC236}">
                  <a16:creationId xmlns:a16="http://schemas.microsoft.com/office/drawing/2014/main" id="{EE0567F6-E8D1-88D7-7E45-D4911134D5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1"/>
              <a:ext cx="4213623" cy="2285365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22" name="Freeform 74">
              <a:extLst>
                <a:ext uri="{FF2B5EF4-FFF2-40B4-BE49-F238E27FC236}">
                  <a16:creationId xmlns:a16="http://schemas.microsoft.com/office/drawing/2014/main" id="{6EACCBA1-52CD-BE3E-DF47-275B2C863E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59D8CD45-7AFF-5A98-E5A0-4D5B081F9991}"/>
                </a:ext>
              </a:extLst>
            </p:cNvPr>
            <p:cNvSpPr/>
            <p:nvPr/>
          </p:nvSpPr>
          <p:spPr>
            <a:xfrm>
              <a:off x="417821" y="388491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6C57E9E2-EC0D-C57C-D38C-83B589A270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sp>
          <p:nvSpPr>
            <p:cNvPr id="16" name="Ovaal 41">
              <a:extLst>
                <a:ext uri="{FF2B5EF4-FFF2-40B4-BE49-F238E27FC236}">
                  <a16:creationId xmlns:a16="http://schemas.microsoft.com/office/drawing/2014/main" id="{146DB253-49E7-C1FB-6247-19AB9D958096}"/>
                </a:ext>
              </a:extLst>
            </p:cNvPr>
            <p:cNvSpPr/>
            <p:nvPr/>
          </p:nvSpPr>
          <p:spPr>
            <a:xfrm>
              <a:off x="2529344" y="375565"/>
              <a:ext cx="1799302" cy="1805224"/>
            </a:xfrm>
            <a:prstGeom prst="ellipse">
              <a:avLst/>
            </a:prstGeom>
            <a:solidFill>
              <a:srgbClr val="FF99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GB" sz="1800" kern="1200" dirty="0">
                  <a:solidFill>
                    <a:srgbClr val="000000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effectLst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pic>
          <p:nvPicPr>
            <p:cNvPr id="18" name="Picture 17" descr="Icon&#10;&#10;Description automatically generated">
              <a:extLst>
                <a:ext uri="{FF2B5EF4-FFF2-40B4-BE49-F238E27FC236}">
                  <a16:creationId xmlns:a16="http://schemas.microsoft.com/office/drawing/2014/main" id="{BC40193E-4080-7F70-240D-8CB65939598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1541" y="434046"/>
              <a:ext cx="548640" cy="548640"/>
            </a:xfrm>
            <a:prstGeom prst="rect">
              <a:avLst/>
            </a:prstGeom>
          </p:spPr>
        </p:pic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6AED69A3-83AC-1E53-8497-F64CC0470FFE}"/>
                </a:ext>
              </a:extLst>
            </p:cNvPr>
            <p:cNvGrpSpPr/>
            <p:nvPr/>
          </p:nvGrpSpPr>
          <p:grpSpPr>
            <a:xfrm>
              <a:off x="2408957" y="375565"/>
              <a:ext cx="2049983" cy="2152697"/>
              <a:chOff x="2408957" y="375565"/>
              <a:chExt cx="2049983" cy="2152697"/>
            </a:xfrm>
          </p:grpSpPr>
          <p:sp>
            <p:nvSpPr>
              <p:cNvPr id="4" name="Ovaal 41">
                <a:extLst>
                  <a:ext uri="{FF2B5EF4-FFF2-40B4-BE49-F238E27FC236}">
                    <a16:creationId xmlns:a16="http://schemas.microsoft.com/office/drawing/2014/main" id="{8C950507-A6BC-47CB-68C7-C62762C14EEF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FF992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6" name="TextBox 7">
                <a:extLst>
                  <a:ext uri="{FF2B5EF4-FFF2-40B4-BE49-F238E27FC236}">
                    <a16:creationId xmlns:a16="http://schemas.microsoft.com/office/drawing/2014/main" id="{601B44C5-373E-381E-4BAA-D761BE52F392}"/>
                  </a:ext>
                </a:extLst>
              </p:cNvPr>
              <p:cNvSpPr txBox="1"/>
              <p:nvPr/>
            </p:nvSpPr>
            <p:spPr>
              <a:xfrm>
                <a:off x="2408957" y="881707"/>
                <a:ext cx="204998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fontAlgn="base"/>
                <a:r>
                  <a:rPr lang="en-US" sz="9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P</a:t>
                </a:r>
                <a:r>
                  <a:rPr lang="cs-CZ" sz="9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OŠTUJTE ZDRAVSTVENA </a:t>
                </a:r>
                <a:br>
                  <a:rPr lang="cs-CZ" sz="9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cs-CZ" sz="9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I SIGURNOSNA </a:t>
                </a:r>
                <a:br>
                  <a:rPr lang="en-US" sz="9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cs-CZ" sz="9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UPUTSTVA NA RADNOM MJESTU KAKO BISTE </a:t>
                </a:r>
                <a:br>
                  <a:rPr lang="en-US" sz="9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cs-CZ" sz="9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SE ZAŠTITILI </a:t>
                </a:r>
                <a:br>
                  <a:rPr lang="en-US" sz="9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cs-CZ" sz="9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OD TVARI KOJE </a:t>
                </a:r>
                <a:br>
                  <a:rPr lang="en-US" sz="9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cs-CZ" sz="9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UZROKUJU RAK</a:t>
                </a:r>
                <a:endParaRPr lang="en-US" sz="900" b="1" dirty="0">
                  <a:solidFill>
                    <a:srgbClr val="FF9922"/>
                  </a:solidFill>
                  <a:latin typeface="Verdana" panose="020B0604030504040204" pitchFamily="34" charset="0"/>
                  <a:ea typeface="Verdana" panose="020B0604030504040204" pitchFamily="34" charset="0"/>
                </a:endParaRPr>
              </a:p>
              <a:p>
                <a:pPr algn="ctr" rtl="0" fontAlgn="base"/>
                <a:endParaRPr lang="en-GB" sz="105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7" name="Picture 6" descr="Icon&#10;&#10;Description automatically generated">
                <a:extLst>
                  <a:ext uri="{FF2B5EF4-FFF2-40B4-BE49-F238E27FC236}">
                    <a16:creationId xmlns:a16="http://schemas.microsoft.com/office/drawing/2014/main" id="{B6F8A834-2E2A-7D74-F439-0A51E7A8CEA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1541" y="434046"/>
                <a:ext cx="532059" cy="532059"/>
              </a:xfrm>
              <a:prstGeom prst="rect">
                <a:avLst/>
              </a:prstGeom>
            </p:spPr>
          </p:pic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D71A5D9-2BB0-B19A-B0CE-BF4AC0A3481D}"/>
                </a:ext>
              </a:extLst>
            </p:cNvPr>
            <p:cNvGrpSpPr/>
            <p:nvPr/>
          </p:nvGrpSpPr>
          <p:grpSpPr>
            <a:xfrm>
              <a:off x="-10968" y="9127875"/>
              <a:ext cx="6919066" cy="943180"/>
              <a:chOff x="-10968" y="9113699"/>
              <a:chExt cx="6919066" cy="943180"/>
            </a:xfrm>
          </p:grpSpPr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EA65F8E1-BBF5-2134-82F7-3DAC5DFA7B11}"/>
                  </a:ext>
                </a:extLst>
              </p:cNvPr>
              <p:cNvSpPr/>
              <p:nvPr/>
            </p:nvSpPr>
            <p:spPr>
              <a:xfrm>
                <a:off x="-10968" y="9113699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FF9922"/>
                  </a:solidFill>
                </a:endParaRPr>
              </a:p>
            </p:txBody>
          </p:sp>
          <p:sp>
            <p:nvSpPr>
              <p:cNvPr id="10" name="TextBox 23">
                <a:extLst>
                  <a:ext uri="{FF2B5EF4-FFF2-40B4-BE49-F238E27FC236}">
                    <a16:creationId xmlns:a16="http://schemas.microsoft.com/office/drawing/2014/main" id="{5C2E72E7-BEC3-88D6-B8C9-807B283EABF3}"/>
                  </a:ext>
                </a:extLst>
              </p:cNvPr>
              <p:cNvSpPr txBox="1"/>
              <p:nvPr/>
            </p:nvSpPr>
            <p:spPr>
              <a:xfrm>
                <a:off x="61022" y="9210493"/>
                <a:ext cx="6847076" cy="846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1300" b="1" dirty="0">
                    <a:solidFill>
                      <a:srgbClr val="FF9922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#PrEvCan #CANCERCODE</a:t>
                </a:r>
              </a:p>
              <a:p>
                <a:pPr algn="ctr"/>
                <a:r>
                  <a:rPr lang="en-GB" sz="1200" b="1" dirty="0" err="1">
                    <a:solidFill>
                      <a:srgbClr val="FF9922"/>
                    </a:solidFill>
                    <a:effectLst/>
                  </a:rPr>
                  <a:t>PrEvCan</a:t>
                </a:r>
                <a:r>
                  <a:rPr lang="en-GB" sz="1200" b="1" dirty="0">
                    <a:solidFill>
                      <a:srgbClr val="FF9922"/>
                    </a:solidFill>
                    <a:effectLst/>
                  </a:rPr>
                  <a:t>© </a:t>
                </a:r>
                <a:r>
                  <a:rPr lang="en-GB" sz="1200" b="1" dirty="0" err="1">
                    <a:solidFill>
                      <a:srgbClr val="FF9922"/>
                    </a:solidFill>
                    <a:effectLst/>
                  </a:rPr>
                  <a:t>kampanja</a:t>
                </a:r>
                <a:r>
                  <a:rPr lang="en-GB" sz="1200" b="1" dirty="0">
                    <a:solidFill>
                      <a:srgbClr val="FF9922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FF9922"/>
                    </a:solidFill>
                    <a:effectLst/>
                  </a:rPr>
                  <a:t>inicirana</a:t>
                </a:r>
                <a:r>
                  <a:rPr lang="en-GB" sz="1200" b="1" dirty="0">
                    <a:solidFill>
                      <a:srgbClr val="FF9922"/>
                    </a:solidFill>
                    <a:effectLst/>
                  </a:rPr>
                  <a:t> je od </a:t>
                </a:r>
                <a:r>
                  <a:rPr lang="en-GB" sz="1200" b="1" dirty="0" err="1">
                    <a:solidFill>
                      <a:srgbClr val="FF9922"/>
                    </a:solidFill>
                    <a:effectLst/>
                  </a:rPr>
                  <a:t>strane</a:t>
                </a:r>
                <a:r>
                  <a:rPr lang="en-GB" sz="1200" b="1" dirty="0">
                    <a:solidFill>
                      <a:srgbClr val="FF9922"/>
                    </a:solidFill>
                    <a:effectLst/>
                  </a:rPr>
                  <a:t> EONS-a </a:t>
                </a:r>
                <a:r>
                  <a:rPr lang="en-GB" sz="1200" b="1" dirty="0" err="1">
                    <a:solidFill>
                      <a:srgbClr val="FF9922"/>
                    </a:solidFill>
                    <a:effectLst/>
                  </a:rPr>
                  <a:t>te</a:t>
                </a:r>
                <a:r>
                  <a:rPr lang="en-GB" sz="1200" b="1" dirty="0">
                    <a:solidFill>
                      <a:srgbClr val="FF9922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FF9922"/>
                    </a:solidFill>
                    <a:effectLst/>
                  </a:rPr>
                  <a:t>djeluje</a:t>
                </a:r>
                <a:r>
                  <a:rPr lang="en-GB" sz="1200" b="1" dirty="0">
                    <a:solidFill>
                      <a:srgbClr val="FF9922"/>
                    </a:solidFill>
                    <a:effectLst/>
                  </a:rPr>
                  <a:t> u </a:t>
                </a:r>
                <a:r>
                  <a:rPr lang="en-GB" sz="1200" b="1" dirty="0" err="1">
                    <a:solidFill>
                      <a:srgbClr val="FF9922"/>
                    </a:solidFill>
                    <a:effectLst/>
                  </a:rPr>
                  <a:t>suradnji</a:t>
                </a:r>
                <a:r>
                  <a:rPr lang="en-GB" sz="1200" b="1" dirty="0">
                    <a:solidFill>
                      <a:srgbClr val="FF9922"/>
                    </a:solidFill>
                    <a:effectLst/>
                  </a:rPr>
                  <a:t> </a:t>
                </a:r>
                <a:br>
                  <a:rPr lang="en-GB" sz="1200" b="1" dirty="0">
                    <a:solidFill>
                      <a:srgbClr val="FF9922"/>
                    </a:solidFill>
                    <a:effectLst/>
                  </a:rPr>
                </a:br>
                <a:r>
                  <a:rPr lang="en-GB" sz="1200" b="1" dirty="0" err="1">
                    <a:solidFill>
                      <a:srgbClr val="FF9922"/>
                    </a:solidFill>
                    <a:effectLst/>
                  </a:rPr>
                  <a:t>sa</a:t>
                </a:r>
                <a:r>
                  <a:rPr lang="en-GB" sz="1200" b="1" dirty="0">
                    <a:solidFill>
                      <a:srgbClr val="FF9922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FF9922"/>
                    </a:solidFill>
                    <a:effectLst/>
                  </a:rPr>
                  <a:t>ključnim</a:t>
                </a:r>
                <a:r>
                  <a:rPr lang="en-GB" sz="1200" b="1" dirty="0">
                    <a:solidFill>
                      <a:srgbClr val="FF9922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FF9922"/>
                    </a:solidFill>
                    <a:effectLst/>
                  </a:rPr>
                  <a:t>partnerom</a:t>
                </a:r>
                <a:r>
                  <a:rPr lang="en-GB" sz="1200" b="1" dirty="0">
                    <a:solidFill>
                      <a:srgbClr val="FF9922"/>
                    </a:solidFill>
                    <a:effectLst/>
                  </a:rPr>
                  <a:t>, ESMO-</a:t>
                </a:r>
                <a:r>
                  <a:rPr lang="en-GB" sz="1200" b="1" dirty="0" err="1">
                    <a:solidFill>
                      <a:srgbClr val="FF9922"/>
                    </a:solidFill>
                    <a:effectLst/>
                  </a:rPr>
                  <a:t>m.Više</a:t>
                </a:r>
                <a:r>
                  <a:rPr lang="en-GB" sz="1200" b="1" dirty="0">
                    <a:solidFill>
                      <a:srgbClr val="FF9922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FF9922"/>
                    </a:solidFill>
                    <a:effectLst/>
                  </a:rPr>
                  <a:t>informacija</a:t>
                </a:r>
                <a:r>
                  <a:rPr lang="en-GB" sz="1200" b="1" dirty="0">
                    <a:solidFill>
                      <a:srgbClr val="FF9922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FF9922"/>
                    </a:solidFill>
                    <a:effectLst/>
                  </a:rPr>
                  <a:t>možete</a:t>
                </a:r>
                <a:r>
                  <a:rPr lang="en-GB" sz="1200" b="1" dirty="0">
                    <a:solidFill>
                      <a:srgbClr val="FF9922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FF9922"/>
                    </a:solidFill>
                    <a:effectLst/>
                  </a:rPr>
                  <a:t>pronaći</a:t>
                </a:r>
                <a:r>
                  <a:rPr lang="en-GB" sz="1200" b="1" dirty="0">
                    <a:solidFill>
                      <a:srgbClr val="FF9922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FF9922"/>
                    </a:solidFill>
                    <a:effectLst/>
                  </a:rPr>
                  <a:t>na</a:t>
                </a:r>
                <a:r>
                  <a:rPr lang="nl-BE" sz="1200" b="1" dirty="0">
                    <a:solidFill>
                      <a:srgbClr val="FF9922"/>
                    </a:solidFill>
                    <a:cs typeface="Aharoni" panose="02010803020104030203" pitchFamily="2" charset="-79"/>
                  </a:rPr>
                  <a:t>: www.cancernurse.eu/</a:t>
                </a:r>
                <a:r>
                  <a:rPr lang="cs-CZ" sz="1200" b="1" dirty="0">
                    <a:solidFill>
                      <a:srgbClr val="FF9922"/>
                    </a:solidFill>
                    <a:cs typeface="Aharoni" panose="02010803020104030203" pitchFamily="2" charset="-79"/>
                  </a:rPr>
                  <a:t>prev</a:t>
                </a:r>
                <a:r>
                  <a:rPr lang="en-US" sz="1200" b="1" dirty="0">
                    <a:solidFill>
                      <a:srgbClr val="FF9922"/>
                    </a:solidFill>
                    <a:cs typeface="Aharoni" panose="02010803020104030203" pitchFamily="2" charset="-79"/>
                  </a:rPr>
                  <a:t>can</a:t>
                </a:r>
                <a:br>
                  <a:rPr lang="nl-BE" sz="1200" b="1" dirty="0">
                    <a:solidFill>
                      <a:srgbClr val="FF9922"/>
                    </a:solidFill>
                    <a:cs typeface="Aharoni" panose="02010803020104030203" pitchFamily="2" charset="-79"/>
                  </a:rPr>
                </a:br>
                <a:endParaRPr lang="en-GB" sz="1200" b="1" dirty="0">
                  <a:solidFill>
                    <a:srgbClr val="FF9922"/>
                  </a:solidFill>
                  <a:cs typeface="Aharoni" panose="02010803020104030203" pitchFamily="2" charset="-79"/>
                </a:endParaRPr>
              </a:p>
            </p:txBody>
          </p:sp>
          <p:grpSp>
            <p:nvGrpSpPr>
              <p:cNvPr id="11" name="Group 24">
                <a:extLst>
                  <a:ext uri="{FF2B5EF4-FFF2-40B4-BE49-F238E27FC236}">
                    <a16:creationId xmlns:a16="http://schemas.microsoft.com/office/drawing/2014/main" id="{10FC39B2-4A04-0D29-FE80-3B8FF0AC7E9D}"/>
                  </a:ext>
                </a:extLst>
              </p:cNvPr>
              <p:cNvGrpSpPr/>
              <p:nvPr/>
            </p:nvGrpSpPr>
            <p:grpSpPr>
              <a:xfrm>
                <a:off x="61022" y="9171986"/>
                <a:ext cx="474731" cy="475488"/>
                <a:chOff x="-302004" y="1916250"/>
                <a:chExt cx="2823923" cy="2823924"/>
              </a:xfrm>
            </p:grpSpPr>
            <p:sp>
              <p:nvSpPr>
                <p:cNvPr id="19" name="Ovaal 2">
                  <a:extLst>
                    <a:ext uri="{FF2B5EF4-FFF2-40B4-BE49-F238E27FC236}">
                      <a16:creationId xmlns:a16="http://schemas.microsoft.com/office/drawing/2014/main" id="{9FB2EDC4-0FE7-D8AD-57A1-566EDCFD01BE}"/>
                    </a:ext>
                  </a:extLst>
                </p:cNvPr>
                <p:cNvSpPr/>
                <p:nvPr/>
              </p:nvSpPr>
              <p:spPr>
                <a:xfrm>
                  <a:off x="-302004" y="1916250"/>
                  <a:ext cx="2823923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rgbClr val="FF9922"/>
                    </a:solidFill>
                  </a:endParaRPr>
                </a:p>
              </p:txBody>
            </p:sp>
            <p:pic>
              <p:nvPicPr>
                <p:cNvPr id="20" name="Picture 27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B6EFF432-A1E3-C86A-58F6-FA34E3565D3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9046" y="2002330"/>
                  <a:ext cx="2669714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12" name="Graphic 25">
                <a:extLst>
                  <a:ext uri="{FF2B5EF4-FFF2-40B4-BE49-F238E27FC236}">
                    <a16:creationId xmlns:a16="http://schemas.microsoft.com/office/drawing/2014/main" id="{32851AFB-2F0E-023E-0B60-F8B7E072F79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082151" y="9244022"/>
                <a:ext cx="702865" cy="331414"/>
              </a:xfrm>
              <a:prstGeom prst="rect">
                <a:avLst/>
              </a:prstGeom>
            </p:spPr>
          </p:pic>
        </p:grp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B7A39A27-E745-3C16-B4B4-5F3B853DC7A2}"/>
                </a:ext>
              </a:extLst>
            </p:cNvPr>
            <p:cNvSpPr/>
            <p:nvPr/>
          </p:nvSpPr>
          <p:spPr>
            <a:xfrm>
              <a:off x="622729" y="803334"/>
              <a:ext cx="1482691" cy="132343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cs-CZ" sz="160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Ovdje</a:t>
              </a:r>
              <a:r>
                <a:rPr lang="cs-CZ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</a:t>
              </a:r>
              <a:r>
                <a:rPr lang="cs-CZ" sz="160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umetnite</a:t>
              </a:r>
              <a:r>
                <a:rPr lang="cs-CZ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logo </a:t>
              </a:r>
              <a:br>
                <a:rPr lang="en-US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cs-CZ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vaše </a:t>
              </a:r>
              <a:r>
                <a:rPr lang="cs-CZ" sz="160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organizacije</a:t>
              </a:r>
              <a:endParaRPr lang="en-US" sz="1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007439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>
            <a:extLst>
              <a:ext uri="{FF2B5EF4-FFF2-40B4-BE49-F238E27FC236}">
                <a16:creationId xmlns:a16="http://schemas.microsoft.com/office/drawing/2014/main" id="{CC479DA7-3BAD-446E-9DFA-4D61A5D4336E}"/>
              </a:ext>
            </a:extLst>
          </p:cNvPr>
          <p:cNvGrpSpPr/>
          <p:nvPr/>
        </p:nvGrpSpPr>
        <p:grpSpPr>
          <a:xfrm>
            <a:off x="-10968" y="0"/>
            <a:ext cx="6919066" cy="10071055"/>
            <a:chOff x="-10968" y="0"/>
            <a:chExt cx="6919066" cy="10071055"/>
          </a:xfrm>
        </p:grpSpPr>
        <p:pic>
          <p:nvPicPr>
            <p:cNvPr id="5" name="Picture 4" descr="A picture containing person&#10;&#10;Description automatically generated">
              <a:extLst>
                <a:ext uri="{FF2B5EF4-FFF2-40B4-BE49-F238E27FC236}">
                  <a16:creationId xmlns:a16="http://schemas.microsoft.com/office/drawing/2014/main" id="{E67B022B-3064-6B21-9618-B4F8E6E6A5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301" t="670" r="936" b="38860"/>
            <a:stretch/>
          </p:blipFill>
          <p:spPr>
            <a:xfrm>
              <a:off x="-4101" y="0"/>
              <a:ext cx="6879926" cy="9930176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982668" y="4799230"/>
              <a:ext cx="4884460" cy="3946602"/>
            </a:xfrm>
            <a:prstGeom prst="roundRect">
              <a:avLst/>
            </a:prstGeom>
            <a:solidFill>
              <a:schemeClr val="bg1">
                <a:alpha val="73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1390292E-CF4A-4AAE-B8F3-6810A56F2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2424" y="5179226"/>
              <a:ext cx="6644947" cy="1237878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 dirty="0">
                  <a:gradFill>
                    <a:gsLst>
                      <a:gs pos="0">
                        <a:srgbClr val="F6F8FC"/>
                      </a:gs>
                      <a:gs pos="74000">
                        <a:srgbClr val="ABC0E4"/>
                      </a:gs>
                      <a:gs pos="83000">
                        <a:srgbClr val="ABC0E4"/>
                      </a:gs>
                      <a:gs pos="100000">
                        <a:srgbClr val="C7D5ED"/>
                      </a:gs>
                    </a:gsLst>
                    <a:lin ang="5400000" scaled="0"/>
                  </a:gradFill>
                  <a:effectLst/>
                  <a:latin typeface="Aharoni" panose="02010803020104030203" pitchFamily="2" charset="-79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3600" b="1" i="0" dirty="0" err="1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Uvijek</a:t>
              </a:r>
              <a:r>
                <a:rPr lang="en-US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US" sz="3600" b="1" i="0" dirty="0" err="1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pitajte</a:t>
              </a:r>
              <a:r>
                <a:rPr lang="en-US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 </a:t>
              </a:r>
              <a:br>
                <a:rPr lang="en-US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</a:br>
              <a:r>
                <a:rPr lang="en-US" sz="3600" b="1" i="0" dirty="0" err="1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i</a:t>
              </a:r>
              <a:r>
                <a:rPr lang="en-US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US" sz="3600" b="1" i="0" dirty="0" err="1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raspravite</a:t>
              </a:r>
              <a:r>
                <a:rPr lang="en-US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 </a:t>
              </a:r>
              <a:br>
                <a:rPr lang="en-US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</a:br>
              <a:r>
                <a:rPr lang="en-US" sz="3600" b="1" i="0" dirty="0" err="1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ukoliko</a:t>
              </a:r>
              <a:r>
                <a:rPr lang="en-US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US" sz="3600" b="1" i="0" dirty="0" err="1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vam</a:t>
              </a:r>
              <a:r>
                <a:rPr lang="en-US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 se </a:t>
              </a:r>
              <a:r>
                <a:rPr lang="en-US" sz="3600" b="1" i="0" dirty="0" err="1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nešto</a:t>
              </a:r>
              <a:r>
                <a:rPr lang="en-US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 </a:t>
              </a:r>
              <a:br>
                <a:rPr lang="en-US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</a:br>
              <a:r>
                <a:rPr lang="en-US" sz="3600" b="1" i="0" dirty="0" err="1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učini</a:t>
              </a:r>
              <a:r>
                <a:rPr lang="en-US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US" sz="3600" b="1" i="0" dirty="0" err="1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pogrešno</a:t>
              </a:r>
              <a:r>
                <a:rPr lang="en-US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.</a:t>
              </a:r>
              <a:endParaRPr lang="en-GB" sz="4800" b="1" dirty="0">
                <a:solidFill>
                  <a:srgbClr val="FF9922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1" name="Freeform 72">
              <a:extLst>
                <a:ext uri="{FF2B5EF4-FFF2-40B4-BE49-F238E27FC236}">
                  <a16:creationId xmlns:a16="http://schemas.microsoft.com/office/drawing/2014/main" id="{EE0567F6-E8D1-88D7-7E45-D4911134D5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1"/>
              <a:ext cx="4213623" cy="2285365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22" name="Freeform 74">
              <a:extLst>
                <a:ext uri="{FF2B5EF4-FFF2-40B4-BE49-F238E27FC236}">
                  <a16:creationId xmlns:a16="http://schemas.microsoft.com/office/drawing/2014/main" id="{6EACCBA1-52CD-BE3E-DF47-275B2C863E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59D8CD45-7AFF-5A98-E5A0-4D5B081F9991}"/>
                </a:ext>
              </a:extLst>
            </p:cNvPr>
            <p:cNvSpPr/>
            <p:nvPr/>
          </p:nvSpPr>
          <p:spPr>
            <a:xfrm>
              <a:off x="417821" y="388491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6C57E9E2-EC0D-C57C-D38C-83B589A270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sp>
          <p:nvSpPr>
            <p:cNvPr id="16" name="Ovaal 41">
              <a:extLst>
                <a:ext uri="{FF2B5EF4-FFF2-40B4-BE49-F238E27FC236}">
                  <a16:creationId xmlns:a16="http://schemas.microsoft.com/office/drawing/2014/main" id="{146DB253-49E7-C1FB-6247-19AB9D958096}"/>
                </a:ext>
              </a:extLst>
            </p:cNvPr>
            <p:cNvSpPr/>
            <p:nvPr/>
          </p:nvSpPr>
          <p:spPr>
            <a:xfrm>
              <a:off x="2529344" y="375565"/>
              <a:ext cx="1799302" cy="1805224"/>
            </a:xfrm>
            <a:prstGeom prst="ellipse">
              <a:avLst/>
            </a:prstGeom>
            <a:solidFill>
              <a:srgbClr val="FF99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GB" sz="1800" kern="1200" dirty="0">
                  <a:solidFill>
                    <a:srgbClr val="000000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effectLst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pic>
          <p:nvPicPr>
            <p:cNvPr id="18" name="Picture 17" descr="Icon&#10;&#10;Description automatically generated">
              <a:extLst>
                <a:ext uri="{FF2B5EF4-FFF2-40B4-BE49-F238E27FC236}">
                  <a16:creationId xmlns:a16="http://schemas.microsoft.com/office/drawing/2014/main" id="{BC40193E-4080-7F70-240D-8CB65939598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1541" y="434046"/>
              <a:ext cx="548640" cy="548640"/>
            </a:xfrm>
            <a:prstGeom prst="rect">
              <a:avLst/>
            </a:prstGeom>
          </p:spPr>
        </p:pic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E80FC0CD-B116-9A40-7F16-EF5F35C8C989}"/>
                </a:ext>
              </a:extLst>
            </p:cNvPr>
            <p:cNvGrpSpPr/>
            <p:nvPr/>
          </p:nvGrpSpPr>
          <p:grpSpPr>
            <a:xfrm>
              <a:off x="2408957" y="375565"/>
              <a:ext cx="2049983" cy="2152697"/>
              <a:chOff x="2408957" y="375565"/>
              <a:chExt cx="2049983" cy="2152697"/>
            </a:xfrm>
          </p:grpSpPr>
          <p:sp>
            <p:nvSpPr>
              <p:cNvPr id="4" name="Ovaal 41">
                <a:extLst>
                  <a:ext uri="{FF2B5EF4-FFF2-40B4-BE49-F238E27FC236}">
                    <a16:creationId xmlns:a16="http://schemas.microsoft.com/office/drawing/2014/main" id="{6DC16F40-383F-44DB-C45C-3BCB52C00033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FF992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6" name="TextBox 7">
                <a:extLst>
                  <a:ext uri="{FF2B5EF4-FFF2-40B4-BE49-F238E27FC236}">
                    <a16:creationId xmlns:a16="http://schemas.microsoft.com/office/drawing/2014/main" id="{BB79AEFB-6364-15F2-F01F-A7CEAED123A3}"/>
                  </a:ext>
                </a:extLst>
              </p:cNvPr>
              <p:cNvSpPr txBox="1"/>
              <p:nvPr/>
            </p:nvSpPr>
            <p:spPr>
              <a:xfrm>
                <a:off x="2408957" y="881707"/>
                <a:ext cx="204998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fontAlgn="base"/>
                <a:r>
                  <a:rPr lang="en-US" sz="9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P</a:t>
                </a:r>
                <a:r>
                  <a:rPr lang="cs-CZ" sz="9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OŠTUJTE ZDRAVSTVENA </a:t>
                </a:r>
                <a:br>
                  <a:rPr lang="cs-CZ" sz="9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cs-CZ" sz="9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I SIGURNOSNA </a:t>
                </a:r>
                <a:br>
                  <a:rPr lang="en-US" sz="9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cs-CZ" sz="9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UPUTSTVA NA RADNOM MJESTU KAKO BISTE </a:t>
                </a:r>
                <a:br>
                  <a:rPr lang="en-US" sz="9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cs-CZ" sz="9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SE ZAŠTITILI </a:t>
                </a:r>
                <a:br>
                  <a:rPr lang="en-US" sz="9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cs-CZ" sz="9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OD TVARI KOJE </a:t>
                </a:r>
                <a:br>
                  <a:rPr lang="en-US" sz="9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cs-CZ" sz="9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UZROKUJU RAK</a:t>
                </a:r>
                <a:endParaRPr lang="en-US" sz="900" b="1" dirty="0">
                  <a:solidFill>
                    <a:srgbClr val="FF9922"/>
                  </a:solidFill>
                  <a:latin typeface="Verdana" panose="020B0604030504040204" pitchFamily="34" charset="0"/>
                  <a:ea typeface="Verdana" panose="020B0604030504040204" pitchFamily="34" charset="0"/>
                </a:endParaRPr>
              </a:p>
              <a:p>
                <a:pPr algn="ctr" rtl="0" fontAlgn="base"/>
                <a:endParaRPr lang="en-GB" sz="105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7" name="Picture 6" descr="Icon&#10;&#10;Description automatically generated">
                <a:extLst>
                  <a:ext uri="{FF2B5EF4-FFF2-40B4-BE49-F238E27FC236}">
                    <a16:creationId xmlns:a16="http://schemas.microsoft.com/office/drawing/2014/main" id="{2E135ADA-170D-A27F-F77E-31BD9BEF9E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1541" y="434046"/>
                <a:ext cx="532059" cy="532059"/>
              </a:xfrm>
              <a:prstGeom prst="rect">
                <a:avLst/>
              </a:prstGeom>
            </p:spPr>
          </p:pic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9F5E93F4-2953-C558-C6CE-9319293EC1F7}"/>
                </a:ext>
              </a:extLst>
            </p:cNvPr>
            <p:cNvGrpSpPr/>
            <p:nvPr/>
          </p:nvGrpSpPr>
          <p:grpSpPr>
            <a:xfrm>
              <a:off x="-10968" y="9127875"/>
              <a:ext cx="6919066" cy="943180"/>
              <a:chOff x="-10968" y="9113699"/>
              <a:chExt cx="6919066" cy="943180"/>
            </a:xfrm>
          </p:grpSpPr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A159034F-DE98-984A-AA4E-CA9CF4604020}"/>
                  </a:ext>
                </a:extLst>
              </p:cNvPr>
              <p:cNvSpPr/>
              <p:nvPr/>
            </p:nvSpPr>
            <p:spPr>
              <a:xfrm>
                <a:off x="-10968" y="9113699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FF9922"/>
                  </a:solidFill>
                </a:endParaRPr>
              </a:p>
            </p:txBody>
          </p:sp>
          <p:sp>
            <p:nvSpPr>
              <p:cNvPr id="10" name="TextBox 23">
                <a:extLst>
                  <a:ext uri="{FF2B5EF4-FFF2-40B4-BE49-F238E27FC236}">
                    <a16:creationId xmlns:a16="http://schemas.microsoft.com/office/drawing/2014/main" id="{33D43A5D-3176-AA28-D13E-A60CA8576E52}"/>
                  </a:ext>
                </a:extLst>
              </p:cNvPr>
              <p:cNvSpPr txBox="1"/>
              <p:nvPr/>
            </p:nvSpPr>
            <p:spPr>
              <a:xfrm>
                <a:off x="61022" y="9210493"/>
                <a:ext cx="6847076" cy="846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1300" b="1" dirty="0">
                    <a:solidFill>
                      <a:srgbClr val="FF9922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#PrEvCan #CANCERCODE</a:t>
                </a:r>
              </a:p>
              <a:p>
                <a:pPr algn="ctr"/>
                <a:r>
                  <a:rPr lang="en-GB" sz="1200" b="1" dirty="0" err="1">
                    <a:solidFill>
                      <a:srgbClr val="FF9922"/>
                    </a:solidFill>
                    <a:effectLst/>
                  </a:rPr>
                  <a:t>PrEvCan</a:t>
                </a:r>
                <a:r>
                  <a:rPr lang="en-GB" sz="1200" b="1" dirty="0">
                    <a:solidFill>
                      <a:srgbClr val="FF9922"/>
                    </a:solidFill>
                    <a:effectLst/>
                  </a:rPr>
                  <a:t>© </a:t>
                </a:r>
                <a:r>
                  <a:rPr lang="en-GB" sz="1200" b="1" dirty="0" err="1">
                    <a:solidFill>
                      <a:srgbClr val="FF9922"/>
                    </a:solidFill>
                    <a:effectLst/>
                  </a:rPr>
                  <a:t>kampanja</a:t>
                </a:r>
                <a:r>
                  <a:rPr lang="en-GB" sz="1200" b="1" dirty="0">
                    <a:solidFill>
                      <a:srgbClr val="FF9922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FF9922"/>
                    </a:solidFill>
                    <a:effectLst/>
                  </a:rPr>
                  <a:t>inicirana</a:t>
                </a:r>
                <a:r>
                  <a:rPr lang="en-GB" sz="1200" b="1" dirty="0">
                    <a:solidFill>
                      <a:srgbClr val="FF9922"/>
                    </a:solidFill>
                    <a:effectLst/>
                  </a:rPr>
                  <a:t> je od </a:t>
                </a:r>
                <a:r>
                  <a:rPr lang="en-GB" sz="1200" b="1" dirty="0" err="1">
                    <a:solidFill>
                      <a:srgbClr val="FF9922"/>
                    </a:solidFill>
                    <a:effectLst/>
                  </a:rPr>
                  <a:t>strane</a:t>
                </a:r>
                <a:r>
                  <a:rPr lang="en-GB" sz="1200" b="1" dirty="0">
                    <a:solidFill>
                      <a:srgbClr val="FF9922"/>
                    </a:solidFill>
                    <a:effectLst/>
                  </a:rPr>
                  <a:t> EONS-a </a:t>
                </a:r>
                <a:r>
                  <a:rPr lang="en-GB" sz="1200" b="1" dirty="0" err="1">
                    <a:solidFill>
                      <a:srgbClr val="FF9922"/>
                    </a:solidFill>
                    <a:effectLst/>
                  </a:rPr>
                  <a:t>te</a:t>
                </a:r>
                <a:r>
                  <a:rPr lang="en-GB" sz="1200" b="1" dirty="0">
                    <a:solidFill>
                      <a:srgbClr val="FF9922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FF9922"/>
                    </a:solidFill>
                    <a:effectLst/>
                  </a:rPr>
                  <a:t>djeluje</a:t>
                </a:r>
                <a:r>
                  <a:rPr lang="en-GB" sz="1200" b="1" dirty="0">
                    <a:solidFill>
                      <a:srgbClr val="FF9922"/>
                    </a:solidFill>
                    <a:effectLst/>
                  </a:rPr>
                  <a:t> u </a:t>
                </a:r>
                <a:r>
                  <a:rPr lang="en-GB" sz="1200" b="1" dirty="0" err="1">
                    <a:solidFill>
                      <a:srgbClr val="FF9922"/>
                    </a:solidFill>
                    <a:effectLst/>
                  </a:rPr>
                  <a:t>suradnji</a:t>
                </a:r>
                <a:r>
                  <a:rPr lang="en-GB" sz="1200" b="1" dirty="0">
                    <a:solidFill>
                      <a:srgbClr val="FF9922"/>
                    </a:solidFill>
                    <a:effectLst/>
                  </a:rPr>
                  <a:t> </a:t>
                </a:r>
                <a:br>
                  <a:rPr lang="en-GB" sz="1200" b="1" dirty="0">
                    <a:solidFill>
                      <a:srgbClr val="FF9922"/>
                    </a:solidFill>
                    <a:effectLst/>
                  </a:rPr>
                </a:br>
                <a:r>
                  <a:rPr lang="en-GB" sz="1200" b="1" dirty="0" err="1">
                    <a:solidFill>
                      <a:srgbClr val="FF9922"/>
                    </a:solidFill>
                    <a:effectLst/>
                  </a:rPr>
                  <a:t>sa</a:t>
                </a:r>
                <a:r>
                  <a:rPr lang="en-GB" sz="1200" b="1" dirty="0">
                    <a:solidFill>
                      <a:srgbClr val="FF9922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FF9922"/>
                    </a:solidFill>
                    <a:effectLst/>
                  </a:rPr>
                  <a:t>ključnim</a:t>
                </a:r>
                <a:r>
                  <a:rPr lang="en-GB" sz="1200" b="1" dirty="0">
                    <a:solidFill>
                      <a:srgbClr val="FF9922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FF9922"/>
                    </a:solidFill>
                    <a:effectLst/>
                  </a:rPr>
                  <a:t>partnerom</a:t>
                </a:r>
                <a:r>
                  <a:rPr lang="en-GB" sz="1200" b="1" dirty="0">
                    <a:solidFill>
                      <a:srgbClr val="FF9922"/>
                    </a:solidFill>
                    <a:effectLst/>
                  </a:rPr>
                  <a:t>, ESMO-</a:t>
                </a:r>
                <a:r>
                  <a:rPr lang="en-GB" sz="1200" b="1" dirty="0" err="1">
                    <a:solidFill>
                      <a:srgbClr val="FF9922"/>
                    </a:solidFill>
                    <a:effectLst/>
                  </a:rPr>
                  <a:t>m.Više</a:t>
                </a:r>
                <a:r>
                  <a:rPr lang="en-GB" sz="1200" b="1" dirty="0">
                    <a:solidFill>
                      <a:srgbClr val="FF9922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FF9922"/>
                    </a:solidFill>
                    <a:effectLst/>
                  </a:rPr>
                  <a:t>informacija</a:t>
                </a:r>
                <a:r>
                  <a:rPr lang="en-GB" sz="1200" b="1" dirty="0">
                    <a:solidFill>
                      <a:srgbClr val="FF9922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FF9922"/>
                    </a:solidFill>
                    <a:effectLst/>
                  </a:rPr>
                  <a:t>možete</a:t>
                </a:r>
                <a:r>
                  <a:rPr lang="en-GB" sz="1200" b="1" dirty="0">
                    <a:solidFill>
                      <a:srgbClr val="FF9922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FF9922"/>
                    </a:solidFill>
                    <a:effectLst/>
                  </a:rPr>
                  <a:t>pronaći</a:t>
                </a:r>
                <a:r>
                  <a:rPr lang="en-GB" sz="1200" b="1" dirty="0">
                    <a:solidFill>
                      <a:srgbClr val="FF9922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FF9922"/>
                    </a:solidFill>
                    <a:effectLst/>
                  </a:rPr>
                  <a:t>na</a:t>
                </a:r>
                <a:r>
                  <a:rPr lang="nl-BE" sz="1200" b="1" dirty="0">
                    <a:solidFill>
                      <a:srgbClr val="FF9922"/>
                    </a:solidFill>
                    <a:cs typeface="Aharoni" panose="02010803020104030203" pitchFamily="2" charset="-79"/>
                  </a:rPr>
                  <a:t>: www.cancernurse.eu/</a:t>
                </a:r>
                <a:r>
                  <a:rPr lang="cs-CZ" sz="1200" b="1" dirty="0">
                    <a:solidFill>
                      <a:srgbClr val="FF9922"/>
                    </a:solidFill>
                    <a:cs typeface="Aharoni" panose="02010803020104030203" pitchFamily="2" charset="-79"/>
                  </a:rPr>
                  <a:t>prev</a:t>
                </a:r>
                <a:r>
                  <a:rPr lang="en-US" sz="1200" b="1" dirty="0">
                    <a:solidFill>
                      <a:srgbClr val="FF9922"/>
                    </a:solidFill>
                    <a:cs typeface="Aharoni" panose="02010803020104030203" pitchFamily="2" charset="-79"/>
                  </a:rPr>
                  <a:t>can</a:t>
                </a:r>
                <a:br>
                  <a:rPr lang="nl-BE" sz="1200" b="1" dirty="0">
                    <a:solidFill>
                      <a:srgbClr val="FF9922"/>
                    </a:solidFill>
                    <a:cs typeface="Aharoni" panose="02010803020104030203" pitchFamily="2" charset="-79"/>
                  </a:rPr>
                </a:br>
                <a:endParaRPr lang="en-GB" sz="1200" b="1" dirty="0">
                  <a:solidFill>
                    <a:srgbClr val="FF9922"/>
                  </a:solidFill>
                  <a:cs typeface="Aharoni" panose="02010803020104030203" pitchFamily="2" charset="-79"/>
                </a:endParaRPr>
              </a:p>
            </p:txBody>
          </p:sp>
          <p:grpSp>
            <p:nvGrpSpPr>
              <p:cNvPr id="11" name="Group 24">
                <a:extLst>
                  <a:ext uri="{FF2B5EF4-FFF2-40B4-BE49-F238E27FC236}">
                    <a16:creationId xmlns:a16="http://schemas.microsoft.com/office/drawing/2014/main" id="{550A6171-FFD0-B8CD-1F77-35DC51CCACC5}"/>
                  </a:ext>
                </a:extLst>
              </p:cNvPr>
              <p:cNvGrpSpPr/>
              <p:nvPr/>
            </p:nvGrpSpPr>
            <p:grpSpPr>
              <a:xfrm>
                <a:off x="61022" y="9171986"/>
                <a:ext cx="474731" cy="475488"/>
                <a:chOff x="-302004" y="1916250"/>
                <a:chExt cx="2823923" cy="2823924"/>
              </a:xfrm>
            </p:grpSpPr>
            <p:sp>
              <p:nvSpPr>
                <p:cNvPr id="19" name="Ovaal 2">
                  <a:extLst>
                    <a:ext uri="{FF2B5EF4-FFF2-40B4-BE49-F238E27FC236}">
                      <a16:creationId xmlns:a16="http://schemas.microsoft.com/office/drawing/2014/main" id="{ABFD9510-9F2C-A02E-8575-8CFC62392617}"/>
                    </a:ext>
                  </a:extLst>
                </p:cNvPr>
                <p:cNvSpPr/>
                <p:nvPr/>
              </p:nvSpPr>
              <p:spPr>
                <a:xfrm>
                  <a:off x="-302004" y="1916250"/>
                  <a:ext cx="2823923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rgbClr val="FF9922"/>
                    </a:solidFill>
                  </a:endParaRPr>
                </a:p>
              </p:txBody>
            </p:sp>
            <p:pic>
              <p:nvPicPr>
                <p:cNvPr id="20" name="Picture 27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D2CD0C20-698D-9AA6-3603-0B4F82BBB38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9046" y="2002330"/>
                  <a:ext cx="2669714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12" name="Graphic 25">
                <a:extLst>
                  <a:ext uri="{FF2B5EF4-FFF2-40B4-BE49-F238E27FC236}">
                    <a16:creationId xmlns:a16="http://schemas.microsoft.com/office/drawing/2014/main" id="{4CF4B725-CB81-AC92-FFD4-A62BDA1D8C0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082151" y="9244022"/>
                <a:ext cx="702865" cy="331414"/>
              </a:xfrm>
              <a:prstGeom prst="rect">
                <a:avLst/>
              </a:prstGeom>
            </p:spPr>
          </p:pic>
        </p:grp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574E7269-2744-9A88-BAA7-FEA32BA59300}"/>
                </a:ext>
              </a:extLst>
            </p:cNvPr>
            <p:cNvSpPr/>
            <p:nvPr/>
          </p:nvSpPr>
          <p:spPr>
            <a:xfrm>
              <a:off x="622729" y="803334"/>
              <a:ext cx="1482691" cy="132343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cs-CZ" sz="160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Ovdje</a:t>
              </a:r>
              <a:r>
                <a:rPr lang="cs-CZ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</a:t>
              </a:r>
              <a:r>
                <a:rPr lang="cs-CZ" sz="160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umetnite</a:t>
              </a:r>
              <a:r>
                <a:rPr lang="cs-CZ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logo </a:t>
              </a:r>
              <a:br>
                <a:rPr lang="en-US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cs-CZ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vaše </a:t>
              </a:r>
              <a:r>
                <a:rPr lang="cs-CZ" sz="160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organizacije</a:t>
              </a:r>
              <a:endParaRPr lang="en-US" sz="1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66802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>
            <a:extLst>
              <a:ext uri="{FF2B5EF4-FFF2-40B4-BE49-F238E27FC236}">
                <a16:creationId xmlns:a16="http://schemas.microsoft.com/office/drawing/2014/main" id="{D36E23D7-C3D6-0733-600B-448B0B15761C}"/>
              </a:ext>
            </a:extLst>
          </p:cNvPr>
          <p:cNvGrpSpPr/>
          <p:nvPr/>
        </p:nvGrpSpPr>
        <p:grpSpPr>
          <a:xfrm>
            <a:off x="-10968" y="-32589"/>
            <a:ext cx="6919066" cy="10103644"/>
            <a:chOff x="-10968" y="-32589"/>
            <a:chExt cx="6919066" cy="10103644"/>
          </a:xfrm>
        </p:grpSpPr>
        <p:pic>
          <p:nvPicPr>
            <p:cNvPr id="47" name="Picture 46" descr="Close-up of two people holding hands">
              <a:extLst>
                <a:ext uri="{FF2B5EF4-FFF2-40B4-BE49-F238E27FC236}">
                  <a16:creationId xmlns:a16="http://schemas.microsoft.com/office/drawing/2014/main" id="{1540FB15-EDFB-0D38-233B-B4576B65C5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734" r="43396"/>
            <a:stretch/>
          </p:blipFill>
          <p:spPr>
            <a:xfrm>
              <a:off x="0" y="-32589"/>
              <a:ext cx="6853899" cy="9971178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796882" y="4883606"/>
              <a:ext cx="5274132" cy="3946602"/>
            </a:xfrm>
            <a:prstGeom prst="roundRect">
              <a:avLst/>
            </a:prstGeom>
            <a:solidFill>
              <a:schemeClr val="bg1">
                <a:alpha val="71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1390292E-CF4A-4AAE-B8F3-6810A56F2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1474" y="5433853"/>
              <a:ext cx="6644947" cy="1237878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 dirty="0">
                  <a:gradFill>
                    <a:gsLst>
                      <a:gs pos="0">
                        <a:srgbClr val="F6F8FC"/>
                      </a:gs>
                      <a:gs pos="74000">
                        <a:srgbClr val="ABC0E4"/>
                      </a:gs>
                      <a:gs pos="83000">
                        <a:srgbClr val="ABC0E4"/>
                      </a:gs>
                      <a:gs pos="100000">
                        <a:srgbClr val="C7D5ED"/>
                      </a:gs>
                    </a:gsLst>
                    <a:lin ang="5400000" scaled="0"/>
                  </a:gradFill>
                  <a:effectLst/>
                  <a:latin typeface="Aharoni" panose="02010803020104030203" pitchFamily="2" charset="-79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3600" b="1" i="0" dirty="0" err="1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Budite</a:t>
              </a:r>
              <a:r>
                <a:rPr lang="en-US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US" sz="3600" b="1" i="0" dirty="0" err="1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zahvalni</a:t>
              </a:r>
              <a:r>
                <a:rPr lang="en-US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US" sz="3600" b="1" i="0" dirty="0" err="1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kolegama</a:t>
              </a:r>
              <a:r>
                <a:rPr lang="en-US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 </a:t>
              </a:r>
              <a:br>
                <a:rPr lang="en-US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</a:br>
              <a:r>
                <a:rPr lang="en-US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koji </a:t>
              </a:r>
              <a:r>
                <a:rPr lang="en-US" sz="3600" b="1" i="0" dirty="0" err="1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potiču</a:t>
              </a:r>
              <a:r>
                <a:rPr lang="en-US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US" sz="3600" b="1" i="0" dirty="0" err="1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pitanja</a:t>
              </a:r>
              <a:r>
                <a:rPr lang="en-US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 </a:t>
              </a:r>
              <a:br>
                <a:rPr lang="en-US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</a:br>
              <a:r>
                <a:rPr lang="en-US" sz="3600" b="1" i="0" dirty="0" err="1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i</a:t>
              </a:r>
              <a:r>
                <a:rPr lang="en-US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US" sz="3600" b="1" i="0" dirty="0" err="1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rasprave</a:t>
              </a:r>
              <a:r>
                <a:rPr lang="en-US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 o </a:t>
              </a:r>
              <a:r>
                <a:rPr lang="en-US" sz="3600" b="1" i="0" dirty="0" err="1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sigurnosti</a:t>
              </a:r>
              <a:r>
                <a:rPr lang="en-US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 </a:t>
              </a:r>
              <a:br>
                <a:rPr lang="en-US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</a:br>
              <a:r>
                <a:rPr lang="en-US" sz="3600" b="1" i="0" dirty="0" err="1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na</a:t>
              </a:r>
              <a:r>
                <a:rPr lang="en-US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US" sz="3600" b="1" i="0" dirty="0" err="1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radnim</a:t>
              </a:r>
              <a:r>
                <a:rPr lang="en-US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US" sz="3600" b="1" i="0" dirty="0" err="1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mjestima</a:t>
              </a:r>
              <a:r>
                <a:rPr lang="en-US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.</a:t>
              </a:r>
              <a:endParaRPr lang="en-GB" sz="4800" b="1" dirty="0">
                <a:solidFill>
                  <a:srgbClr val="FF9922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1" name="Freeform 72">
              <a:extLst>
                <a:ext uri="{FF2B5EF4-FFF2-40B4-BE49-F238E27FC236}">
                  <a16:creationId xmlns:a16="http://schemas.microsoft.com/office/drawing/2014/main" id="{EE0567F6-E8D1-88D7-7E45-D4911134D5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1"/>
              <a:ext cx="4213623" cy="2285365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22" name="Freeform 74">
              <a:extLst>
                <a:ext uri="{FF2B5EF4-FFF2-40B4-BE49-F238E27FC236}">
                  <a16:creationId xmlns:a16="http://schemas.microsoft.com/office/drawing/2014/main" id="{6EACCBA1-52CD-BE3E-DF47-275B2C863E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59D8CD45-7AFF-5A98-E5A0-4D5B081F9991}"/>
                </a:ext>
              </a:extLst>
            </p:cNvPr>
            <p:cNvSpPr/>
            <p:nvPr/>
          </p:nvSpPr>
          <p:spPr>
            <a:xfrm>
              <a:off x="417821" y="388491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6C57E9E2-EC0D-C57C-D38C-83B589A270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sp>
          <p:nvSpPr>
            <p:cNvPr id="16" name="Ovaal 41">
              <a:extLst>
                <a:ext uri="{FF2B5EF4-FFF2-40B4-BE49-F238E27FC236}">
                  <a16:creationId xmlns:a16="http://schemas.microsoft.com/office/drawing/2014/main" id="{146DB253-49E7-C1FB-6247-19AB9D958096}"/>
                </a:ext>
              </a:extLst>
            </p:cNvPr>
            <p:cNvSpPr/>
            <p:nvPr/>
          </p:nvSpPr>
          <p:spPr>
            <a:xfrm>
              <a:off x="2529344" y="375565"/>
              <a:ext cx="1799302" cy="1805224"/>
            </a:xfrm>
            <a:prstGeom prst="ellipse">
              <a:avLst/>
            </a:prstGeom>
            <a:solidFill>
              <a:srgbClr val="FF99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GB" sz="1800" kern="1200" dirty="0">
                  <a:solidFill>
                    <a:srgbClr val="000000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effectLst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pic>
          <p:nvPicPr>
            <p:cNvPr id="18" name="Picture 17" descr="Icon&#10;&#10;Description automatically generated">
              <a:extLst>
                <a:ext uri="{FF2B5EF4-FFF2-40B4-BE49-F238E27FC236}">
                  <a16:creationId xmlns:a16="http://schemas.microsoft.com/office/drawing/2014/main" id="{BC40193E-4080-7F70-240D-8CB65939598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1541" y="434046"/>
              <a:ext cx="548640" cy="548640"/>
            </a:xfrm>
            <a:prstGeom prst="rect">
              <a:avLst/>
            </a:prstGeom>
          </p:spPr>
        </p:pic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AB47359B-2F10-F2FB-80B7-33129814B9CC}"/>
                </a:ext>
              </a:extLst>
            </p:cNvPr>
            <p:cNvGrpSpPr/>
            <p:nvPr/>
          </p:nvGrpSpPr>
          <p:grpSpPr>
            <a:xfrm>
              <a:off x="2408957" y="375565"/>
              <a:ext cx="2049983" cy="2152697"/>
              <a:chOff x="2408957" y="375565"/>
              <a:chExt cx="2049983" cy="2152697"/>
            </a:xfrm>
          </p:grpSpPr>
          <p:sp>
            <p:nvSpPr>
              <p:cNvPr id="4" name="Ovaal 41">
                <a:extLst>
                  <a:ext uri="{FF2B5EF4-FFF2-40B4-BE49-F238E27FC236}">
                    <a16:creationId xmlns:a16="http://schemas.microsoft.com/office/drawing/2014/main" id="{7EF10D9E-6B97-749C-5A19-C3AEC5C5F04F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FF992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5" name="TextBox 7">
                <a:extLst>
                  <a:ext uri="{FF2B5EF4-FFF2-40B4-BE49-F238E27FC236}">
                    <a16:creationId xmlns:a16="http://schemas.microsoft.com/office/drawing/2014/main" id="{85586B26-36A9-1623-DE2A-1EEFC15A0F71}"/>
                  </a:ext>
                </a:extLst>
              </p:cNvPr>
              <p:cNvSpPr txBox="1"/>
              <p:nvPr/>
            </p:nvSpPr>
            <p:spPr>
              <a:xfrm>
                <a:off x="2408957" y="881707"/>
                <a:ext cx="204998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fontAlgn="base"/>
                <a:r>
                  <a:rPr lang="en-US" sz="9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P</a:t>
                </a:r>
                <a:r>
                  <a:rPr lang="cs-CZ" sz="9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OŠTUJTE ZDRAVSTVENA </a:t>
                </a:r>
                <a:br>
                  <a:rPr lang="cs-CZ" sz="9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cs-CZ" sz="9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I SIGURNOSNA </a:t>
                </a:r>
                <a:br>
                  <a:rPr lang="en-US" sz="9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cs-CZ" sz="9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UPUTSTVA NA RADNOM MJESTU KAKO BISTE </a:t>
                </a:r>
                <a:br>
                  <a:rPr lang="en-US" sz="9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cs-CZ" sz="9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SE ZAŠTITILI </a:t>
                </a:r>
                <a:br>
                  <a:rPr lang="en-US" sz="9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cs-CZ" sz="9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OD TVARI KOJE </a:t>
                </a:r>
                <a:br>
                  <a:rPr lang="en-US" sz="9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cs-CZ" sz="9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UZROKUJU RAK</a:t>
                </a:r>
                <a:endParaRPr lang="en-US" sz="900" b="1" dirty="0">
                  <a:solidFill>
                    <a:srgbClr val="FF9922"/>
                  </a:solidFill>
                  <a:latin typeface="Verdana" panose="020B0604030504040204" pitchFamily="34" charset="0"/>
                  <a:ea typeface="Verdana" panose="020B0604030504040204" pitchFamily="34" charset="0"/>
                </a:endParaRPr>
              </a:p>
              <a:p>
                <a:pPr algn="ctr" rtl="0" fontAlgn="base"/>
                <a:endParaRPr lang="en-GB" sz="105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6" name="Picture 5" descr="Icon&#10;&#10;Description automatically generated">
                <a:extLst>
                  <a:ext uri="{FF2B5EF4-FFF2-40B4-BE49-F238E27FC236}">
                    <a16:creationId xmlns:a16="http://schemas.microsoft.com/office/drawing/2014/main" id="{7AF7301B-2102-AD63-A4F3-BB3BA0DDDC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1541" y="434046"/>
                <a:ext cx="532059" cy="532059"/>
              </a:xfrm>
              <a:prstGeom prst="rect">
                <a:avLst/>
              </a:prstGeom>
            </p:spPr>
          </p:pic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DE465F90-3C86-AC33-C7FC-0701B9F062BE}"/>
                </a:ext>
              </a:extLst>
            </p:cNvPr>
            <p:cNvGrpSpPr/>
            <p:nvPr/>
          </p:nvGrpSpPr>
          <p:grpSpPr>
            <a:xfrm>
              <a:off x="-10968" y="9127875"/>
              <a:ext cx="6919066" cy="943180"/>
              <a:chOff x="-10968" y="9113699"/>
              <a:chExt cx="6919066" cy="943180"/>
            </a:xfrm>
          </p:grpSpPr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091D4E63-0930-BA56-CE6E-A062ED53FB1C}"/>
                  </a:ext>
                </a:extLst>
              </p:cNvPr>
              <p:cNvSpPr/>
              <p:nvPr/>
            </p:nvSpPr>
            <p:spPr>
              <a:xfrm>
                <a:off x="-10968" y="9113699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FF9922"/>
                  </a:solidFill>
                </a:endParaRPr>
              </a:p>
            </p:txBody>
          </p:sp>
          <p:sp>
            <p:nvSpPr>
              <p:cNvPr id="9" name="TextBox 23">
                <a:extLst>
                  <a:ext uri="{FF2B5EF4-FFF2-40B4-BE49-F238E27FC236}">
                    <a16:creationId xmlns:a16="http://schemas.microsoft.com/office/drawing/2014/main" id="{2CF38035-9870-3DCD-2A19-C51C6478FA5F}"/>
                  </a:ext>
                </a:extLst>
              </p:cNvPr>
              <p:cNvSpPr txBox="1"/>
              <p:nvPr/>
            </p:nvSpPr>
            <p:spPr>
              <a:xfrm>
                <a:off x="61022" y="9210493"/>
                <a:ext cx="6847076" cy="846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1300" b="1" dirty="0">
                    <a:solidFill>
                      <a:srgbClr val="FF9922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#PrEvCan #CANCERCODE</a:t>
                </a:r>
              </a:p>
              <a:p>
                <a:pPr algn="ctr"/>
                <a:r>
                  <a:rPr lang="en-GB" sz="1200" b="1" dirty="0" err="1">
                    <a:solidFill>
                      <a:srgbClr val="FF9922"/>
                    </a:solidFill>
                    <a:effectLst/>
                  </a:rPr>
                  <a:t>PrEvCan</a:t>
                </a:r>
                <a:r>
                  <a:rPr lang="en-GB" sz="1200" b="1" dirty="0">
                    <a:solidFill>
                      <a:srgbClr val="FF9922"/>
                    </a:solidFill>
                    <a:effectLst/>
                  </a:rPr>
                  <a:t>© </a:t>
                </a:r>
                <a:r>
                  <a:rPr lang="en-GB" sz="1200" b="1" dirty="0" err="1">
                    <a:solidFill>
                      <a:srgbClr val="FF9922"/>
                    </a:solidFill>
                    <a:effectLst/>
                  </a:rPr>
                  <a:t>kampanja</a:t>
                </a:r>
                <a:r>
                  <a:rPr lang="en-GB" sz="1200" b="1" dirty="0">
                    <a:solidFill>
                      <a:srgbClr val="FF9922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FF9922"/>
                    </a:solidFill>
                    <a:effectLst/>
                  </a:rPr>
                  <a:t>inicirana</a:t>
                </a:r>
                <a:r>
                  <a:rPr lang="en-GB" sz="1200" b="1" dirty="0">
                    <a:solidFill>
                      <a:srgbClr val="FF9922"/>
                    </a:solidFill>
                    <a:effectLst/>
                  </a:rPr>
                  <a:t> je od </a:t>
                </a:r>
                <a:r>
                  <a:rPr lang="en-GB" sz="1200" b="1" dirty="0" err="1">
                    <a:solidFill>
                      <a:srgbClr val="FF9922"/>
                    </a:solidFill>
                    <a:effectLst/>
                  </a:rPr>
                  <a:t>strane</a:t>
                </a:r>
                <a:r>
                  <a:rPr lang="en-GB" sz="1200" b="1" dirty="0">
                    <a:solidFill>
                      <a:srgbClr val="FF9922"/>
                    </a:solidFill>
                    <a:effectLst/>
                  </a:rPr>
                  <a:t> EONS-a </a:t>
                </a:r>
                <a:r>
                  <a:rPr lang="en-GB" sz="1200" b="1" dirty="0" err="1">
                    <a:solidFill>
                      <a:srgbClr val="FF9922"/>
                    </a:solidFill>
                    <a:effectLst/>
                  </a:rPr>
                  <a:t>te</a:t>
                </a:r>
                <a:r>
                  <a:rPr lang="en-GB" sz="1200" b="1" dirty="0">
                    <a:solidFill>
                      <a:srgbClr val="FF9922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FF9922"/>
                    </a:solidFill>
                    <a:effectLst/>
                  </a:rPr>
                  <a:t>djeluje</a:t>
                </a:r>
                <a:r>
                  <a:rPr lang="en-GB" sz="1200" b="1" dirty="0">
                    <a:solidFill>
                      <a:srgbClr val="FF9922"/>
                    </a:solidFill>
                    <a:effectLst/>
                  </a:rPr>
                  <a:t> u </a:t>
                </a:r>
                <a:r>
                  <a:rPr lang="en-GB" sz="1200" b="1" dirty="0" err="1">
                    <a:solidFill>
                      <a:srgbClr val="FF9922"/>
                    </a:solidFill>
                    <a:effectLst/>
                  </a:rPr>
                  <a:t>suradnji</a:t>
                </a:r>
                <a:r>
                  <a:rPr lang="en-GB" sz="1200" b="1" dirty="0">
                    <a:solidFill>
                      <a:srgbClr val="FF9922"/>
                    </a:solidFill>
                    <a:effectLst/>
                  </a:rPr>
                  <a:t> </a:t>
                </a:r>
                <a:br>
                  <a:rPr lang="en-GB" sz="1200" b="1" dirty="0">
                    <a:solidFill>
                      <a:srgbClr val="FF9922"/>
                    </a:solidFill>
                    <a:effectLst/>
                  </a:rPr>
                </a:br>
                <a:r>
                  <a:rPr lang="en-GB" sz="1200" b="1" dirty="0" err="1">
                    <a:solidFill>
                      <a:srgbClr val="FF9922"/>
                    </a:solidFill>
                    <a:effectLst/>
                  </a:rPr>
                  <a:t>sa</a:t>
                </a:r>
                <a:r>
                  <a:rPr lang="en-GB" sz="1200" b="1" dirty="0">
                    <a:solidFill>
                      <a:srgbClr val="FF9922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FF9922"/>
                    </a:solidFill>
                    <a:effectLst/>
                  </a:rPr>
                  <a:t>ključnim</a:t>
                </a:r>
                <a:r>
                  <a:rPr lang="en-GB" sz="1200" b="1" dirty="0">
                    <a:solidFill>
                      <a:srgbClr val="FF9922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FF9922"/>
                    </a:solidFill>
                    <a:effectLst/>
                  </a:rPr>
                  <a:t>partnerom</a:t>
                </a:r>
                <a:r>
                  <a:rPr lang="en-GB" sz="1200" b="1" dirty="0">
                    <a:solidFill>
                      <a:srgbClr val="FF9922"/>
                    </a:solidFill>
                    <a:effectLst/>
                  </a:rPr>
                  <a:t>, ESMO-</a:t>
                </a:r>
                <a:r>
                  <a:rPr lang="en-GB" sz="1200" b="1" dirty="0" err="1">
                    <a:solidFill>
                      <a:srgbClr val="FF9922"/>
                    </a:solidFill>
                    <a:effectLst/>
                  </a:rPr>
                  <a:t>m.Više</a:t>
                </a:r>
                <a:r>
                  <a:rPr lang="en-GB" sz="1200" b="1" dirty="0">
                    <a:solidFill>
                      <a:srgbClr val="FF9922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FF9922"/>
                    </a:solidFill>
                    <a:effectLst/>
                  </a:rPr>
                  <a:t>informacija</a:t>
                </a:r>
                <a:r>
                  <a:rPr lang="en-GB" sz="1200" b="1" dirty="0">
                    <a:solidFill>
                      <a:srgbClr val="FF9922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FF9922"/>
                    </a:solidFill>
                    <a:effectLst/>
                  </a:rPr>
                  <a:t>možete</a:t>
                </a:r>
                <a:r>
                  <a:rPr lang="en-GB" sz="1200" b="1" dirty="0">
                    <a:solidFill>
                      <a:srgbClr val="FF9922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FF9922"/>
                    </a:solidFill>
                    <a:effectLst/>
                  </a:rPr>
                  <a:t>pronaći</a:t>
                </a:r>
                <a:r>
                  <a:rPr lang="en-GB" sz="1200" b="1" dirty="0">
                    <a:solidFill>
                      <a:srgbClr val="FF9922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FF9922"/>
                    </a:solidFill>
                    <a:effectLst/>
                  </a:rPr>
                  <a:t>na</a:t>
                </a:r>
                <a:r>
                  <a:rPr lang="nl-BE" sz="1200" b="1" dirty="0">
                    <a:solidFill>
                      <a:srgbClr val="FF9922"/>
                    </a:solidFill>
                    <a:cs typeface="Aharoni" panose="02010803020104030203" pitchFamily="2" charset="-79"/>
                  </a:rPr>
                  <a:t>: www.cancernurse.eu/</a:t>
                </a:r>
                <a:r>
                  <a:rPr lang="cs-CZ" sz="1200" b="1" dirty="0">
                    <a:solidFill>
                      <a:srgbClr val="FF9922"/>
                    </a:solidFill>
                    <a:cs typeface="Aharoni" panose="02010803020104030203" pitchFamily="2" charset="-79"/>
                  </a:rPr>
                  <a:t>prev</a:t>
                </a:r>
                <a:r>
                  <a:rPr lang="en-US" sz="1200" b="1" dirty="0">
                    <a:solidFill>
                      <a:srgbClr val="FF9922"/>
                    </a:solidFill>
                    <a:cs typeface="Aharoni" panose="02010803020104030203" pitchFamily="2" charset="-79"/>
                  </a:rPr>
                  <a:t>can</a:t>
                </a:r>
                <a:br>
                  <a:rPr lang="nl-BE" sz="1200" b="1" dirty="0">
                    <a:solidFill>
                      <a:srgbClr val="FF9922"/>
                    </a:solidFill>
                    <a:cs typeface="Aharoni" panose="02010803020104030203" pitchFamily="2" charset="-79"/>
                  </a:rPr>
                </a:br>
                <a:endParaRPr lang="en-GB" sz="1200" b="1" dirty="0">
                  <a:solidFill>
                    <a:srgbClr val="FF9922"/>
                  </a:solidFill>
                  <a:cs typeface="Aharoni" panose="02010803020104030203" pitchFamily="2" charset="-79"/>
                </a:endParaRPr>
              </a:p>
            </p:txBody>
          </p:sp>
          <p:grpSp>
            <p:nvGrpSpPr>
              <p:cNvPr id="10" name="Group 24">
                <a:extLst>
                  <a:ext uri="{FF2B5EF4-FFF2-40B4-BE49-F238E27FC236}">
                    <a16:creationId xmlns:a16="http://schemas.microsoft.com/office/drawing/2014/main" id="{B21DBF41-3162-F025-CFDF-98C331F33E21}"/>
                  </a:ext>
                </a:extLst>
              </p:cNvPr>
              <p:cNvGrpSpPr/>
              <p:nvPr/>
            </p:nvGrpSpPr>
            <p:grpSpPr>
              <a:xfrm>
                <a:off x="61022" y="9171986"/>
                <a:ext cx="474731" cy="475488"/>
                <a:chOff x="-302004" y="1916250"/>
                <a:chExt cx="2823923" cy="2823924"/>
              </a:xfrm>
            </p:grpSpPr>
            <p:sp>
              <p:nvSpPr>
                <p:cNvPr id="12" name="Ovaal 2">
                  <a:extLst>
                    <a:ext uri="{FF2B5EF4-FFF2-40B4-BE49-F238E27FC236}">
                      <a16:creationId xmlns:a16="http://schemas.microsoft.com/office/drawing/2014/main" id="{A2D9019D-DF38-4E05-7056-06F00A420757}"/>
                    </a:ext>
                  </a:extLst>
                </p:cNvPr>
                <p:cNvSpPr/>
                <p:nvPr/>
              </p:nvSpPr>
              <p:spPr>
                <a:xfrm>
                  <a:off x="-302004" y="1916250"/>
                  <a:ext cx="2823923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rgbClr val="FF9922"/>
                    </a:solidFill>
                  </a:endParaRPr>
                </a:p>
              </p:txBody>
            </p:sp>
            <p:pic>
              <p:nvPicPr>
                <p:cNvPr id="19" name="Picture 27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D191FD29-755E-AE00-8A5E-97206C071AB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9046" y="2002330"/>
                  <a:ext cx="2669714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11" name="Graphic 25">
                <a:extLst>
                  <a:ext uri="{FF2B5EF4-FFF2-40B4-BE49-F238E27FC236}">
                    <a16:creationId xmlns:a16="http://schemas.microsoft.com/office/drawing/2014/main" id="{EB73584A-840D-F1EC-D663-256CD855AAD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082151" y="9244022"/>
                <a:ext cx="702865" cy="331414"/>
              </a:xfrm>
              <a:prstGeom prst="rect">
                <a:avLst/>
              </a:prstGeom>
            </p:spPr>
          </p:pic>
        </p:grp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8B075A21-B481-40EB-5DE8-93EDF24931AA}"/>
                </a:ext>
              </a:extLst>
            </p:cNvPr>
            <p:cNvSpPr/>
            <p:nvPr/>
          </p:nvSpPr>
          <p:spPr>
            <a:xfrm>
              <a:off x="622729" y="803334"/>
              <a:ext cx="1482691" cy="132343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cs-CZ" sz="160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Ovdje</a:t>
              </a:r>
              <a:r>
                <a:rPr lang="cs-CZ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</a:t>
              </a:r>
              <a:r>
                <a:rPr lang="cs-CZ" sz="160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umetnite</a:t>
              </a:r>
              <a:r>
                <a:rPr lang="cs-CZ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logo </a:t>
              </a:r>
              <a:br>
                <a:rPr lang="en-US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cs-CZ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vaše </a:t>
              </a:r>
              <a:r>
                <a:rPr lang="cs-CZ" sz="160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organizacije</a:t>
              </a:r>
              <a:endParaRPr lang="en-US" sz="1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186024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77AD5722-4F5C-E97A-3287-2454F5053DEE}"/>
              </a:ext>
            </a:extLst>
          </p:cNvPr>
          <p:cNvGrpSpPr/>
          <p:nvPr/>
        </p:nvGrpSpPr>
        <p:grpSpPr>
          <a:xfrm>
            <a:off x="-10968" y="0"/>
            <a:ext cx="6919066" cy="10071055"/>
            <a:chOff x="-10968" y="0"/>
            <a:chExt cx="6919066" cy="10071055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EE68BF1-20E7-412C-97B3-32F18D092E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7073" r="26977"/>
            <a:stretch/>
          </p:blipFill>
          <p:spPr>
            <a:xfrm>
              <a:off x="-4101" y="0"/>
              <a:ext cx="6879926" cy="9930176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2226152" y="3920840"/>
              <a:ext cx="4427373" cy="4826886"/>
            </a:xfrm>
            <a:prstGeom prst="roundRect">
              <a:avLst/>
            </a:prstGeom>
            <a:solidFill>
              <a:schemeClr val="bg1">
                <a:alpha val="71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5BF916CE-0624-4EA7-AB9A-6C4C006BCA7D}"/>
                </a:ext>
              </a:extLst>
            </p:cNvPr>
            <p:cNvSpPr/>
            <p:nvPr/>
          </p:nvSpPr>
          <p:spPr>
            <a:xfrm>
              <a:off x="321465" y="2598636"/>
              <a:ext cx="2454399" cy="2864706"/>
            </a:xfrm>
            <a:prstGeom prst="roundRect">
              <a:avLst/>
            </a:prstGeom>
            <a:solidFill>
              <a:schemeClr val="bg1">
                <a:alpha val="71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Freeform 72">
              <a:extLst>
                <a:ext uri="{FF2B5EF4-FFF2-40B4-BE49-F238E27FC236}">
                  <a16:creationId xmlns:a16="http://schemas.microsoft.com/office/drawing/2014/main" id="{3015B807-1073-D50A-56CD-41610B614A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1"/>
              <a:ext cx="4213623" cy="2285365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17" name="Freeform 74">
              <a:extLst>
                <a:ext uri="{FF2B5EF4-FFF2-40B4-BE49-F238E27FC236}">
                  <a16:creationId xmlns:a16="http://schemas.microsoft.com/office/drawing/2014/main" id="{0C2E6727-DE24-6C78-97F2-6BB0E5E338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DC84F7ED-F835-9112-4322-72E004540AF2}"/>
                </a:ext>
              </a:extLst>
            </p:cNvPr>
            <p:cNvSpPr/>
            <p:nvPr/>
          </p:nvSpPr>
          <p:spPr>
            <a:xfrm>
              <a:off x="417821" y="388491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F2CD417D-86DC-CCF2-ED59-0DB34884DC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AB656A88-6884-69D3-AF53-B8D1F29BD4FF}"/>
                </a:ext>
              </a:extLst>
            </p:cNvPr>
            <p:cNvGrpSpPr/>
            <p:nvPr/>
          </p:nvGrpSpPr>
          <p:grpSpPr>
            <a:xfrm>
              <a:off x="2529344" y="375565"/>
              <a:ext cx="1799302" cy="1805224"/>
              <a:chOff x="2529344" y="375565"/>
              <a:chExt cx="1799302" cy="1805224"/>
            </a:xfrm>
          </p:grpSpPr>
          <p:sp>
            <p:nvSpPr>
              <p:cNvPr id="13" name="Ovaal 41">
                <a:extLst>
                  <a:ext uri="{FF2B5EF4-FFF2-40B4-BE49-F238E27FC236}">
                    <a16:creationId xmlns:a16="http://schemas.microsoft.com/office/drawing/2014/main" id="{F2C06FE6-0DAD-0F73-AD6E-6D90EBEC0309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FF992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15" name="Picture 14" descr="Icon&#10;&#10;Description automatically generated">
                <a:extLst>
                  <a:ext uri="{FF2B5EF4-FFF2-40B4-BE49-F238E27FC236}">
                    <a16:creationId xmlns:a16="http://schemas.microsoft.com/office/drawing/2014/main" id="{880B5A3D-A951-3B85-69D4-0F0056282EF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1541" y="434046"/>
                <a:ext cx="548640" cy="548640"/>
              </a:xfrm>
              <a:prstGeom prst="rect">
                <a:avLst/>
              </a:prstGeom>
            </p:spPr>
          </p:pic>
        </p:grpSp>
        <p:sp>
          <p:nvSpPr>
            <p:cNvPr id="5" name="Text Box 2">
              <a:extLst>
                <a:ext uri="{FF2B5EF4-FFF2-40B4-BE49-F238E27FC236}">
                  <a16:creationId xmlns:a16="http://schemas.microsoft.com/office/drawing/2014/main" id="{B8127DD8-979A-6A49-F7C1-CC660C9210D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56260" y="5600865"/>
              <a:ext cx="4167155" cy="1466835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 dirty="0">
                  <a:solidFill>
                    <a:srgbClr val="FF9922"/>
                  </a:solidFill>
                  <a:effectLst/>
                  <a:latin typeface="Aharoni" panose="02010803020104030203" pitchFamily="2" charset="-79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solidFill>
                  <a:srgbClr val="FF9922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n-GB" sz="3400" b="1" dirty="0" err="1">
                  <a:solidFill>
                    <a:srgbClr val="FF9922"/>
                  </a:solidFill>
                  <a:latin typeface="Calibri" panose="020F0502020204030204" pitchFamily="34" charset="0"/>
                  <a:ea typeface="DengXian" panose="02010600030101010101" pitchFamily="2" charset="-122"/>
                  <a:cs typeface="Arial" panose="020B0604020202020204" pitchFamily="34" charset="0"/>
                </a:rPr>
                <a:t>Prilagođena</a:t>
              </a:r>
              <a:r>
                <a:rPr lang="en-GB" sz="3400" b="1" dirty="0">
                  <a:solidFill>
                    <a:srgbClr val="FF9922"/>
                  </a:solidFill>
                  <a:latin typeface="Calibri" panose="020F0502020204030204" pitchFamily="34" charset="0"/>
                  <a:ea typeface="DengXian" panose="02010600030101010101" pitchFamily="2" charset="-122"/>
                  <a:cs typeface="Arial" panose="020B0604020202020204" pitchFamily="34" charset="0"/>
                </a:rPr>
                <a:t> </a:t>
              </a:r>
              <a:br>
                <a:rPr lang="cs-CZ" sz="3400" b="1" dirty="0">
                  <a:solidFill>
                    <a:srgbClr val="FF9922"/>
                  </a:solidFill>
                  <a:latin typeface="Calibri" panose="020F0502020204030204" pitchFamily="34" charset="0"/>
                  <a:ea typeface="DengXian" panose="02010600030101010101" pitchFamily="2" charset="-122"/>
                  <a:cs typeface="Arial" panose="020B0604020202020204" pitchFamily="34" charset="0"/>
                </a:rPr>
              </a:br>
              <a:r>
                <a:rPr lang="en-GB" sz="3400" b="1" dirty="0" err="1">
                  <a:solidFill>
                    <a:srgbClr val="FF9922"/>
                  </a:solidFill>
                  <a:latin typeface="Calibri" panose="020F0502020204030204" pitchFamily="34" charset="0"/>
                  <a:ea typeface="DengXian" panose="02010600030101010101" pitchFamily="2" charset="-122"/>
                  <a:cs typeface="Arial" panose="020B0604020202020204" pitchFamily="34" charset="0"/>
                </a:rPr>
                <a:t>poruka</a:t>
              </a:r>
              <a:endParaRPr lang="en-GB" sz="3400" b="1" dirty="0">
                <a:solidFill>
                  <a:srgbClr val="FF9922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6" name="Text Box 2">
              <a:extLst>
                <a:ext uri="{FF2B5EF4-FFF2-40B4-BE49-F238E27FC236}">
                  <a16:creationId xmlns:a16="http://schemas.microsoft.com/office/drawing/2014/main" id="{781F6067-0D23-6D54-2522-83B76FB811D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8075" y="3184525"/>
              <a:ext cx="1901177" cy="1466835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n-US" sz="800" dirty="0">
                  <a:solidFill>
                    <a:srgbClr val="FF9922"/>
                  </a:solidFill>
                  <a:effectLst/>
                  <a:latin typeface="Aharoni" panose="02010803020104030203" pitchFamily="2" charset="-79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r>
                <a:rPr lang="cs-CZ" sz="3400" b="1" dirty="0" err="1">
                  <a:solidFill>
                    <a:srgbClr val="FF9922"/>
                  </a:solidFill>
                  <a:effectLst/>
                  <a:latin typeface="Calibri" panose="020F0502020204030204" pitchFamily="34" charset="0"/>
                  <a:ea typeface="DengXian" panose="02010600030101010101" pitchFamily="2" charset="-122"/>
                  <a:cs typeface="Arial" panose="020B0604020202020204" pitchFamily="34" charset="0"/>
                </a:rPr>
                <a:t>S</a:t>
              </a:r>
              <a:r>
                <a:rPr lang="cs-CZ" sz="3400" b="1" dirty="0" err="1">
                  <a:solidFill>
                    <a:srgbClr val="FF9922"/>
                  </a:solidFill>
                  <a:latin typeface="Calibri" panose="020F0502020204030204" pitchFamily="34" charset="0"/>
                </a:rPr>
                <a:t>tavi</a:t>
              </a:r>
              <a:r>
                <a:rPr lang="cs-CZ" sz="3400" b="1" dirty="0">
                  <a:solidFill>
                    <a:srgbClr val="FF9922"/>
                  </a:solidFill>
                  <a:latin typeface="Calibri" panose="020F0502020204030204" pitchFamily="34" charset="0"/>
                </a:rPr>
                <a:t> </a:t>
              </a:r>
              <a:r>
                <a:rPr lang="cs-CZ" sz="3400" b="1" dirty="0" err="1">
                  <a:solidFill>
                    <a:srgbClr val="FF9922"/>
                  </a:solidFill>
                  <a:latin typeface="Calibri" panose="020F0502020204030204" pitchFamily="34" charset="0"/>
                </a:rPr>
                <a:t>svoju</a:t>
              </a:r>
              <a:r>
                <a:rPr lang="cs-CZ" sz="3400" b="1" dirty="0">
                  <a:solidFill>
                    <a:srgbClr val="FF9922"/>
                  </a:solidFill>
                  <a:latin typeface="Calibri" panose="020F0502020204030204" pitchFamily="34" charset="0"/>
                </a:rPr>
                <a:t> fotku</a:t>
              </a:r>
              <a:endParaRPr lang="en-GB" sz="3400" b="1" dirty="0">
                <a:solidFill>
                  <a:srgbClr val="FF9922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EBFB3E35-9F2F-6B75-16A9-D03271F19FF0}"/>
                </a:ext>
              </a:extLst>
            </p:cNvPr>
            <p:cNvGrpSpPr/>
            <p:nvPr/>
          </p:nvGrpSpPr>
          <p:grpSpPr>
            <a:xfrm>
              <a:off x="2408957" y="375565"/>
              <a:ext cx="2049983" cy="2152697"/>
              <a:chOff x="2408957" y="375565"/>
              <a:chExt cx="2049983" cy="2152697"/>
            </a:xfrm>
          </p:grpSpPr>
          <p:sp>
            <p:nvSpPr>
              <p:cNvPr id="8" name="Ovaal 41">
                <a:extLst>
                  <a:ext uri="{FF2B5EF4-FFF2-40B4-BE49-F238E27FC236}">
                    <a16:creationId xmlns:a16="http://schemas.microsoft.com/office/drawing/2014/main" id="{575CD932-88D1-77F6-AB2B-FAA73293EE72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FF992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9" name="TextBox 7">
                <a:extLst>
                  <a:ext uri="{FF2B5EF4-FFF2-40B4-BE49-F238E27FC236}">
                    <a16:creationId xmlns:a16="http://schemas.microsoft.com/office/drawing/2014/main" id="{B1EAB1CC-50B1-8B1C-3F2E-3500ACC1FFFB}"/>
                  </a:ext>
                </a:extLst>
              </p:cNvPr>
              <p:cNvSpPr txBox="1"/>
              <p:nvPr/>
            </p:nvSpPr>
            <p:spPr>
              <a:xfrm>
                <a:off x="2408957" y="881707"/>
                <a:ext cx="204998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fontAlgn="base"/>
                <a:r>
                  <a:rPr lang="en-US" sz="9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P</a:t>
                </a:r>
                <a:r>
                  <a:rPr lang="cs-CZ" sz="9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OŠTUJTE ZDRAVSTVENA </a:t>
                </a:r>
                <a:br>
                  <a:rPr lang="cs-CZ" sz="9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cs-CZ" sz="9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I SIGURNOSNA </a:t>
                </a:r>
                <a:br>
                  <a:rPr lang="en-US" sz="9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cs-CZ" sz="9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UPUTSTVA NA RADNOM MJESTU KAKO BISTE </a:t>
                </a:r>
                <a:br>
                  <a:rPr lang="en-US" sz="9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cs-CZ" sz="9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SE ZAŠTITILI </a:t>
                </a:r>
                <a:br>
                  <a:rPr lang="en-US" sz="9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cs-CZ" sz="9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OD TVARI KOJE </a:t>
                </a:r>
                <a:br>
                  <a:rPr lang="en-US" sz="9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cs-CZ" sz="9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UZROKUJU RAK</a:t>
                </a:r>
                <a:endParaRPr lang="en-US" sz="900" b="1" dirty="0">
                  <a:solidFill>
                    <a:srgbClr val="FF9922"/>
                  </a:solidFill>
                  <a:latin typeface="Verdana" panose="020B0604030504040204" pitchFamily="34" charset="0"/>
                  <a:ea typeface="Verdana" panose="020B0604030504040204" pitchFamily="34" charset="0"/>
                </a:endParaRPr>
              </a:p>
              <a:p>
                <a:pPr algn="ctr" rtl="0" fontAlgn="base"/>
                <a:endParaRPr lang="en-GB" sz="105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19" name="Picture 18" descr="Icon&#10;&#10;Description automatically generated">
                <a:extLst>
                  <a:ext uri="{FF2B5EF4-FFF2-40B4-BE49-F238E27FC236}">
                    <a16:creationId xmlns:a16="http://schemas.microsoft.com/office/drawing/2014/main" id="{ED6C128B-15B8-E11D-A6B6-A9B5308A9C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1541" y="434046"/>
                <a:ext cx="532059" cy="532059"/>
              </a:xfrm>
              <a:prstGeom prst="rect">
                <a:avLst/>
              </a:prstGeom>
            </p:spPr>
          </p:pic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BAA7D45B-CA2C-4643-A65D-8ED2B70FF6D9}"/>
                </a:ext>
              </a:extLst>
            </p:cNvPr>
            <p:cNvGrpSpPr/>
            <p:nvPr/>
          </p:nvGrpSpPr>
          <p:grpSpPr>
            <a:xfrm>
              <a:off x="-10968" y="9127875"/>
              <a:ext cx="6919066" cy="943180"/>
              <a:chOff x="-10968" y="9113699"/>
              <a:chExt cx="6919066" cy="943180"/>
            </a:xfrm>
          </p:grpSpPr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B6C7137C-178D-BD35-DD65-A992D6FD245D}"/>
                  </a:ext>
                </a:extLst>
              </p:cNvPr>
              <p:cNvSpPr/>
              <p:nvPr/>
            </p:nvSpPr>
            <p:spPr>
              <a:xfrm>
                <a:off x="-10968" y="9113699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FF9922"/>
                  </a:solidFill>
                </a:endParaRPr>
              </a:p>
            </p:txBody>
          </p:sp>
          <p:sp>
            <p:nvSpPr>
              <p:cNvPr id="36" name="TextBox 23">
                <a:extLst>
                  <a:ext uri="{FF2B5EF4-FFF2-40B4-BE49-F238E27FC236}">
                    <a16:creationId xmlns:a16="http://schemas.microsoft.com/office/drawing/2014/main" id="{5F8499C9-79A2-1E9E-1216-3E3822B0AD9A}"/>
                  </a:ext>
                </a:extLst>
              </p:cNvPr>
              <p:cNvSpPr txBox="1"/>
              <p:nvPr/>
            </p:nvSpPr>
            <p:spPr>
              <a:xfrm>
                <a:off x="61022" y="9210493"/>
                <a:ext cx="6847076" cy="846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1300" b="1" dirty="0">
                    <a:solidFill>
                      <a:srgbClr val="FF9922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#PrEvCan #CANCERCODE</a:t>
                </a:r>
              </a:p>
              <a:p>
                <a:pPr algn="ctr"/>
                <a:r>
                  <a:rPr lang="en-GB" sz="1200" b="1" dirty="0" err="1">
                    <a:solidFill>
                      <a:srgbClr val="FF9922"/>
                    </a:solidFill>
                    <a:effectLst/>
                  </a:rPr>
                  <a:t>PrEvCan</a:t>
                </a:r>
                <a:r>
                  <a:rPr lang="en-GB" sz="1200" b="1" dirty="0">
                    <a:solidFill>
                      <a:srgbClr val="FF9922"/>
                    </a:solidFill>
                    <a:effectLst/>
                  </a:rPr>
                  <a:t>© </a:t>
                </a:r>
                <a:r>
                  <a:rPr lang="en-GB" sz="1200" b="1" dirty="0" err="1">
                    <a:solidFill>
                      <a:srgbClr val="FF9922"/>
                    </a:solidFill>
                    <a:effectLst/>
                  </a:rPr>
                  <a:t>kampanja</a:t>
                </a:r>
                <a:r>
                  <a:rPr lang="en-GB" sz="1200" b="1" dirty="0">
                    <a:solidFill>
                      <a:srgbClr val="FF9922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FF9922"/>
                    </a:solidFill>
                    <a:effectLst/>
                  </a:rPr>
                  <a:t>inicirana</a:t>
                </a:r>
                <a:r>
                  <a:rPr lang="en-GB" sz="1200" b="1" dirty="0">
                    <a:solidFill>
                      <a:srgbClr val="FF9922"/>
                    </a:solidFill>
                    <a:effectLst/>
                  </a:rPr>
                  <a:t> je od </a:t>
                </a:r>
                <a:r>
                  <a:rPr lang="en-GB" sz="1200" b="1" dirty="0" err="1">
                    <a:solidFill>
                      <a:srgbClr val="FF9922"/>
                    </a:solidFill>
                    <a:effectLst/>
                  </a:rPr>
                  <a:t>strane</a:t>
                </a:r>
                <a:r>
                  <a:rPr lang="en-GB" sz="1200" b="1" dirty="0">
                    <a:solidFill>
                      <a:srgbClr val="FF9922"/>
                    </a:solidFill>
                    <a:effectLst/>
                  </a:rPr>
                  <a:t> EONS-a </a:t>
                </a:r>
                <a:r>
                  <a:rPr lang="en-GB" sz="1200" b="1" dirty="0" err="1">
                    <a:solidFill>
                      <a:srgbClr val="FF9922"/>
                    </a:solidFill>
                    <a:effectLst/>
                  </a:rPr>
                  <a:t>te</a:t>
                </a:r>
                <a:r>
                  <a:rPr lang="en-GB" sz="1200" b="1" dirty="0">
                    <a:solidFill>
                      <a:srgbClr val="FF9922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FF9922"/>
                    </a:solidFill>
                    <a:effectLst/>
                  </a:rPr>
                  <a:t>djeluje</a:t>
                </a:r>
                <a:r>
                  <a:rPr lang="en-GB" sz="1200" b="1" dirty="0">
                    <a:solidFill>
                      <a:srgbClr val="FF9922"/>
                    </a:solidFill>
                    <a:effectLst/>
                  </a:rPr>
                  <a:t> u </a:t>
                </a:r>
                <a:r>
                  <a:rPr lang="en-GB" sz="1200" b="1" dirty="0" err="1">
                    <a:solidFill>
                      <a:srgbClr val="FF9922"/>
                    </a:solidFill>
                    <a:effectLst/>
                  </a:rPr>
                  <a:t>suradnji</a:t>
                </a:r>
                <a:r>
                  <a:rPr lang="en-GB" sz="1200" b="1" dirty="0">
                    <a:solidFill>
                      <a:srgbClr val="FF9922"/>
                    </a:solidFill>
                    <a:effectLst/>
                  </a:rPr>
                  <a:t> </a:t>
                </a:r>
                <a:br>
                  <a:rPr lang="en-GB" sz="1200" b="1" dirty="0">
                    <a:solidFill>
                      <a:srgbClr val="FF9922"/>
                    </a:solidFill>
                    <a:effectLst/>
                  </a:rPr>
                </a:br>
                <a:r>
                  <a:rPr lang="en-GB" sz="1200" b="1" dirty="0" err="1">
                    <a:solidFill>
                      <a:srgbClr val="FF9922"/>
                    </a:solidFill>
                    <a:effectLst/>
                  </a:rPr>
                  <a:t>sa</a:t>
                </a:r>
                <a:r>
                  <a:rPr lang="en-GB" sz="1200" b="1" dirty="0">
                    <a:solidFill>
                      <a:srgbClr val="FF9922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FF9922"/>
                    </a:solidFill>
                    <a:effectLst/>
                  </a:rPr>
                  <a:t>ključnim</a:t>
                </a:r>
                <a:r>
                  <a:rPr lang="en-GB" sz="1200" b="1" dirty="0">
                    <a:solidFill>
                      <a:srgbClr val="FF9922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FF9922"/>
                    </a:solidFill>
                    <a:effectLst/>
                  </a:rPr>
                  <a:t>partnerom</a:t>
                </a:r>
                <a:r>
                  <a:rPr lang="en-GB" sz="1200" b="1" dirty="0">
                    <a:solidFill>
                      <a:srgbClr val="FF9922"/>
                    </a:solidFill>
                    <a:effectLst/>
                  </a:rPr>
                  <a:t>, ESMO-</a:t>
                </a:r>
                <a:r>
                  <a:rPr lang="en-GB" sz="1200" b="1" dirty="0" err="1">
                    <a:solidFill>
                      <a:srgbClr val="FF9922"/>
                    </a:solidFill>
                    <a:effectLst/>
                  </a:rPr>
                  <a:t>m.Više</a:t>
                </a:r>
                <a:r>
                  <a:rPr lang="en-GB" sz="1200" b="1" dirty="0">
                    <a:solidFill>
                      <a:srgbClr val="FF9922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FF9922"/>
                    </a:solidFill>
                    <a:effectLst/>
                  </a:rPr>
                  <a:t>informacija</a:t>
                </a:r>
                <a:r>
                  <a:rPr lang="en-GB" sz="1200" b="1" dirty="0">
                    <a:solidFill>
                      <a:srgbClr val="FF9922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FF9922"/>
                    </a:solidFill>
                    <a:effectLst/>
                  </a:rPr>
                  <a:t>možete</a:t>
                </a:r>
                <a:r>
                  <a:rPr lang="en-GB" sz="1200" b="1" dirty="0">
                    <a:solidFill>
                      <a:srgbClr val="FF9922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FF9922"/>
                    </a:solidFill>
                    <a:effectLst/>
                  </a:rPr>
                  <a:t>pronaći</a:t>
                </a:r>
                <a:r>
                  <a:rPr lang="en-GB" sz="1200" b="1" dirty="0">
                    <a:solidFill>
                      <a:srgbClr val="FF9922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FF9922"/>
                    </a:solidFill>
                    <a:effectLst/>
                  </a:rPr>
                  <a:t>na</a:t>
                </a:r>
                <a:r>
                  <a:rPr lang="nl-BE" sz="1200" b="1" dirty="0">
                    <a:solidFill>
                      <a:srgbClr val="FF9922"/>
                    </a:solidFill>
                    <a:cs typeface="Aharoni" panose="02010803020104030203" pitchFamily="2" charset="-79"/>
                  </a:rPr>
                  <a:t>: www.cancernurse.eu/</a:t>
                </a:r>
                <a:r>
                  <a:rPr lang="cs-CZ" sz="1200" b="1" dirty="0">
                    <a:solidFill>
                      <a:srgbClr val="FF9922"/>
                    </a:solidFill>
                    <a:cs typeface="Aharoni" panose="02010803020104030203" pitchFamily="2" charset="-79"/>
                  </a:rPr>
                  <a:t>prev</a:t>
                </a:r>
                <a:r>
                  <a:rPr lang="en-US" sz="1200" b="1" dirty="0">
                    <a:solidFill>
                      <a:srgbClr val="FF9922"/>
                    </a:solidFill>
                    <a:cs typeface="Aharoni" panose="02010803020104030203" pitchFamily="2" charset="-79"/>
                  </a:rPr>
                  <a:t>can</a:t>
                </a:r>
                <a:br>
                  <a:rPr lang="nl-BE" sz="1200" b="1" dirty="0">
                    <a:solidFill>
                      <a:srgbClr val="FF9922"/>
                    </a:solidFill>
                    <a:cs typeface="Aharoni" panose="02010803020104030203" pitchFamily="2" charset="-79"/>
                  </a:rPr>
                </a:br>
                <a:endParaRPr lang="en-GB" sz="1200" b="1" dirty="0">
                  <a:solidFill>
                    <a:srgbClr val="FF9922"/>
                  </a:solidFill>
                  <a:cs typeface="Aharoni" panose="02010803020104030203" pitchFamily="2" charset="-79"/>
                </a:endParaRPr>
              </a:p>
            </p:txBody>
          </p:sp>
          <p:grpSp>
            <p:nvGrpSpPr>
              <p:cNvPr id="37" name="Group 24">
                <a:extLst>
                  <a:ext uri="{FF2B5EF4-FFF2-40B4-BE49-F238E27FC236}">
                    <a16:creationId xmlns:a16="http://schemas.microsoft.com/office/drawing/2014/main" id="{2ED82267-1CFE-6B19-C853-940714E098E6}"/>
                  </a:ext>
                </a:extLst>
              </p:cNvPr>
              <p:cNvGrpSpPr/>
              <p:nvPr/>
            </p:nvGrpSpPr>
            <p:grpSpPr>
              <a:xfrm>
                <a:off x="61022" y="9171986"/>
                <a:ext cx="474731" cy="475488"/>
                <a:chOff x="-302004" y="1916250"/>
                <a:chExt cx="2823923" cy="2823924"/>
              </a:xfrm>
            </p:grpSpPr>
            <p:sp>
              <p:nvSpPr>
                <p:cNvPr id="39" name="Ovaal 2">
                  <a:extLst>
                    <a:ext uri="{FF2B5EF4-FFF2-40B4-BE49-F238E27FC236}">
                      <a16:creationId xmlns:a16="http://schemas.microsoft.com/office/drawing/2014/main" id="{049DAFFF-7DCB-B7DA-9DF4-061E698AEDC4}"/>
                    </a:ext>
                  </a:extLst>
                </p:cNvPr>
                <p:cNvSpPr/>
                <p:nvPr/>
              </p:nvSpPr>
              <p:spPr>
                <a:xfrm>
                  <a:off x="-302004" y="1916250"/>
                  <a:ext cx="2823923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rgbClr val="FF9922"/>
                    </a:solidFill>
                  </a:endParaRPr>
                </a:p>
              </p:txBody>
            </p:sp>
            <p:pic>
              <p:nvPicPr>
                <p:cNvPr id="40" name="Picture 27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8A78B54C-4863-5C7D-2344-F3C2C68D839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9046" y="2002330"/>
                  <a:ext cx="2669714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38" name="Graphic 25">
                <a:extLst>
                  <a:ext uri="{FF2B5EF4-FFF2-40B4-BE49-F238E27FC236}">
                    <a16:creationId xmlns:a16="http://schemas.microsoft.com/office/drawing/2014/main" id="{50556DC4-B6B2-3E2C-7ABA-3A689CD06B1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082151" y="9244022"/>
                <a:ext cx="702865" cy="331414"/>
              </a:xfrm>
              <a:prstGeom prst="rect">
                <a:avLst/>
              </a:prstGeom>
            </p:spPr>
          </p:pic>
        </p:grp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49753C41-CC8E-C2C0-66A7-A903105AB825}"/>
                </a:ext>
              </a:extLst>
            </p:cNvPr>
            <p:cNvSpPr/>
            <p:nvPr/>
          </p:nvSpPr>
          <p:spPr>
            <a:xfrm>
              <a:off x="622729" y="803334"/>
              <a:ext cx="1482691" cy="132343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cs-CZ" sz="160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Ovdje</a:t>
              </a:r>
              <a:r>
                <a:rPr lang="cs-CZ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</a:t>
              </a:r>
              <a:r>
                <a:rPr lang="cs-CZ" sz="160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umetnite</a:t>
              </a:r>
              <a:r>
                <a:rPr lang="cs-CZ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logo </a:t>
              </a:r>
              <a:br>
                <a:rPr lang="en-US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cs-CZ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vaše </a:t>
              </a:r>
              <a:r>
                <a:rPr lang="cs-CZ" sz="160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organizacije</a:t>
              </a:r>
              <a:endParaRPr lang="en-US" sz="1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132953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748</Words>
  <Application>Microsoft Office PowerPoint</Application>
  <PresentationFormat>A4 Paper (210x297 mm)</PresentationFormat>
  <Paragraphs>79</Paragraphs>
  <Slides>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Michaela Popelková</dc:creator>
  <cp:lastModifiedBy>Michaela Popelková</cp:lastModifiedBy>
  <cp:revision>11</cp:revision>
  <cp:lastPrinted>2021-11-01T10:57:37Z</cp:lastPrinted>
  <dcterms:created xsi:type="dcterms:W3CDTF">2021-10-31T06:37:30Z</dcterms:created>
  <dcterms:modified xsi:type="dcterms:W3CDTF">2023-04-27T09:30:46Z</dcterms:modified>
</cp:coreProperties>
</file>