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96" r:id="rId7"/>
    <p:sldId id="287" r:id="rId8"/>
    <p:sldId id="281" r:id="rId9"/>
    <p:sldId id="284" r:id="rId10"/>
    <p:sldId id="297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5C2"/>
    <a:srgbClr val="F6F6F5"/>
    <a:srgbClr val="F7F6F5"/>
    <a:srgbClr val="F9F8F7"/>
    <a:srgbClr val="E8E6E5"/>
    <a:srgbClr val="CDC8C5"/>
    <a:srgbClr val="EFEEEC"/>
    <a:srgbClr val="F1F0EE"/>
    <a:srgbClr val="F0F0EE"/>
    <a:srgbClr val="D5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1D36B-C4B8-4B1C-9F3F-E8077C4A0443}" v="27" dt="2023-03-15T01:34:02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D9ED171-A100-94E8-8218-BE6015FA96DF}"/>
              </a:ext>
            </a:extLst>
          </p:cNvPr>
          <p:cNvGrpSpPr/>
          <p:nvPr/>
        </p:nvGrpSpPr>
        <p:grpSpPr>
          <a:xfrm>
            <a:off x="2404003" y="375565"/>
            <a:ext cx="2049983" cy="1927018"/>
            <a:chOff x="2404003" y="375565"/>
            <a:chExt cx="2049983" cy="1927018"/>
          </a:xfrm>
        </p:grpSpPr>
        <p:sp>
          <p:nvSpPr>
            <p:cNvPr id="47" name="Ovaal 41">
              <a:extLst>
                <a:ext uri="{FF2B5EF4-FFF2-40B4-BE49-F238E27FC236}">
                  <a16:creationId xmlns:a16="http://schemas.microsoft.com/office/drawing/2014/main" id="{EF7D55F8-CA01-8329-6C5D-A4F715D55717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BC22956-7C64-CF11-3AA5-86F072792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79" y="381708"/>
              <a:ext cx="548640" cy="548640"/>
            </a:xfrm>
            <a:prstGeom prst="rect">
              <a:avLst/>
            </a:prstGeom>
          </p:spPr>
        </p:pic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3B7972DD-22E5-CF6D-95D3-5F29FFC17193}"/>
                </a:ext>
              </a:extLst>
            </p:cNvPr>
            <p:cNvSpPr txBox="1"/>
            <p:nvPr/>
          </p:nvSpPr>
          <p:spPr>
            <a:xfrm>
              <a:off x="2404003" y="65602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UNDVIK </a:t>
              </a:r>
              <a:b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FÖR MYCKET SOL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ANVÄND SOLSKYDDSPRODUKTER</a:t>
              </a:r>
              <a:endParaRPr lang="en-US" sz="95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SOLA </a:t>
              </a:r>
              <a:b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INTE SOLARIUM</a:t>
              </a:r>
              <a:endParaRPr lang="en-GB" sz="9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E8A3043-603E-6CED-2B04-9EE75E5226DD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F7ECA4E-66A6-A4C7-99EF-195DB43D667A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28B1735-51B1-0D6F-DB10-4776CB354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B26F7C95-6561-C4F7-AF9F-9AE249B02E35}"/>
              </a:ext>
            </a:extLst>
          </p:cNvPr>
          <p:cNvSpPr txBox="1"/>
          <p:nvPr/>
        </p:nvSpPr>
        <p:spPr>
          <a:xfrm>
            <a:off x="782258" y="4881032"/>
            <a:ext cx="53693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2585C2"/>
              </a:solidFill>
            </a:endParaRPr>
          </a:p>
          <a:p>
            <a:pPr algn="ctr"/>
            <a:r>
              <a:rPr lang="en-US" sz="3200" b="1" i="0" dirty="0" err="1">
                <a:solidFill>
                  <a:srgbClr val="2585C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Budskap</a:t>
            </a:r>
            <a:r>
              <a:rPr lang="en-US" sz="32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till </a:t>
            </a:r>
            <a:r>
              <a:rPr lang="en-US" sz="3200" b="1" i="0" dirty="0" err="1">
                <a:solidFill>
                  <a:srgbClr val="2585C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allmänheten</a:t>
            </a:r>
            <a:endParaRPr lang="en-GB" sz="3200" b="1" dirty="0">
              <a:solidFill>
                <a:srgbClr val="2585C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4DF9D0F7-2124-8923-BBC9-D9B20BC06086}"/>
              </a:ext>
            </a:extLst>
          </p:cNvPr>
          <p:cNvGrpSpPr/>
          <p:nvPr/>
        </p:nvGrpSpPr>
        <p:grpSpPr>
          <a:xfrm>
            <a:off x="0" y="9128276"/>
            <a:ext cx="6868968" cy="906862"/>
            <a:chOff x="0" y="9109018"/>
            <a:chExt cx="6879926" cy="9068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A9B3F61-B4AB-5D8E-6797-9A93AD94C7AB}"/>
                </a:ext>
              </a:extLst>
            </p:cNvPr>
            <p:cNvSpPr/>
            <p:nvPr/>
          </p:nvSpPr>
          <p:spPr>
            <a:xfrm>
              <a:off x="0" y="9109018"/>
              <a:ext cx="6879926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08C0365D-4344-5972-E150-9B26A65F4312}"/>
                </a:ext>
              </a:extLst>
            </p:cNvPr>
            <p:cNvSpPr txBox="1"/>
            <p:nvPr/>
          </p:nvSpPr>
          <p:spPr>
            <a:xfrm>
              <a:off x="10963" y="9169494"/>
              <a:ext cx="685799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  <a:br>
                <a:rPr lang="sv-SE" sz="1200" dirty="0">
                  <a:solidFill>
                    <a:srgbClr val="2585C2"/>
                  </a:solidFill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PrEvCan© är ett initiativ av EONS och genomförs i samverkan med ESMO </a:t>
              </a:r>
              <a:b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som viktigaste partner. Läs mer på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5E8C9B-96FA-3E2A-93D4-89DA45223DD6}"/>
                </a:ext>
              </a:extLst>
            </p:cNvPr>
            <p:cNvGrpSpPr/>
            <p:nvPr/>
          </p:nvGrpSpPr>
          <p:grpSpPr>
            <a:xfrm>
              <a:off x="224716" y="9297854"/>
              <a:ext cx="475488" cy="475488"/>
              <a:chOff x="-302004" y="1916250"/>
              <a:chExt cx="2823923" cy="2823924"/>
            </a:xfrm>
          </p:grpSpPr>
          <p:sp>
            <p:nvSpPr>
              <p:cNvPr id="8" name="Ovaal 2">
                <a:extLst>
                  <a:ext uri="{FF2B5EF4-FFF2-40B4-BE49-F238E27FC236}">
                    <a16:creationId xmlns:a16="http://schemas.microsoft.com/office/drawing/2014/main" id="{18231BAC-D8B5-0721-7864-01C8EFF17B14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11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8584FFF-E1D9-F25B-7FF2-BA3AC3201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0EC9457A-C4BB-DA6C-668B-D73AA4BC2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9503" r="4431" b="6107"/>
          <a:stretch/>
        </p:blipFill>
        <p:spPr>
          <a:xfrm>
            <a:off x="4100" y="0"/>
            <a:ext cx="6857999" cy="9906000"/>
          </a:xfrm>
          <a:prstGeom prst="rect">
            <a:avLst/>
          </a:prstGeom>
        </p:spPr>
      </p:pic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CD941-2679-B156-7E9A-60AA69670CD9}"/>
              </a:ext>
            </a:extLst>
          </p:cNvPr>
          <p:cNvGrpSpPr/>
          <p:nvPr/>
        </p:nvGrpSpPr>
        <p:grpSpPr>
          <a:xfrm>
            <a:off x="655090" y="5242377"/>
            <a:ext cx="5539617" cy="2977340"/>
            <a:chOff x="673495" y="2884766"/>
            <a:chExt cx="5539617" cy="29773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823603" y="2884766"/>
              <a:ext cx="5239402" cy="297734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495" y="2992509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sv-SE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Remittera alltid patienter med </a:t>
              </a:r>
              <a:br>
                <a:rPr lang="sv-SE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sv-SE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oroande hudbesvär </a:t>
              </a:r>
              <a:br>
                <a:rPr lang="sv-SE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sv-SE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till en expert</a:t>
              </a:r>
              <a:endParaRPr lang="en-GB" sz="6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32A7D6-4418-4D73-8FF1-BC263DF6FB10}"/>
              </a:ext>
            </a:extLst>
          </p:cNvPr>
          <p:cNvGrpSpPr/>
          <p:nvPr/>
        </p:nvGrpSpPr>
        <p:grpSpPr>
          <a:xfrm>
            <a:off x="433928" y="382065"/>
            <a:ext cx="1792224" cy="1792224"/>
            <a:chOff x="1433852" y="1700836"/>
            <a:chExt cx="2823923" cy="2823924"/>
          </a:xfrm>
        </p:grpSpPr>
        <p:sp>
          <p:nvSpPr>
            <p:cNvPr id="30" name="Ovaal 2">
              <a:extLst>
                <a:ext uri="{FF2B5EF4-FFF2-40B4-BE49-F238E27FC236}">
                  <a16:creationId xmlns:a16="http://schemas.microsoft.com/office/drawing/2014/main" id="{72B3D861-DE96-44B4-A2B1-1A48D27B27D8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1" name="Picture 3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3CF413F-ED04-4D80-B3F3-2957C140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43A41ACC-DCC3-0F59-1C36-4BDAC7C29B2B}"/>
              </a:ext>
            </a:extLst>
          </p:cNvPr>
          <p:cNvSpPr/>
          <p:nvPr/>
        </p:nvSpPr>
        <p:spPr>
          <a:xfrm>
            <a:off x="439174" y="408429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al 41">
            <a:extLst>
              <a:ext uri="{FF2B5EF4-FFF2-40B4-BE49-F238E27FC236}">
                <a16:creationId xmlns:a16="http://schemas.microsoft.com/office/drawing/2014/main" id="{6C2C1B61-2843-8F11-69EB-DE1AB61B7F2D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0D64657-D2C4-636E-1807-51DFE5ABF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7059DB-462B-4DF2-08CF-1FF80A9D1DA9}"/>
              </a:ext>
            </a:extLst>
          </p:cNvPr>
          <p:cNvGrpSpPr/>
          <p:nvPr/>
        </p:nvGrpSpPr>
        <p:grpSpPr>
          <a:xfrm>
            <a:off x="2404003" y="375565"/>
            <a:ext cx="2049983" cy="1927018"/>
            <a:chOff x="2404003" y="375565"/>
            <a:chExt cx="2049983" cy="1927018"/>
          </a:xfrm>
        </p:grpSpPr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49FE4EFE-015C-4EC3-CC00-CD0D42EE163E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FB8E10F3-E941-6CF4-65F7-D4AC92096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79" y="381708"/>
              <a:ext cx="548640" cy="548640"/>
            </a:xfrm>
            <a:prstGeom prst="rect">
              <a:avLst/>
            </a:prstGeom>
          </p:spPr>
        </p:pic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EC0D9B12-7D8D-E101-0A52-3B5577F82184}"/>
                </a:ext>
              </a:extLst>
            </p:cNvPr>
            <p:cNvSpPr txBox="1"/>
            <p:nvPr/>
          </p:nvSpPr>
          <p:spPr>
            <a:xfrm>
              <a:off x="2404003" y="65602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UNDVIK </a:t>
              </a:r>
              <a:b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FÖR MYCKET SOL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ANVÄND SOLSKYDDSPRODUKTER</a:t>
              </a:r>
              <a:endParaRPr lang="en-US" sz="95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SOLA </a:t>
              </a:r>
              <a:b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INTE SOLARIUM</a:t>
              </a:r>
              <a:endParaRPr lang="en-GB" sz="9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AC507966-5B4D-D6F1-A205-329AF86FCFF2}"/>
              </a:ext>
            </a:extLst>
          </p:cNvPr>
          <p:cNvGrpSpPr/>
          <p:nvPr/>
        </p:nvGrpSpPr>
        <p:grpSpPr>
          <a:xfrm>
            <a:off x="0" y="9128276"/>
            <a:ext cx="6868968" cy="906862"/>
            <a:chOff x="0" y="9109018"/>
            <a:chExt cx="6879926" cy="90686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45E5F4-C79D-54FE-1841-B944E4161C15}"/>
                </a:ext>
              </a:extLst>
            </p:cNvPr>
            <p:cNvSpPr/>
            <p:nvPr/>
          </p:nvSpPr>
          <p:spPr>
            <a:xfrm>
              <a:off x="0" y="9109018"/>
              <a:ext cx="6879926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928BA1AC-43B7-363A-2E69-CB1859B6EDB6}"/>
                </a:ext>
              </a:extLst>
            </p:cNvPr>
            <p:cNvSpPr txBox="1"/>
            <p:nvPr/>
          </p:nvSpPr>
          <p:spPr>
            <a:xfrm>
              <a:off x="10963" y="9169494"/>
              <a:ext cx="685799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  <a:br>
                <a:rPr lang="sv-SE" sz="1200" dirty="0">
                  <a:solidFill>
                    <a:srgbClr val="2585C2"/>
                  </a:solidFill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PrEvCan© är ett initiativ av EONS och genomförs i samverkan med ESMO </a:t>
              </a:r>
              <a:b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som viktigaste partner. Läs mer på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98B8289-6083-E505-8A4D-B603FCB9B0B0}"/>
                </a:ext>
              </a:extLst>
            </p:cNvPr>
            <p:cNvGrpSpPr/>
            <p:nvPr/>
          </p:nvGrpSpPr>
          <p:grpSpPr>
            <a:xfrm>
              <a:off x="224716" y="9297854"/>
              <a:ext cx="475488" cy="475488"/>
              <a:chOff x="-302004" y="1916250"/>
              <a:chExt cx="2823923" cy="2823924"/>
            </a:xfrm>
          </p:grpSpPr>
          <p:sp>
            <p:nvSpPr>
              <p:cNvPr id="24" name="Ovaal 2">
                <a:extLst>
                  <a:ext uri="{FF2B5EF4-FFF2-40B4-BE49-F238E27FC236}">
                    <a16:creationId xmlns:a16="http://schemas.microsoft.com/office/drawing/2014/main" id="{048F05A3-8BC3-7CE1-5E8A-97D875EB74E2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26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7F0E04B5-FABF-0E77-E2BB-7895A7D77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0C87121-A6C8-3398-94A3-0A1C0B52B36A}"/>
              </a:ext>
            </a:extLst>
          </p:cNvPr>
          <p:cNvSpPr/>
          <p:nvPr/>
        </p:nvSpPr>
        <p:spPr>
          <a:xfrm>
            <a:off x="535743" y="869104"/>
            <a:ext cx="1589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Placera </a:t>
            </a:r>
            <a:b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organisations logga här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06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A picture containing colorful&#10;&#10;Description automatically generated">
            <a:extLst>
              <a:ext uri="{FF2B5EF4-FFF2-40B4-BE49-F238E27FC236}">
                <a16:creationId xmlns:a16="http://schemas.microsoft.com/office/drawing/2014/main" id="{7A86DF82-754A-44D0-BC7D-76D823851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r="1853"/>
          <a:stretch/>
        </p:blipFill>
        <p:spPr>
          <a:xfrm rot="16200000">
            <a:off x="-1526052" y="1526049"/>
            <a:ext cx="9906003" cy="68538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2226152" y="3920840"/>
            <a:ext cx="4427373" cy="48268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BF916CE-0624-4EA7-AB9A-6C4C006BCA7D}"/>
              </a:ext>
            </a:extLst>
          </p:cNvPr>
          <p:cNvSpPr/>
          <p:nvPr/>
        </p:nvSpPr>
        <p:spPr>
          <a:xfrm>
            <a:off x="321465" y="2598636"/>
            <a:ext cx="2454399" cy="286470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93347-F201-5ACD-4072-5E79D864C946}"/>
              </a:ext>
            </a:extLst>
          </p:cNvPr>
          <p:cNvSpPr/>
          <p:nvPr/>
        </p:nvSpPr>
        <p:spPr>
          <a:xfrm>
            <a:off x="433209" y="388491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Ovaal 41">
            <a:extLst>
              <a:ext uri="{FF2B5EF4-FFF2-40B4-BE49-F238E27FC236}">
                <a16:creationId xmlns:a16="http://schemas.microsoft.com/office/drawing/2014/main" id="{D1C0A63D-2A04-079F-E7CE-8EFD2A5DD193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A8E9F1C-6238-1A6A-CD0E-AD5E33743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6F7DA-1C9D-DEC2-1D13-E4611068B01D}"/>
              </a:ext>
            </a:extLst>
          </p:cNvPr>
          <p:cNvGrpSpPr/>
          <p:nvPr/>
        </p:nvGrpSpPr>
        <p:grpSpPr>
          <a:xfrm>
            <a:off x="2404003" y="375565"/>
            <a:ext cx="2049983" cy="1927018"/>
            <a:chOff x="2404003" y="375565"/>
            <a:chExt cx="2049983" cy="1927018"/>
          </a:xfrm>
        </p:grpSpPr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9474A27D-B005-8709-0DCE-406AF1B4B8FA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63FF7A5B-C24B-4400-65F1-57A86E92F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79" y="381708"/>
              <a:ext cx="548640" cy="548640"/>
            </a:xfrm>
            <a:prstGeom prst="rect">
              <a:avLst/>
            </a:prstGeom>
          </p:spPr>
        </p:pic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6F0FDEE6-E4B4-5DDC-6E3D-E1652B073B41}"/>
                </a:ext>
              </a:extLst>
            </p:cNvPr>
            <p:cNvSpPr txBox="1"/>
            <p:nvPr/>
          </p:nvSpPr>
          <p:spPr>
            <a:xfrm>
              <a:off x="2404003" y="65602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UNDVIK </a:t>
              </a:r>
              <a:b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FÖR MYCKET SOL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ANVÄND SOLSKYDDSPRODUKTER</a:t>
              </a:r>
              <a:endParaRPr lang="en-US" sz="95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SOLA </a:t>
              </a:r>
              <a:b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INTE SOLARIUM</a:t>
              </a:r>
              <a:endParaRPr lang="en-GB" sz="9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B0D30839-5A5A-ABCD-40EC-C0B4F4CC81F3}"/>
              </a:ext>
            </a:extLst>
          </p:cNvPr>
          <p:cNvGrpSpPr/>
          <p:nvPr/>
        </p:nvGrpSpPr>
        <p:grpSpPr>
          <a:xfrm>
            <a:off x="0" y="9128276"/>
            <a:ext cx="6868968" cy="906862"/>
            <a:chOff x="0" y="9109018"/>
            <a:chExt cx="6879926" cy="90686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E2F4C2-A0C4-0EB7-FDF3-1148D63B71CF}"/>
                </a:ext>
              </a:extLst>
            </p:cNvPr>
            <p:cNvSpPr/>
            <p:nvPr/>
          </p:nvSpPr>
          <p:spPr>
            <a:xfrm>
              <a:off x="0" y="9109018"/>
              <a:ext cx="6879926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D80E06FB-FF37-288D-AE4B-96249B280834}"/>
                </a:ext>
              </a:extLst>
            </p:cNvPr>
            <p:cNvSpPr txBox="1"/>
            <p:nvPr/>
          </p:nvSpPr>
          <p:spPr>
            <a:xfrm>
              <a:off x="10963" y="9169494"/>
              <a:ext cx="685799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  <a:br>
                <a:rPr lang="sv-SE" sz="1200" dirty="0">
                  <a:solidFill>
                    <a:srgbClr val="2585C2"/>
                  </a:solidFill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PrEvCan© är ett initiativ av EONS och genomförs i samverkan med ESMO </a:t>
              </a:r>
              <a:b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som viktigaste partner. Läs mer på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EADCF15-E400-3689-A6D2-FC5848E391F4}"/>
                </a:ext>
              </a:extLst>
            </p:cNvPr>
            <p:cNvGrpSpPr/>
            <p:nvPr/>
          </p:nvGrpSpPr>
          <p:grpSpPr>
            <a:xfrm>
              <a:off x="224716" y="9297854"/>
              <a:ext cx="475488" cy="475488"/>
              <a:chOff x="-302004" y="1916250"/>
              <a:chExt cx="2823923" cy="2823924"/>
            </a:xfrm>
          </p:grpSpPr>
          <p:sp>
            <p:nvSpPr>
              <p:cNvPr id="22" name="Ovaal 2">
                <a:extLst>
                  <a:ext uri="{FF2B5EF4-FFF2-40B4-BE49-F238E27FC236}">
                    <a16:creationId xmlns:a16="http://schemas.microsoft.com/office/drawing/2014/main" id="{B63141E4-84B9-3F83-6A46-0F7D1CDDA0D9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23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A35E740-3137-2472-3559-BDE6351978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46AD697-9D19-5264-8515-8DE74B00F674}"/>
              </a:ext>
            </a:extLst>
          </p:cNvPr>
          <p:cNvSpPr/>
          <p:nvPr/>
        </p:nvSpPr>
        <p:spPr>
          <a:xfrm>
            <a:off x="535743" y="869104"/>
            <a:ext cx="1589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Placera </a:t>
            </a:r>
            <a:b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organisations logga här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93B7ABC9-F6C5-BC0C-E9AA-C5DE79E87B0A}"/>
              </a:ext>
            </a:extLst>
          </p:cNvPr>
          <p:cNvSpPr txBox="1"/>
          <p:nvPr/>
        </p:nvSpPr>
        <p:spPr>
          <a:xfrm>
            <a:off x="2350862" y="5400240"/>
            <a:ext cx="41779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2585C2"/>
              </a:solidFill>
            </a:endParaRPr>
          </a:p>
          <a:p>
            <a:pPr algn="ctr"/>
            <a:r>
              <a:rPr lang="en-GB" sz="3600" b="1" i="0" dirty="0" err="1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Anpassad</a:t>
            </a:r>
            <a:r>
              <a:rPr lang="en-GB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 </a:t>
            </a:r>
            <a:br>
              <a:rPr lang="cs-CZ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en-GB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text</a:t>
            </a:r>
            <a:endParaRPr lang="en-GB" sz="5400" b="1" dirty="0">
              <a:solidFill>
                <a:srgbClr val="2585C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D79BDBB9-E80E-8A9E-2023-B1607A587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75" y="3038925"/>
            <a:ext cx="190117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00" dirty="0">
                <a:solidFill>
                  <a:srgbClr val="2585C2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050" dirty="0">
              <a:solidFill>
                <a:srgbClr val="2585C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0" dirty="0" err="1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Placera</a:t>
            </a:r>
            <a:r>
              <a:rPr lang="en-US" sz="32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ditt</a:t>
            </a:r>
            <a:r>
              <a:rPr lang="en-US" sz="32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foto</a:t>
            </a:r>
            <a:r>
              <a:rPr lang="en-US" sz="32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här</a:t>
            </a:r>
            <a:endParaRPr lang="en-GB" sz="3200" b="1" dirty="0">
              <a:solidFill>
                <a:srgbClr val="2585C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olorful&#10;&#10;Description automatically generated">
            <a:extLst>
              <a:ext uri="{FF2B5EF4-FFF2-40B4-BE49-F238E27FC236}">
                <a16:creationId xmlns:a16="http://schemas.microsoft.com/office/drawing/2014/main" id="{3CC6EFBB-47D8-FBD9-578A-821D2C385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r="1853"/>
          <a:stretch/>
        </p:blipFill>
        <p:spPr>
          <a:xfrm rot="16200000">
            <a:off x="-1526052" y="1526049"/>
            <a:ext cx="9906003" cy="68538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594110" y="3816977"/>
            <a:ext cx="5655833" cy="3348759"/>
          </a:xfrm>
          <a:prstGeom prst="roundRect">
            <a:avLst/>
          </a:prstGeom>
          <a:solidFill>
            <a:schemeClr val="bg1">
              <a:alpha val="5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88" y="4024521"/>
            <a:ext cx="5783812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91B512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91B51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UV exponering ökar </a:t>
            </a:r>
            <a:b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risken för cancer. </a:t>
            </a:r>
            <a:b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Njut av solen men </a:t>
            </a:r>
            <a:b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skydda dig.</a:t>
            </a:r>
            <a:endParaRPr lang="en-GB" sz="6600" b="1" dirty="0">
              <a:solidFill>
                <a:srgbClr val="2585C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70CAE8A-5392-A607-5054-D0077DDE6318}"/>
              </a:ext>
            </a:extLst>
          </p:cNvPr>
          <p:cNvSpPr/>
          <p:nvPr/>
        </p:nvSpPr>
        <p:spPr>
          <a:xfrm>
            <a:off x="439174" y="375565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50D4343-3E00-2FB8-BBF9-2749C3C16700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90" name="Ovaal 41">
              <a:extLst>
                <a:ext uri="{FF2B5EF4-FFF2-40B4-BE49-F238E27FC236}">
                  <a16:creationId xmlns:a16="http://schemas.microsoft.com/office/drawing/2014/main" id="{C5BC7BFF-E620-C506-501F-28E4464B944D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92" name="Picture 91" descr="Icon&#10;&#10;Description automatically generated">
              <a:extLst>
                <a:ext uri="{FF2B5EF4-FFF2-40B4-BE49-F238E27FC236}">
                  <a16:creationId xmlns:a16="http://schemas.microsoft.com/office/drawing/2014/main" id="{43D3719F-F618-DA04-AAF6-AE487E444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707" y="388565"/>
              <a:ext cx="548640" cy="548640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9B27EFB-E187-1723-E33B-E75560792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sp>
        <p:nvSpPr>
          <p:cNvPr id="14" name="Ovaal 41">
            <a:extLst>
              <a:ext uri="{FF2B5EF4-FFF2-40B4-BE49-F238E27FC236}">
                <a16:creationId xmlns:a16="http://schemas.microsoft.com/office/drawing/2014/main" id="{DDFFE8AF-C333-4482-DF01-3A89A605E1CE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872589-6388-9AE0-BD8E-FB2CB2B4DF78}"/>
              </a:ext>
            </a:extLst>
          </p:cNvPr>
          <p:cNvGrpSpPr/>
          <p:nvPr/>
        </p:nvGrpSpPr>
        <p:grpSpPr>
          <a:xfrm>
            <a:off x="2404003" y="375565"/>
            <a:ext cx="2049983" cy="1927018"/>
            <a:chOff x="2404003" y="375565"/>
            <a:chExt cx="2049983" cy="1927018"/>
          </a:xfrm>
        </p:grpSpPr>
        <p:sp>
          <p:nvSpPr>
            <p:cNvPr id="27" name="Ovaal 41">
              <a:extLst>
                <a:ext uri="{FF2B5EF4-FFF2-40B4-BE49-F238E27FC236}">
                  <a16:creationId xmlns:a16="http://schemas.microsoft.com/office/drawing/2014/main" id="{608B1F68-6174-DE66-013A-7B8C9F7672CF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6D3ACA87-202C-11B8-873B-F6DC5B85E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79" y="381708"/>
              <a:ext cx="548640" cy="548640"/>
            </a:xfrm>
            <a:prstGeom prst="rect">
              <a:avLst/>
            </a:prstGeom>
          </p:spPr>
        </p:pic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1C10BD5A-265F-6DE7-EBB5-370A1F077AF7}"/>
                </a:ext>
              </a:extLst>
            </p:cNvPr>
            <p:cNvSpPr txBox="1"/>
            <p:nvPr/>
          </p:nvSpPr>
          <p:spPr>
            <a:xfrm>
              <a:off x="2404003" y="65602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UNDVIK </a:t>
              </a:r>
              <a:b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FÖR MYCKET SOL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ANVÄND SOLSKYDDSPRODUKTER</a:t>
              </a:r>
              <a:endParaRPr lang="en-US" sz="95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SOLA </a:t>
              </a:r>
              <a:b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INTE SOLARIUM</a:t>
              </a:r>
              <a:endParaRPr lang="en-GB" sz="9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0" name="Group 2">
            <a:extLst>
              <a:ext uri="{FF2B5EF4-FFF2-40B4-BE49-F238E27FC236}">
                <a16:creationId xmlns:a16="http://schemas.microsoft.com/office/drawing/2014/main" id="{BC36F615-76C8-A095-F428-AAFF18B8C8FF}"/>
              </a:ext>
            </a:extLst>
          </p:cNvPr>
          <p:cNvGrpSpPr/>
          <p:nvPr/>
        </p:nvGrpSpPr>
        <p:grpSpPr>
          <a:xfrm>
            <a:off x="0" y="9128276"/>
            <a:ext cx="6868968" cy="906862"/>
            <a:chOff x="0" y="9109018"/>
            <a:chExt cx="6879926" cy="90686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6F866D-2CA2-1081-4E68-248103B29860}"/>
                </a:ext>
              </a:extLst>
            </p:cNvPr>
            <p:cNvSpPr/>
            <p:nvPr/>
          </p:nvSpPr>
          <p:spPr>
            <a:xfrm>
              <a:off x="0" y="9109018"/>
              <a:ext cx="6879926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39068658-7DB2-9657-A8D9-19A6107DE208}"/>
                </a:ext>
              </a:extLst>
            </p:cNvPr>
            <p:cNvSpPr txBox="1"/>
            <p:nvPr/>
          </p:nvSpPr>
          <p:spPr>
            <a:xfrm>
              <a:off x="10963" y="9169494"/>
              <a:ext cx="685799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  <a:br>
                <a:rPr lang="sv-SE" sz="1200" dirty="0">
                  <a:solidFill>
                    <a:srgbClr val="2585C2"/>
                  </a:solidFill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PrEvCan© är ett initiativ av EONS och genomförs i samverkan med ESMO </a:t>
              </a:r>
              <a:b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som viktigaste partner. Läs mer på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B8CA958-02A6-7C4D-0C0F-DAB5BF2F1296}"/>
                </a:ext>
              </a:extLst>
            </p:cNvPr>
            <p:cNvGrpSpPr/>
            <p:nvPr/>
          </p:nvGrpSpPr>
          <p:grpSpPr>
            <a:xfrm>
              <a:off x="224716" y="9297854"/>
              <a:ext cx="475488" cy="475488"/>
              <a:chOff x="-302004" y="1916250"/>
              <a:chExt cx="2823923" cy="2823924"/>
            </a:xfrm>
          </p:grpSpPr>
          <p:sp>
            <p:nvSpPr>
              <p:cNvPr id="34" name="Ovaal 2">
                <a:extLst>
                  <a:ext uri="{FF2B5EF4-FFF2-40B4-BE49-F238E27FC236}">
                    <a16:creationId xmlns:a16="http://schemas.microsoft.com/office/drawing/2014/main" id="{AABBAA09-2F7B-3BE6-7859-234EF9207171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35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EA3B9194-4762-4083-E8C4-96DEAF1B4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0D4BAE6-5E46-E103-912B-D8D5295C98F9}"/>
              </a:ext>
            </a:extLst>
          </p:cNvPr>
          <p:cNvSpPr/>
          <p:nvPr/>
        </p:nvSpPr>
        <p:spPr>
          <a:xfrm>
            <a:off x="535743" y="869104"/>
            <a:ext cx="1589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Placera </a:t>
            </a:r>
            <a:b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organisations logga här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in a chair outside&#10;&#10;Description automatically generated with low confidence">
            <a:extLst>
              <a:ext uri="{FF2B5EF4-FFF2-40B4-BE49-F238E27FC236}">
                <a16:creationId xmlns:a16="http://schemas.microsoft.com/office/drawing/2014/main" id="{FBCBB99F-E25B-27D3-77B0-53F1EFA85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7" r="20036"/>
          <a:stretch/>
        </p:blipFill>
        <p:spPr>
          <a:xfrm>
            <a:off x="17826" y="-98084"/>
            <a:ext cx="6857999" cy="100183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253033" y="5917669"/>
            <a:ext cx="6402706" cy="2261464"/>
          </a:xfrm>
          <a:prstGeom prst="roundRect">
            <a:avLst/>
          </a:prstGeom>
          <a:solidFill>
            <a:schemeClr val="bg1">
              <a:alpha val="7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1"/>
            <a:ext cx="4213623" cy="2285365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46" y="5893768"/>
            <a:ext cx="6402706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877C63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Var försiktig i solen! </a:t>
            </a:r>
            <a:b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Skydda huden med kläder och använd solskyddsprodukter.</a:t>
            </a:r>
            <a:endParaRPr lang="en-GB" sz="4800" b="1" dirty="0">
              <a:solidFill>
                <a:srgbClr val="2585C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D2391A-E4A3-D6C2-18E9-1ABB4C72B7F0}"/>
              </a:ext>
            </a:extLst>
          </p:cNvPr>
          <p:cNvSpPr/>
          <p:nvPr/>
        </p:nvSpPr>
        <p:spPr>
          <a:xfrm>
            <a:off x="431279" y="388491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al 41">
            <a:extLst>
              <a:ext uri="{FF2B5EF4-FFF2-40B4-BE49-F238E27FC236}">
                <a16:creationId xmlns:a16="http://schemas.microsoft.com/office/drawing/2014/main" id="{69DE5D36-8432-0FE0-C775-0D0C4130A1E3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AE4C70F-DC1E-20DC-29D3-75560C902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93C0F1-2F04-9242-0B96-0BBAF4AC241D}"/>
              </a:ext>
            </a:extLst>
          </p:cNvPr>
          <p:cNvGrpSpPr/>
          <p:nvPr/>
        </p:nvGrpSpPr>
        <p:grpSpPr>
          <a:xfrm>
            <a:off x="2404003" y="375565"/>
            <a:ext cx="2049983" cy="1927018"/>
            <a:chOff x="2404003" y="375565"/>
            <a:chExt cx="2049983" cy="1927018"/>
          </a:xfrm>
        </p:grpSpPr>
        <p:sp>
          <p:nvSpPr>
            <p:cNvPr id="14" name="Ovaal 41">
              <a:extLst>
                <a:ext uri="{FF2B5EF4-FFF2-40B4-BE49-F238E27FC236}">
                  <a16:creationId xmlns:a16="http://schemas.microsoft.com/office/drawing/2014/main" id="{5876FD83-664D-417D-4162-3099B200C011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354C6EDF-1B5C-8B82-76BD-530CD791A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79" y="381708"/>
              <a:ext cx="548640" cy="548640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1D3E12D-3A1B-217F-AC9E-949783865654}"/>
                </a:ext>
              </a:extLst>
            </p:cNvPr>
            <p:cNvSpPr txBox="1"/>
            <p:nvPr/>
          </p:nvSpPr>
          <p:spPr>
            <a:xfrm>
              <a:off x="2404003" y="65602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UNDVIK </a:t>
              </a:r>
              <a:b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FÖR MYCKET SOL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ANVÄND SOLSKYDDSPRODUKTER</a:t>
              </a:r>
              <a:endParaRPr lang="en-US" sz="95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SOLA </a:t>
              </a:r>
              <a:b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INTE SOLARIUM</a:t>
              </a:r>
              <a:endParaRPr lang="en-GB" sz="9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7" name="Group 2">
            <a:extLst>
              <a:ext uri="{FF2B5EF4-FFF2-40B4-BE49-F238E27FC236}">
                <a16:creationId xmlns:a16="http://schemas.microsoft.com/office/drawing/2014/main" id="{3A503F1E-0A18-169A-6A38-851251BADEAB}"/>
              </a:ext>
            </a:extLst>
          </p:cNvPr>
          <p:cNvGrpSpPr/>
          <p:nvPr/>
        </p:nvGrpSpPr>
        <p:grpSpPr>
          <a:xfrm>
            <a:off x="0" y="9128276"/>
            <a:ext cx="6868968" cy="906862"/>
            <a:chOff x="0" y="9109018"/>
            <a:chExt cx="6879926" cy="9068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EE7421-6AE1-B8C9-FD30-536C3C64C492}"/>
                </a:ext>
              </a:extLst>
            </p:cNvPr>
            <p:cNvSpPr/>
            <p:nvPr/>
          </p:nvSpPr>
          <p:spPr>
            <a:xfrm>
              <a:off x="0" y="9109018"/>
              <a:ext cx="6879926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054D3CD7-74A2-7BD0-F97D-CC185B217523}"/>
                </a:ext>
              </a:extLst>
            </p:cNvPr>
            <p:cNvSpPr txBox="1"/>
            <p:nvPr/>
          </p:nvSpPr>
          <p:spPr>
            <a:xfrm>
              <a:off x="10963" y="9169494"/>
              <a:ext cx="685799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  <a:br>
                <a:rPr lang="sv-SE" sz="1200" dirty="0">
                  <a:solidFill>
                    <a:srgbClr val="2585C2"/>
                  </a:solidFill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PrEvCan© är ett initiativ av EONS och genomförs i samverkan med ESMO </a:t>
              </a:r>
              <a:b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som viktigaste partner. Läs mer på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F11C6DC-C786-DE4F-306C-09753A51FDED}"/>
                </a:ext>
              </a:extLst>
            </p:cNvPr>
            <p:cNvGrpSpPr/>
            <p:nvPr/>
          </p:nvGrpSpPr>
          <p:grpSpPr>
            <a:xfrm>
              <a:off x="224716" y="9297854"/>
              <a:ext cx="475488" cy="475488"/>
              <a:chOff x="-302004" y="1916250"/>
              <a:chExt cx="2823923" cy="2823924"/>
            </a:xfrm>
          </p:grpSpPr>
          <p:sp>
            <p:nvSpPr>
              <p:cNvPr id="23" name="Ovaal 2">
                <a:extLst>
                  <a:ext uri="{FF2B5EF4-FFF2-40B4-BE49-F238E27FC236}">
                    <a16:creationId xmlns:a16="http://schemas.microsoft.com/office/drawing/2014/main" id="{5203C98A-9A14-FDF7-EA65-1641BD5A7319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24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105E115C-0BB8-C33A-D153-28B28323E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62389D1-9692-B579-55FD-C256EC8D5B46}"/>
              </a:ext>
            </a:extLst>
          </p:cNvPr>
          <p:cNvSpPr/>
          <p:nvPr/>
        </p:nvSpPr>
        <p:spPr>
          <a:xfrm>
            <a:off x="535743" y="869104"/>
            <a:ext cx="1589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Placera </a:t>
            </a:r>
            <a:b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organisations logga här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r&#10;&#10;Description automatically generated">
            <a:extLst>
              <a:ext uri="{FF2B5EF4-FFF2-40B4-BE49-F238E27FC236}">
                <a16:creationId xmlns:a16="http://schemas.microsoft.com/office/drawing/2014/main" id="{F2BD065F-A1C0-3D78-D96E-C1BFC342C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9" r="27086"/>
          <a:stretch/>
        </p:blipFill>
        <p:spPr>
          <a:xfrm>
            <a:off x="0" y="-38395"/>
            <a:ext cx="6875826" cy="99443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523777" y="4933802"/>
            <a:ext cx="5802243" cy="2646978"/>
          </a:xfrm>
          <a:prstGeom prst="roundRect">
            <a:avLst/>
          </a:prstGeom>
          <a:solidFill>
            <a:schemeClr val="bg1">
              <a:alpha val="6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1"/>
            <a:ext cx="4213623" cy="2285365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31" y="4820402"/>
            <a:ext cx="6402706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Att sola i solarium </a:t>
            </a:r>
            <a:b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är riskfyllt. </a:t>
            </a:r>
            <a:b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Undvik solarium och </a:t>
            </a:r>
            <a:b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gör din hud en tjänst.</a:t>
            </a:r>
            <a:endParaRPr lang="en-GB" sz="4800" b="1" dirty="0">
              <a:solidFill>
                <a:srgbClr val="2585C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D2391A-E4A3-D6C2-18E9-1ABB4C72B7F0}"/>
              </a:ext>
            </a:extLst>
          </p:cNvPr>
          <p:cNvSpPr/>
          <p:nvPr/>
        </p:nvSpPr>
        <p:spPr>
          <a:xfrm>
            <a:off x="431279" y="388491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al 41">
            <a:extLst>
              <a:ext uri="{FF2B5EF4-FFF2-40B4-BE49-F238E27FC236}">
                <a16:creationId xmlns:a16="http://schemas.microsoft.com/office/drawing/2014/main" id="{4D231EEC-79F4-271D-3428-6E51A387EBB0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C58273D-2E28-D781-C51C-355DD5D9B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08DCF89-FB08-EACD-7DA6-0B2A710B5B5E}"/>
              </a:ext>
            </a:extLst>
          </p:cNvPr>
          <p:cNvGrpSpPr/>
          <p:nvPr/>
        </p:nvGrpSpPr>
        <p:grpSpPr>
          <a:xfrm>
            <a:off x="2404003" y="375565"/>
            <a:ext cx="2049983" cy="1927018"/>
            <a:chOff x="2404003" y="375565"/>
            <a:chExt cx="2049983" cy="1927018"/>
          </a:xfrm>
        </p:grpSpPr>
        <p:sp>
          <p:nvSpPr>
            <p:cNvPr id="14" name="Ovaal 41">
              <a:extLst>
                <a:ext uri="{FF2B5EF4-FFF2-40B4-BE49-F238E27FC236}">
                  <a16:creationId xmlns:a16="http://schemas.microsoft.com/office/drawing/2014/main" id="{F18AFCB8-BBC7-23E7-EBC7-C55C594B6A48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BEF3636B-8FF3-B9C5-D585-EB2E00FBA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79" y="381708"/>
              <a:ext cx="548640" cy="548640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89B98C3C-A972-95A8-0073-08A17F2EF368}"/>
                </a:ext>
              </a:extLst>
            </p:cNvPr>
            <p:cNvSpPr txBox="1"/>
            <p:nvPr/>
          </p:nvSpPr>
          <p:spPr>
            <a:xfrm>
              <a:off x="2404003" y="65602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UNDVIK </a:t>
              </a:r>
              <a:b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FÖR MYCKET SOL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ANVÄND SOLSKYDDSPRODUKTER</a:t>
              </a:r>
              <a:endParaRPr lang="en-US" sz="95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SOLA </a:t>
              </a:r>
              <a:b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INTE SOLARIUM</a:t>
              </a:r>
              <a:endParaRPr lang="en-GB" sz="9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7" name="Group 2">
            <a:extLst>
              <a:ext uri="{FF2B5EF4-FFF2-40B4-BE49-F238E27FC236}">
                <a16:creationId xmlns:a16="http://schemas.microsoft.com/office/drawing/2014/main" id="{4CE3AD41-98B9-31F9-3E7C-98D5E1AFCA55}"/>
              </a:ext>
            </a:extLst>
          </p:cNvPr>
          <p:cNvGrpSpPr/>
          <p:nvPr/>
        </p:nvGrpSpPr>
        <p:grpSpPr>
          <a:xfrm>
            <a:off x="0" y="9128276"/>
            <a:ext cx="6868968" cy="906862"/>
            <a:chOff x="0" y="9109018"/>
            <a:chExt cx="6879926" cy="9068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14DFD5-DAF1-AEBD-26A9-44D5551B50A8}"/>
                </a:ext>
              </a:extLst>
            </p:cNvPr>
            <p:cNvSpPr/>
            <p:nvPr/>
          </p:nvSpPr>
          <p:spPr>
            <a:xfrm>
              <a:off x="0" y="9109018"/>
              <a:ext cx="6879926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D92CBD8A-4DAF-0B4F-38EF-640B42D7AD57}"/>
                </a:ext>
              </a:extLst>
            </p:cNvPr>
            <p:cNvSpPr txBox="1"/>
            <p:nvPr/>
          </p:nvSpPr>
          <p:spPr>
            <a:xfrm>
              <a:off x="10963" y="9169494"/>
              <a:ext cx="685799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  <a:br>
                <a:rPr lang="sv-SE" sz="1200" dirty="0">
                  <a:solidFill>
                    <a:srgbClr val="2585C2"/>
                  </a:solidFill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PrEvCan© är ett initiativ av EONS och genomförs i samverkan med ESMO </a:t>
              </a:r>
              <a:b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som viktigaste partner. Läs mer på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FFB8E24-754F-1B71-FB7C-1EDBE33E0DF8}"/>
                </a:ext>
              </a:extLst>
            </p:cNvPr>
            <p:cNvGrpSpPr/>
            <p:nvPr/>
          </p:nvGrpSpPr>
          <p:grpSpPr>
            <a:xfrm>
              <a:off x="224716" y="9297854"/>
              <a:ext cx="475488" cy="475488"/>
              <a:chOff x="-302004" y="1916250"/>
              <a:chExt cx="2823923" cy="2823924"/>
            </a:xfrm>
          </p:grpSpPr>
          <p:sp>
            <p:nvSpPr>
              <p:cNvPr id="23" name="Ovaal 2">
                <a:extLst>
                  <a:ext uri="{FF2B5EF4-FFF2-40B4-BE49-F238E27FC236}">
                    <a16:creationId xmlns:a16="http://schemas.microsoft.com/office/drawing/2014/main" id="{3170E5A1-B1BA-0900-4191-D7F3B878B20B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24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C24BB6C-3D7C-410C-58C1-F9E0C6C9F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4C39FC0-1886-88E8-5BF0-7156C5CB25B3}"/>
              </a:ext>
            </a:extLst>
          </p:cNvPr>
          <p:cNvSpPr/>
          <p:nvPr/>
        </p:nvSpPr>
        <p:spPr>
          <a:xfrm>
            <a:off x="535743" y="869104"/>
            <a:ext cx="1589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Placera </a:t>
            </a:r>
            <a:b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organisations logga här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9CED619-3290-A7C1-6553-D98A60FB9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5" b="9604"/>
          <a:stretch/>
        </p:blipFill>
        <p:spPr>
          <a:xfrm>
            <a:off x="-4101" y="0"/>
            <a:ext cx="6879926" cy="9906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394266" y="4041580"/>
            <a:ext cx="6105118" cy="3288321"/>
          </a:xfrm>
          <a:prstGeom prst="roundRect">
            <a:avLst/>
          </a:prstGeom>
          <a:solidFill>
            <a:schemeClr val="bg1">
              <a:alpha val="6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1"/>
            <a:ext cx="4213623" cy="2285365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98" y="3904927"/>
            <a:ext cx="5731401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Undersök din hud regelbundet. </a:t>
            </a:r>
            <a:b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Kontakta alltid hälso-och sjukvården om du är orolig över något.</a:t>
            </a:r>
            <a:endParaRPr lang="en-GB" sz="4800" b="1" dirty="0">
              <a:solidFill>
                <a:srgbClr val="2585C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D2391A-E4A3-D6C2-18E9-1ABB4C72B7F0}"/>
              </a:ext>
            </a:extLst>
          </p:cNvPr>
          <p:cNvSpPr/>
          <p:nvPr/>
        </p:nvSpPr>
        <p:spPr>
          <a:xfrm>
            <a:off x="417821" y="388491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al 41">
            <a:extLst>
              <a:ext uri="{FF2B5EF4-FFF2-40B4-BE49-F238E27FC236}">
                <a16:creationId xmlns:a16="http://schemas.microsoft.com/office/drawing/2014/main" id="{813915EE-0108-6A49-2B69-6626F218FFE3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5B6168C-C5FD-D3EB-E6DA-5A5DBEFF5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F77B4B-4BF9-A974-47EF-EEAD91A38B85}"/>
              </a:ext>
            </a:extLst>
          </p:cNvPr>
          <p:cNvGrpSpPr/>
          <p:nvPr/>
        </p:nvGrpSpPr>
        <p:grpSpPr>
          <a:xfrm>
            <a:off x="2404003" y="375565"/>
            <a:ext cx="2049983" cy="1927018"/>
            <a:chOff x="2404003" y="375565"/>
            <a:chExt cx="2049983" cy="1927018"/>
          </a:xfrm>
        </p:grpSpPr>
        <p:sp>
          <p:nvSpPr>
            <p:cNvPr id="14" name="Ovaal 41">
              <a:extLst>
                <a:ext uri="{FF2B5EF4-FFF2-40B4-BE49-F238E27FC236}">
                  <a16:creationId xmlns:a16="http://schemas.microsoft.com/office/drawing/2014/main" id="{7B0BA7C6-8C35-85D5-ACF5-91356DD8133F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F4C94DC-BD44-1B2E-6FC2-0B6FC959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79" y="381708"/>
              <a:ext cx="548640" cy="548640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17D4E5C5-B1E7-45C4-BD45-D3FED4782905}"/>
                </a:ext>
              </a:extLst>
            </p:cNvPr>
            <p:cNvSpPr txBox="1"/>
            <p:nvPr/>
          </p:nvSpPr>
          <p:spPr>
            <a:xfrm>
              <a:off x="2404003" y="65602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UNDVIK </a:t>
              </a:r>
              <a:b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FÖR MYCKET SOL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ANVÄND SOLSKYDDSPRODUKTER</a:t>
              </a:r>
              <a:endParaRPr lang="en-US" sz="95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SOLA </a:t>
              </a:r>
              <a:b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INTE SOLARIUM</a:t>
              </a:r>
              <a:endParaRPr lang="en-GB" sz="9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7" name="Group 2">
            <a:extLst>
              <a:ext uri="{FF2B5EF4-FFF2-40B4-BE49-F238E27FC236}">
                <a16:creationId xmlns:a16="http://schemas.microsoft.com/office/drawing/2014/main" id="{731EBE64-25A5-A39A-A5EA-66CDEB40548C}"/>
              </a:ext>
            </a:extLst>
          </p:cNvPr>
          <p:cNvGrpSpPr/>
          <p:nvPr/>
        </p:nvGrpSpPr>
        <p:grpSpPr>
          <a:xfrm>
            <a:off x="0" y="9128276"/>
            <a:ext cx="6868968" cy="906862"/>
            <a:chOff x="0" y="9109018"/>
            <a:chExt cx="6879926" cy="9068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0BA965-8D98-D7F5-E197-3876C1138F97}"/>
                </a:ext>
              </a:extLst>
            </p:cNvPr>
            <p:cNvSpPr/>
            <p:nvPr/>
          </p:nvSpPr>
          <p:spPr>
            <a:xfrm>
              <a:off x="0" y="9109018"/>
              <a:ext cx="6879926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6C249477-624C-4A6C-F2FD-D3CDA7708EF3}"/>
                </a:ext>
              </a:extLst>
            </p:cNvPr>
            <p:cNvSpPr txBox="1"/>
            <p:nvPr/>
          </p:nvSpPr>
          <p:spPr>
            <a:xfrm>
              <a:off x="10963" y="9169494"/>
              <a:ext cx="685799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  <a:br>
                <a:rPr lang="sv-SE" sz="1200" dirty="0">
                  <a:solidFill>
                    <a:srgbClr val="2585C2"/>
                  </a:solidFill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PrEvCan© är ett initiativ av EONS och genomförs i samverkan med ESMO </a:t>
              </a:r>
              <a:b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som viktigaste partner. Läs mer på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E83179-3635-626C-6202-5290D2C49451}"/>
                </a:ext>
              </a:extLst>
            </p:cNvPr>
            <p:cNvGrpSpPr/>
            <p:nvPr/>
          </p:nvGrpSpPr>
          <p:grpSpPr>
            <a:xfrm>
              <a:off x="224716" y="9297854"/>
              <a:ext cx="475488" cy="475488"/>
              <a:chOff x="-302004" y="1916250"/>
              <a:chExt cx="2823923" cy="2823924"/>
            </a:xfrm>
          </p:grpSpPr>
          <p:sp>
            <p:nvSpPr>
              <p:cNvPr id="23" name="Ovaal 2">
                <a:extLst>
                  <a:ext uri="{FF2B5EF4-FFF2-40B4-BE49-F238E27FC236}">
                    <a16:creationId xmlns:a16="http://schemas.microsoft.com/office/drawing/2014/main" id="{6D24D345-E4D0-48D5-8731-4DBF9C7982F8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24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436E4436-07F3-8D19-DBCB-5075BC920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90E1B90-11A7-655E-00CE-B82948D88B5B}"/>
              </a:ext>
            </a:extLst>
          </p:cNvPr>
          <p:cNvSpPr/>
          <p:nvPr/>
        </p:nvSpPr>
        <p:spPr>
          <a:xfrm>
            <a:off x="535743" y="869104"/>
            <a:ext cx="1589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Placera </a:t>
            </a:r>
            <a:b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organisations logga här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standing in front of a pool&#10;&#10;Description automatically generated with low confidence">
            <a:extLst>
              <a:ext uri="{FF2B5EF4-FFF2-40B4-BE49-F238E27FC236}">
                <a16:creationId xmlns:a16="http://schemas.microsoft.com/office/drawing/2014/main" id="{D80639AB-A793-2CEC-B94D-6787D036A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r="12046" b="8957"/>
          <a:stretch/>
        </p:blipFill>
        <p:spPr>
          <a:xfrm>
            <a:off x="0" y="0"/>
            <a:ext cx="6891835" cy="9906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393358" y="5644602"/>
            <a:ext cx="6105118" cy="2560110"/>
          </a:xfrm>
          <a:prstGeom prst="roundRect">
            <a:avLst/>
          </a:prstGeom>
          <a:solidFill>
            <a:schemeClr val="bg1">
              <a:alpha val="6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1"/>
            <a:ext cx="4213623" cy="2285365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83" y="5748810"/>
            <a:ext cx="5731401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Barn och unga </a:t>
            </a:r>
            <a:b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är särskilt sårbara </a:t>
            </a:r>
            <a:b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36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för hudskador  från solen</a:t>
            </a:r>
            <a:endParaRPr lang="en-GB" sz="4800" b="1" dirty="0">
              <a:solidFill>
                <a:srgbClr val="2585C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D2391A-E4A3-D6C2-18E9-1ABB4C72B7F0}"/>
              </a:ext>
            </a:extLst>
          </p:cNvPr>
          <p:cNvSpPr/>
          <p:nvPr/>
        </p:nvSpPr>
        <p:spPr>
          <a:xfrm>
            <a:off x="417821" y="388491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al 41">
            <a:extLst>
              <a:ext uri="{FF2B5EF4-FFF2-40B4-BE49-F238E27FC236}">
                <a16:creationId xmlns:a16="http://schemas.microsoft.com/office/drawing/2014/main" id="{813915EE-0108-6A49-2B69-6626F218FFE3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478B0AA-78BA-441B-B0F0-5F7F3C925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8171E2E-ABB0-E93B-5BE9-AB2869DDCA10}"/>
              </a:ext>
            </a:extLst>
          </p:cNvPr>
          <p:cNvGrpSpPr/>
          <p:nvPr/>
        </p:nvGrpSpPr>
        <p:grpSpPr>
          <a:xfrm>
            <a:off x="2404003" y="375565"/>
            <a:ext cx="2049983" cy="1927018"/>
            <a:chOff x="2404003" y="375565"/>
            <a:chExt cx="2049983" cy="1927018"/>
          </a:xfrm>
        </p:grpSpPr>
        <p:sp>
          <p:nvSpPr>
            <p:cNvPr id="7" name="Ovaal 41">
              <a:extLst>
                <a:ext uri="{FF2B5EF4-FFF2-40B4-BE49-F238E27FC236}">
                  <a16:creationId xmlns:a16="http://schemas.microsoft.com/office/drawing/2014/main" id="{A80D314E-3003-B83F-3290-6217D75F3DBA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92D798CF-4512-C995-3F4B-CC925F8E0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79" y="381708"/>
              <a:ext cx="548640" cy="548640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4D547E7-51F8-9F10-9697-FA70AED2073C}"/>
                </a:ext>
              </a:extLst>
            </p:cNvPr>
            <p:cNvSpPr txBox="1"/>
            <p:nvPr/>
          </p:nvSpPr>
          <p:spPr>
            <a:xfrm>
              <a:off x="2404003" y="65602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UNDVIK </a:t>
              </a:r>
              <a:b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FÖR MYCKET SOL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ANVÄND SOLSKYDDSPRODUKTER</a:t>
              </a:r>
              <a:endParaRPr lang="en-US" sz="95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SOLA </a:t>
              </a:r>
              <a:b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INTE SOLARIUM</a:t>
              </a:r>
              <a:endParaRPr lang="en-GB" sz="9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7" name="Group 2">
            <a:extLst>
              <a:ext uri="{FF2B5EF4-FFF2-40B4-BE49-F238E27FC236}">
                <a16:creationId xmlns:a16="http://schemas.microsoft.com/office/drawing/2014/main" id="{9151B053-2D7C-B6C5-5704-22CE1914F06A}"/>
              </a:ext>
            </a:extLst>
          </p:cNvPr>
          <p:cNvGrpSpPr/>
          <p:nvPr/>
        </p:nvGrpSpPr>
        <p:grpSpPr>
          <a:xfrm>
            <a:off x="0" y="9128276"/>
            <a:ext cx="6868968" cy="906862"/>
            <a:chOff x="0" y="9109018"/>
            <a:chExt cx="6879926" cy="9068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9A9212-1294-2435-9B00-A8A8DF40C099}"/>
                </a:ext>
              </a:extLst>
            </p:cNvPr>
            <p:cNvSpPr/>
            <p:nvPr/>
          </p:nvSpPr>
          <p:spPr>
            <a:xfrm>
              <a:off x="0" y="9109018"/>
              <a:ext cx="6879926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706BC1BD-C6CA-4452-4EF3-2572EFE540CD}"/>
                </a:ext>
              </a:extLst>
            </p:cNvPr>
            <p:cNvSpPr txBox="1"/>
            <p:nvPr/>
          </p:nvSpPr>
          <p:spPr>
            <a:xfrm>
              <a:off x="10963" y="9169494"/>
              <a:ext cx="685799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  <a:br>
                <a:rPr lang="sv-SE" sz="1200" dirty="0">
                  <a:solidFill>
                    <a:srgbClr val="2585C2"/>
                  </a:solidFill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PrEvCan© är ett initiativ av EONS och genomförs i samverkan med ESMO </a:t>
              </a:r>
              <a:b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som viktigaste partner. Läs mer på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5567EE1-C442-BA53-2137-104DE09AB3D4}"/>
                </a:ext>
              </a:extLst>
            </p:cNvPr>
            <p:cNvGrpSpPr/>
            <p:nvPr/>
          </p:nvGrpSpPr>
          <p:grpSpPr>
            <a:xfrm>
              <a:off x="224716" y="9297854"/>
              <a:ext cx="475488" cy="475488"/>
              <a:chOff x="-302004" y="1916250"/>
              <a:chExt cx="2823923" cy="2823924"/>
            </a:xfrm>
          </p:grpSpPr>
          <p:sp>
            <p:nvSpPr>
              <p:cNvPr id="23" name="Ovaal 2">
                <a:extLst>
                  <a:ext uri="{FF2B5EF4-FFF2-40B4-BE49-F238E27FC236}">
                    <a16:creationId xmlns:a16="http://schemas.microsoft.com/office/drawing/2014/main" id="{5DE7693F-13FA-1515-4CC6-A3E92E6E6BEF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24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BEFD64C-7FB4-D266-BC1E-4C9DA6503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5334D91-1034-C3ED-9107-6CAF18412EAB}"/>
              </a:ext>
            </a:extLst>
          </p:cNvPr>
          <p:cNvSpPr/>
          <p:nvPr/>
        </p:nvSpPr>
        <p:spPr>
          <a:xfrm>
            <a:off x="535743" y="869104"/>
            <a:ext cx="1589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Placera </a:t>
            </a:r>
            <a:b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organisations logga här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325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E8A3043-603E-6CED-2B04-9EE75E5226DD}"/>
              </a:ext>
            </a:extLst>
          </p:cNvPr>
          <p:cNvSpPr/>
          <p:nvPr/>
        </p:nvSpPr>
        <p:spPr>
          <a:xfrm>
            <a:off x="347456" y="4555419"/>
            <a:ext cx="6238960" cy="1708298"/>
          </a:xfrm>
          <a:prstGeom prst="roundRect">
            <a:avLst/>
          </a:prstGeom>
          <a:solidFill>
            <a:schemeClr val="bg1">
              <a:alpha val="7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94B86EF-B186-4B6B-88ED-83589B6946DC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al 41">
            <a:extLst>
              <a:ext uri="{FF2B5EF4-FFF2-40B4-BE49-F238E27FC236}">
                <a16:creationId xmlns:a16="http://schemas.microsoft.com/office/drawing/2014/main" id="{86999763-C320-29C9-8C15-829DC2BC6539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DE73569-89E4-253B-3DB0-71163F407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4E90A-431E-69DD-C600-D64077959A5E}"/>
              </a:ext>
            </a:extLst>
          </p:cNvPr>
          <p:cNvGrpSpPr/>
          <p:nvPr/>
        </p:nvGrpSpPr>
        <p:grpSpPr>
          <a:xfrm>
            <a:off x="2404003" y="375565"/>
            <a:ext cx="2049983" cy="1927018"/>
            <a:chOff x="2404003" y="375565"/>
            <a:chExt cx="2049983" cy="1927018"/>
          </a:xfrm>
        </p:grpSpPr>
        <p:sp>
          <p:nvSpPr>
            <p:cNvPr id="12" name="Ovaal 41">
              <a:extLst>
                <a:ext uri="{FF2B5EF4-FFF2-40B4-BE49-F238E27FC236}">
                  <a16:creationId xmlns:a16="http://schemas.microsoft.com/office/drawing/2014/main" id="{0A8FA72F-2DB4-7AAC-A800-5FB81CAFEDF2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C53A812B-1E15-40A4-90DE-C9A18BAFF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79" y="381708"/>
              <a:ext cx="548640" cy="548640"/>
            </a:xfrm>
            <a:prstGeom prst="rect">
              <a:avLst/>
            </a:prstGeom>
          </p:spPr>
        </p:pic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2B4CF5BE-E530-D64C-5A22-1FAB4E452F33}"/>
                </a:ext>
              </a:extLst>
            </p:cNvPr>
            <p:cNvSpPr txBox="1"/>
            <p:nvPr/>
          </p:nvSpPr>
          <p:spPr>
            <a:xfrm>
              <a:off x="2404003" y="65602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UNDVIK </a:t>
              </a:r>
              <a:b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FÖR MYCKET SOL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ANVÄND SOLSKYDDSPRODUKTER</a:t>
              </a:r>
              <a:endParaRPr lang="en-US" sz="95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SOLA </a:t>
              </a:r>
              <a:b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INTE SOLARIUM</a:t>
              </a:r>
              <a:endParaRPr lang="en-GB" sz="9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5" name="Group 2">
            <a:extLst>
              <a:ext uri="{FF2B5EF4-FFF2-40B4-BE49-F238E27FC236}">
                <a16:creationId xmlns:a16="http://schemas.microsoft.com/office/drawing/2014/main" id="{FA90306E-7AEE-42AC-B2CA-95A0C401D0B9}"/>
              </a:ext>
            </a:extLst>
          </p:cNvPr>
          <p:cNvGrpSpPr/>
          <p:nvPr/>
        </p:nvGrpSpPr>
        <p:grpSpPr>
          <a:xfrm>
            <a:off x="0" y="9128276"/>
            <a:ext cx="6868968" cy="906862"/>
            <a:chOff x="0" y="9109018"/>
            <a:chExt cx="6879926" cy="90686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5D16CB3-AB03-EB2B-2C0F-74EF72784792}"/>
                </a:ext>
              </a:extLst>
            </p:cNvPr>
            <p:cNvSpPr/>
            <p:nvPr/>
          </p:nvSpPr>
          <p:spPr>
            <a:xfrm>
              <a:off x="0" y="9109018"/>
              <a:ext cx="6879926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3F3D913B-FD66-A5CF-2AF0-B6EE19BAC39A}"/>
                </a:ext>
              </a:extLst>
            </p:cNvPr>
            <p:cNvSpPr txBox="1"/>
            <p:nvPr/>
          </p:nvSpPr>
          <p:spPr>
            <a:xfrm>
              <a:off x="10963" y="9169494"/>
              <a:ext cx="685799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  <a:br>
                <a:rPr lang="sv-SE" sz="1200" dirty="0">
                  <a:solidFill>
                    <a:srgbClr val="2585C2"/>
                  </a:solidFill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PrEvCan© är ett initiativ av EONS och genomförs i samverkan med ESMO </a:t>
              </a:r>
              <a:b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som viktigaste partner. Läs mer på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A4D8897-CB18-056E-E9AB-70ABE98DFA9B}"/>
                </a:ext>
              </a:extLst>
            </p:cNvPr>
            <p:cNvGrpSpPr/>
            <p:nvPr/>
          </p:nvGrpSpPr>
          <p:grpSpPr>
            <a:xfrm>
              <a:off x="224716" y="9297854"/>
              <a:ext cx="475488" cy="475488"/>
              <a:chOff x="-302004" y="1916250"/>
              <a:chExt cx="2823923" cy="2823924"/>
            </a:xfrm>
          </p:grpSpPr>
          <p:sp>
            <p:nvSpPr>
              <p:cNvPr id="21" name="Ovaal 2">
                <a:extLst>
                  <a:ext uri="{FF2B5EF4-FFF2-40B4-BE49-F238E27FC236}">
                    <a16:creationId xmlns:a16="http://schemas.microsoft.com/office/drawing/2014/main" id="{0898AA2B-D20C-49B8-B1A5-EF256E90F636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22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094910DA-A4B4-CC67-0788-162460CEF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</p:grpSp>
      <p:sp>
        <p:nvSpPr>
          <p:cNvPr id="24" name="TextBox 18">
            <a:extLst>
              <a:ext uri="{FF2B5EF4-FFF2-40B4-BE49-F238E27FC236}">
                <a16:creationId xmlns:a16="http://schemas.microsoft.com/office/drawing/2014/main" id="{847F0A2C-1D47-E53A-4C02-42813FD13136}"/>
              </a:ext>
            </a:extLst>
          </p:cNvPr>
          <p:cNvSpPr txBox="1"/>
          <p:nvPr/>
        </p:nvSpPr>
        <p:spPr>
          <a:xfrm>
            <a:off x="131691" y="4593146"/>
            <a:ext cx="65864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2585C2"/>
              </a:solidFill>
            </a:endParaRPr>
          </a:p>
          <a:p>
            <a:pPr algn="ctr"/>
            <a:r>
              <a:rPr lang="en-US" sz="3200" b="1" i="0" dirty="0" err="1">
                <a:solidFill>
                  <a:srgbClr val="2585C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Budskap</a:t>
            </a:r>
            <a:r>
              <a:rPr lang="en-US" sz="32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32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till </a:t>
            </a:r>
            <a:r>
              <a:rPr lang="en-US" sz="3200" b="1" i="0" dirty="0" err="1">
                <a:solidFill>
                  <a:srgbClr val="2585C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hälso-och</a:t>
            </a:r>
            <a:r>
              <a:rPr lang="en-US" sz="32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2585C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sjukvårdspersonal</a:t>
            </a:r>
            <a:endParaRPr lang="en-GB" sz="3200" b="1" dirty="0">
              <a:solidFill>
                <a:srgbClr val="2585C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CD5FD24-1036-213C-1B3A-93E0E3DCDA65}"/>
              </a:ext>
            </a:extLst>
          </p:cNvPr>
          <p:cNvGrpSpPr/>
          <p:nvPr/>
        </p:nvGrpSpPr>
        <p:grpSpPr>
          <a:xfrm>
            <a:off x="-13204" y="-1"/>
            <a:ext cx="6870462" cy="9906001"/>
            <a:chOff x="-13204" y="-1"/>
            <a:chExt cx="6870462" cy="9906001"/>
          </a:xfrm>
        </p:grpSpPr>
        <p:pic>
          <p:nvPicPr>
            <p:cNvPr id="7" name="Picture 6" descr="A picture containing plant, leaf&#10;&#10;Description automatically generated">
              <a:extLst>
                <a:ext uri="{FF2B5EF4-FFF2-40B4-BE49-F238E27FC236}">
                  <a16:creationId xmlns:a16="http://schemas.microsoft.com/office/drawing/2014/main" id="{80012080-3616-A4D1-88DD-BF3A0524F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" b="1329"/>
            <a:stretch/>
          </p:blipFill>
          <p:spPr>
            <a:xfrm>
              <a:off x="-13204" y="-1"/>
              <a:ext cx="6870462" cy="99060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AA794D-73F4-41A2-CC70-7F984959B763}"/>
                </a:ext>
              </a:extLst>
            </p:cNvPr>
            <p:cNvSpPr/>
            <p:nvPr/>
          </p:nvSpPr>
          <p:spPr>
            <a:xfrm>
              <a:off x="1503707" y="3643423"/>
              <a:ext cx="3848987" cy="1842977"/>
            </a:xfrm>
            <a:prstGeom prst="rect">
              <a:avLst/>
            </a:prstGeom>
            <a:gradFill flip="none" rotWithShape="1">
              <a:gsLst>
                <a:gs pos="0">
                  <a:srgbClr val="E8E6E5"/>
                </a:gs>
                <a:gs pos="20000">
                  <a:srgbClr val="F9F8F7"/>
                </a:gs>
                <a:gs pos="83000">
                  <a:srgbClr val="F7F6F5"/>
                </a:gs>
                <a:gs pos="100000">
                  <a:srgbClr val="F6F6F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1140880" y="3264736"/>
            <a:ext cx="4576228" cy="4476916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03" y="3787469"/>
            <a:ext cx="5751782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40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Malignt melanom </a:t>
            </a:r>
            <a:br>
              <a:rPr lang="sv-SE" sz="40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40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ökar och dödar </a:t>
            </a:r>
            <a:br>
              <a:rPr lang="sv-SE" sz="40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40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årligen fler </a:t>
            </a:r>
            <a:br>
              <a:rPr lang="sv-SE" sz="40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40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än 20,000 personer </a:t>
            </a:r>
            <a:br>
              <a:rPr lang="sv-SE" sz="40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</a:br>
            <a:r>
              <a:rPr lang="sv-SE" sz="4000" b="1" i="0" dirty="0">
                <a:solidFill>
                  <a:srgbClr val="2585C2"/>
                </a:solidFill>
                <a:effectLst/>
                <a:latin typeface="Calibri" panose="020F0502020204030204" pitchFamily="34" charset="0"/>
              </a:rPr>
              <a:t>i Europa </a:t>
            </a:r>
            <a:endParaRPr lang="en-GB" sz="2400" b="1" dirty="0">
              <a:solidFill>
                <a:srgbClr val="2585C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2A0147C-F24F-6F13-ABE1-F5581667435A}"/>
              </a:ext>
            </a:extLst>
          </p:cNvPr>
          <p:cNvSpPr/>
          <p:nvPr/>
        </p:nvSpPr>
        <p:spPr>
          <a:xfrm>
            <a:off x="431279" y="375565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al 41">
            <a:extLst>
              <a:ext uri="{FF2B5EF4-FFF2-40B4-BE49-F238E27FC236}">
                <a16:creationId xmlns:a16="http://schemas.microsoft.com/office/drawing/2014/main" id="{E8AC5DDE-0CDE-892B-8734-B128A0DFB7FC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B4B24AD-D99F-76D7-5B9B-1F892E400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8B41A05-3925-43C4-ACA4-29577B3AB8AE}"/>
              </a:ext>
            </a:extLst>
          </p:cNvPr>
          <p:cNvGrpSpPr/>
          <p:nvPr/>
        </p:nvGrpSpPr>
        <p:grpSpPr>
          <a:xfrm>
            <a:off x="2404003" y="375565"/>
            <a:ext cx="2049983" cy="1927018"/>
            <a:chOff x="2404003" y="375565"/>
            <a:chExt cx="2049983" cy="1927018"/>
          </a:xfrm>
        </p:grpSpPr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A903B586-F5FF-D9BC-76D4-580E17829295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F60AF7F-7172-E8A6-2290-53D500C82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79" y="381708"/>
              <a:ext cx="548640" cy="548640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71723928-9193-9E13-15B5-D14706B87F03}"/>
                </a:ext>
              </a:extLst>
            </p:cNvPr>
            <p:cNvSpPr txBox="1"/>
            <p:nvPr/>
          </p:nvSpPr>
          <p:spPr>
            <a:xfrm>
              <a:off x="2404003" y="65602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UNDVIK </a:t>
              </a:r>
              <a:b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FÖR MYCKET SOL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ANVÄND SOLSKYDDSPRODUKTER</a:t>
              </a:r>
              <a:endParaRPr lang="en-US" sz="95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SOLA </a:t>
              </a:r>
              <a:b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INTE SOLARIUM</a:t>
              </a:r>
              <a:endParaRPr lang="en-GB" sz="9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1" name="Group 2">
            <a:extLst>
              <a:ext uri="{FF2B5EF4-FFF2-40B4-BE49-F238E27FC236}">
                <a16:creationId xmlns:a16="http://schemas.microsoft.com/office/drawing/2014/main" id="{D6C162B1-CB10-BE35-DCA5-B9394EF063FB}"/>
              </a:ext>
            </a:extLst>
          </p:cNvPr>
          <p:cNvGrpSpPr/>
          <p:nvPr/>
        </p:nvGrpSpPr>
        <p:grpSpPr>
          <a:xfrm>
            <a:off x="0" y="9128276"/>
            <a:ext cx="6868968" cy="906862"/>
            <a:chOff x="0" y="9109018"/>
            <a:chExt cx="6879926" cy="9068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301C20-6699-13AF-26C6-A8D631730140}"/>
                </a:ext>
              </a:extLst>
            </p:cNvPr>
            <p:cNvSpPr/>
            <p:nvPr/>
          </p:nvSpPr>
          <p:spPr>
            <a:xfrm>
              <a:off x="0" y="9109018"/>
              <a:ext cx="6879926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BA23444C-7006-47BC-7F6A-C1CC9999CA34}"/>
                </a:ext>
              </a:extLst>
            </p:cNvPr>
            <p:cNvSpPr txBox="1"/>
            <p:nvPr/>
          </p:nvSpPr>
          <p:spPr>
            <a:xfrm>
              <a:off x="10963" y="9169494"/>
              <a:ext cx="685799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  <a:br>
                <a:rPr lang="sv-SE" sz="1200" dirty="0">
                  <a:solidFill>
                    <a:srgbClr val="2585C2"/>
                  </a:solidFill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PrEvCan© är ett initiativ av EONS och genomförs i samverkan med ESMO </a:t>
              </a:r>
              <a:b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som viktigaste partner. Läs mer på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9106513-CE9C-71F8-935E-90FBA6104D94}"/>
                </a:ext>
              </a:extLst>
            </p:cNvPr>
            <p:cNvGrpSpPr/>
            <p:nvPr/>
          </p:nvGrpSpPr>
          <p:grpSpPr>
            <a:xfrm>
              <a:off x="224716" y="9297854"/>
              <a:ext cx="475488" cy="475488"/>
              <a:chOff x="-302004" y="1916250"/>
              <a:chExt cx="2823923" cy="2823924"/>
            </a:xfrm>
          </p:grpSpPr>
          <p:sp>
            <p:nvSpPr>
              <p:cNvPr id="26" name="Ovaal 2">
                <a:extLst>
                  <a:ext uri="{FF2B5EF4-FFF2-40B4-BE49-F238E27FC236}">
                    <a16:creationId xmlns:a16="http://schemas.microsoft.com/office/drawing/2014/main" id="{4CA2D848-A847-38C4-7FC8-FC69A8854A24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27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1E6666F9-F9F7-1AD4-E002-1BCBEE705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B41CC83-8750-6E29-B01D-C52E2388E8E8}"/>
              </a:ext>
            </a:extLst>
          </p:cNvPr>
          <p:cNvSpPr/>
          <p:nvPr/>
        </p:nvSpPr>
        <p:spPr>
          <a:xfrm>
            <a:off x="535743" y="869104"/>
            <a:ext cx="1589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Placera </a:t>
            </a:r>
            <a:b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organisations logga här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588C94-8D40-7E04-10F1-8C0F7AE47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r="12664" b="13799"/>
          <a:stretch/>
        </p:blipFill>
        <p:spPr>
          <a:xfrm>
            <a:off x="-4101" y="0"/>
            <a:ext cx="6879926" cy="9930176"/>
          </a:xfrm>
          <a:prstGeom prst="rect">
            <a:avLst/>
          </a:prstGeom>
        </p:spPr>
      </p:pic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CD941-2679-B156-7E9A-60AA69670CD9}"/>
              </a:ext>
            </a:extLst>
          </p:cNvPr>
          <p:cNvGrpSpPr/>
          <p:nvPr/>
        </p:nvGrpSpPr>
        <p:grpSpPr>
          <a:xfrm>
            <a:off x="285219" y="3609424"/>
            <a:ext cx="6287562" cy="3921775"/>
            <a:chOff x="588698" y="3156081"/>
            <a:chExt cx="5679781" cy="361404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88698" y="3156081"/>
              <a:ext cx="5679781" cy="3614047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075" y="3423543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sv-SE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Rekommendera dina patienter att skydda </a:t>
              </a:r>
              <a:br>
                <a:rPr lang="sv-SE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sv-SE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huden mot solexponering med kläder och att använda solskyddsproduketer</a:t>
              </a:r>
              <a:endParaRPr lang="en-GB" sz="6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32A7D6-4418-4D73-8FF1-BC263DF6FB10}"/>
              </a:ext>
            </a:extLst>
          </p:cNvPr>
          <p:cNvGrpSpPr/>
          <p:nvPr/>
        </p:nvGrpSpPr>
        <p:grpSpPr>
          <a:xfrm>
            <a:off x="433928" y="382065"/>
            <a:ext cx="1792224" cy="1792224"/>
            <a:chOff x="1433852" y="1700836"/>
            <a:chExt cx="2823923" cy="2823924"/>
          </a:xfrm>
        </p:grpSpPr>
        <p:sp>
          <p:nvSpPr>
            <p:cNvPr id="30" name="Ovaal 2">
              <a:extLst>
                <a:ext uri="{FF2B5EF4-FFF2-40B4-BE49-F238E27FC236}">
                  <a16:creationId xmlns:a16="http://schemas.microsoft.com/office/drawing/2014/main" id="{72B3D861-DE96-44B4-A2B1-1A48D27B27D8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1" name="Picture 3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3CF413F-ED04-4D80-B3F3-2957C140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43A41ACC-DCC3-0F59-1C36-4BDAC7C29B2B}"/>
              </a:ext>
            </a:extLst>
          </p:cNvPr>
          <p:cNvSpPr/>
          <p:nvPr/>
        </p:nvSpPr>
        <p:spPr>
          <a:xfrm>
            <a:off x="439174" y="408429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al 41">
            <a:extLst>
              <a:ext uri="{FF2B5EF4-FFF2-40B4-BE49-F238E27FC236}">
                <a16:creationId xmlns:a16="http://schemas.microsoft.com/office/drawing/2014/main" id="{6C2C1B61-2843-8F11-69EB-DE1AB61B7F2D}"/>
              </a:ext>
            </a:extLst>
          </p:cNvPr>
          <p:cNvSpPr/>
          <p:nvPr/>
        </p:nvSpPr>
        <p:spPr>
          <a:xfrm>
            <a:off x="2529344" y="375565"/>
            <a:ext cx="1799302" cy="1805224"/>
          </a:xfrm>
          <a:prstGeom prst="ellipse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A1C431A-D95B-D031-3E4E-FB66F8A03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E8C3240-8053-A684-E8FE-0A98CE8A0603}"/>
              </a:ext>
            </a:extLst>
          </p:cNvPr>
          <p:cNvGrpSpPr/>
          <p:nvPr/>
        </p:nvGrpSpPr>
        <p:grpSpPr>
          <a:xfrm>
            <a:off x="2404003" y="375565"/>
            <a:ext cx="2049983" cy="1927018"/>
            <a:chOff x="2404003" y="375565"/>
            <a:chExt cx="2049983" cy="1927018"/>
          </a:xfrm>
        </p:grpSpPr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D0B59918-8B40-9875-DE21-813B52166253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58706BE-68FD-4411-E933-D602091FE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79" y="381708"/>
              <a:ext cx="548640" cy="548640"/>
            </a:xfrm>
            <a:prstGeom prst="rect">
              <a:avLst/>
            </a:prstGeom>
          </p:spPr>
        </p:pic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6E11266-ABAE-2BA5-9547-44F7BC60AFE7}"/>
                </a:ext>
              </a:extLst>
            </p:cNvPr>
            <p:cNvSpPr txBox="1"/>
            <p:nvPr/>
          </p:nvSpPr>
          <p:spPr>
            <a:xfrm>
              <a:off x="2404003" y="65602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UNDVIK </a:t>
              </a:r>
              <a:b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FÖR MYCKET SOL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ANVÄND SOLSKYDDSPRODUKTER</a:t>
              </a:r>
              <a:endParaRPr lang="en-US" sz="95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SOLA </a:t>
              </a:r>
              <a:br>
                <a: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INTE SOLARIUM</a:t>
              </a:r>
              <a:endParaRPr lang="en-GB" sz="9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67C17096-D84E-EC62-17F1-87092FF7A318}"/>
              </a:ext>
            </a:extLst>
          </p:cNvPr>
          <p:cNvGrpSpPr/>
          <p:nvPr/>
        </p:nvGrpSpPr>
        <p:grpSpPr>
          <a:xfrm>
            <a:off x="0" y="9128276"/>
            <a:ext cx="6868968" cy="906862"/>
            <a:chOff x="0" y="9109018"/>
            <a:chExt cx="6879926" cy="90686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A71B16-C02F-8C1B-73A7-4754F5E5F478}"/>
                </a:ext>
              </a:extLst>
            </p:cNvPr>
            <p:cNvSpPr/>
            <p:nvPr/>
          </p:nvSpPr>
          <p:spPr>
            <a:xfrm>
              <a:off x="0" y="9109018"/>
              <a:ext cx="6879926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46DE529A-0DDF-9961-1BCD-4BAD520DB3CE}"/>
                </a:ext>
              </a:extLst>
            </p:cNvPr>
            <p:cNvSpPr txBox="1"/>
            <p:nvPr/>
          </p:nvSpPr>
          <p:spPr>
            <a:xfrm>
              <a:off x="10963" y="9169494"/>
              <a:ext cx="685799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  <a:br>
                <a:rPr lang="sv-SE" sz="1200" dirty="0">
                  <a:solidFill>
                    <a:srgbClr val="2585C2"/>
                  </a:solidFill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PrEvCan© är ett initiativ av EONS och genomförs i samverkan med ESMO </a:t>
              </a:r>
              <a:b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1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som viktigaste partner. Läs mer på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174939-22C6-3136-B214-C109B73F6E9C}"/>
                </a:ext>
              </a:extLst>
            </p:cNvPr>
            <p:cNvGrpSpPr/>
            <p:nvPr/>
          </p:nvGrpSpPr>
          <p:grpSpPr>
            <a:xfrm>
              <a:off x="224716" y="9297854"/>
              <a:ext cx="475488" cy="475488"/>
              <a:chOff x="-302004" y="1916250"/>
              <a:chExt cx="2823923" cy="2823924"/>
            </a:xfrm>
          </p:grpSpPr>
          <p:sp>
            <p:nvSpPr>
              <p:cNvPr id="24" name="Ovaal 2">
                <a:extLst>
                  <a:ext uri="{FF2B5EF4-FFF2-40B4-BE49-F238E27FC236}">
                    <a16:creationId xmlns:a16="http://schemas.microsoft.com/office/drawing/2014/main" id="{9607BACB-381E-CA77-C8D1-368E74F0A487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26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87479EB-4701-F58A-0022-B1923D108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C237E2E-AF40-7CE4-D37D-51C21BE83626}"/>
              </a:ext>
            </a:extLst>
          </p:cNvPr>
          <p:cNvSpPr/>
          <p:nvPr/>
        </p:nvSpPr>
        <p:spPr>
          <a:xfrm>
            <a:off x="535743" y="869104"/>
            <a:ext cx="1589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Placera </a:t>
            </a:r>
            <a:b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v-SE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organisations logga här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770</Words>
  <Application>Microsoft Office PowerPoint</Application>
  <PresentationFormat>A4 Paper (210x297 mm)</PresentationFormat>
  <Paragraphs>129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2023-03-23T09:17:28Z</dcterms:modified>
</cp:coreProperties>
</file>