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6" r:id="rId2"/>
    <p:sldId id="261" r:id="rId3"/>
    <p:sldId id="262" r:id="rId4"/>
    <p:sldId id="295" r:id="rId5"/>
    <p:sldId id="291" r:id="rId6"/>
    <p:sldId id="296" r:id="rId7"/>
    <p:sldId id="287" r:id="rId8"/>
    <p:sldId id="281" r:id="rId9"/>
    <p:sldId id="284" r:id="rId10"/>
    <p:sldId id="297" r:id="rId11"/>
    <p:sldId id="279" r:id="rId12"/>
  </p:sldIdLst>
  <p:sldSz cx="6858000" cy="9906000" type="A4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85C2"/>
    <a:srgbClr val="F6F6F5"/>
    <a:srgbClr val="F7F6F5"/>
    <a:srgbClr val="F9F8F7"/>
    <a:srgbClr val="E8E6E5"/>
    <a:srgbClr val="CDC8C5"/>
    <a:srgbClr val="EFEEEC"/>
    <a:srgbClr val="F1F0EE"/>
    <a:srgbClr val="F0F0EE"/>
    <a:srgbClr val="D5D3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85E0836-F572-4933-BA56-61BF44138B47}" v="33" dt="2023-03-19T04:37:02.9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0" autoAdjust="0"/>
    <p:restoredTop sz="94660"/>
  </p:normalViewPr>
  <p:slideViewPr>
    <p:cSldViewPr snapToGrid="0">
      <p:cViewPr varScale="1">
        <p:scale>
          <a:sx n="77" d="100"/>
          <a:sy n="77" d="100"/>
        </p:scale>
        <p:origin x="2126" y="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27/03/2023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4933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27/03/2023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6264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27/03/2023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2947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27/03/2023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9647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27/03/2023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7842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27/03/2023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466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27/03/2023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0066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27/03/2023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3218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27/03/2023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2311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27/03/2023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7012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27/03/2023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797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E1D88-860E-4904-B7AC-FEEA68306E88}" type="datetimeFigureOut">
              <a:rPr lang="en-GB" smtClean="0"/>
              <a:t>27/03/2023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159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sv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sv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sv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sv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sv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sv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sv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A9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54D9FBF2-CDC2-33A8-4A4A-DB785A574382}"/>
              </a:ext>
            </a:extLst>
          </p:cNvPr>
          <p:cNvGrpSpPr/>
          <p:nvPr/>
        </p:nvGrpSpPr>
        <p:grpSpPr>
          <a:xfrm>
            <a:off x="-4101" y="153870"/>
            <a:ext cx="6879926" cy="9815936"/>
            <a:chOff x="-4101" y="153870"/>
            <a:chExt cx="6879926" cy="9815936"/>
          </a:xfrm>
        </p:grpSpPr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5FEF6DD-585F-1199-0FC2-AD256E4C8A71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1433852" y="1700836"/>
              <a:chExt cx="2823923" cy="2823924"/>
            </a:xfrm>
          </p:grpSpPr>
          <p:sp>
            <p:nvSpPr>
              <p:cNvPr id="37" name="Ovaal 2">
                <a:extLst>
                  <a:ext uri="{FF2B5EF4-FFF2-40B4-BE49-F238E27FC236}">
                    <a16:creationId xmlns:a16="http://schemas.microsoft.com/office/drawing/2014/main" id="{8A2DE224-974B-3F12-8DDB-319001774B99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8" name="Picture 37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B506322B-FFFB-E0D9-77DF-A394480AC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E8A3043-603E-6CED-2B04-9EE75E5226DD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8F7ECA4E-66A6-A4C7-99EF-195DB43D667A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solidFill>
                <a:srgbClr val="DBD1C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D9ED171-A100-94E8-8218-BE6015FA96DF}"/>
                </a:ext>
              </a:extLst>
            </p:cNvPr>
            <p:cNvGrpSpPr/>
            <p:nvPr/>
          </p:nvGrpSpPr>
          <p:grpSpPr>
            <a:xfrm>
              <a:off x="2404003" y="370203"/>
              <a:ext cx="2049983" cy="1873964"/>
              <a:chOff x="2404003" y="370203"/>
              <a:chExt cx="2049983" cy="1873964"/>
            </a:xfrm>
          </p:grpSpPr>
          <p:sp>
            <p:nvSpPr>
              <p:cNvPr id="47" name="Ovaal 41">
                <a:extLst>
                  <a:ext uri="{FF2B5EF4-FFF2-40B4-BE49-F238E27FC236}">
                    <a16:creationId xmlns:a16="http://schemas.microsoft.com/office/drawing/2014/main" id="{EF7D55F8-CA01-8329-6C5D-A4F715D55717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9" name="Picture 8" descr="Icon&#10;&#10;Description automatically generated">
                <a:extLst>
                  <a:ext uri="{FF2B5EF4-FFF2-40B4-BE49-F238E27FC236}">
                    <a16:creationId xmlns:a16="http://schemas.microsoft.com/office/drawing/2014/main" id="{3BC22956-7C64-CF11-3AA5-86F0727923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0579" y="370203"/>
                <a:ext cx="548640" cy="548640"/>
              </a:xfrm>
              <a:prstGeom prst="rect">
                <a:avLst/>
              </a:prstGeom>
            </p:spPr>
          </p:pic>
          <p:sp>
            <p:nvSpPr>
              <p:cNvPr id="48" name="TextBox 7">
                <a:extLst>
                  <a:ext uri="{FF2B5EF4-FFF2-40B4-BE49-F238E27FC236}">
                    <a16:creationId xmlns:a16="http://schemas.microsoft.com/office/drawing/2014/main" id="{3B7972DD-22E5-CF6D-95D3-5F29FFC17193}"/>
                  </a:ext>
                </a:extLst>
              </p:cNvPr>
              <p:cNvSpPr txBox="1"/>
              <p:nvPr/>
            </p:nvSpPr>
            <p:spPr>
              <a:xfrm>
                <a:off x="2404003" y="597612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9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l-GR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Αποφεύγετε την </a:t>
                </a:r>
                <a:br>
                  <a:rPr lang="en-US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l-GR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υπερβολική έκθεση στον ήλιο</a:t>
                </a:r>
                <a:br>
                  <a:rPr lang="en-US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4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DFVDG</a:t>
                </a:r>
              </a:p>
              <a:p>
                <a:pPr algn="ctr" rtl="0" fontAlgn="base"/>
                <a:r>
                  <a:rPr lang="el-GR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Χρησιμοποιείτε μέσα προστασίας από τον ήλιο</a:t>
                </a:r>
                <a:endPara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r>
                  <a:rPr lang="en-US" sz="4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</a:t>
                </a:r>
              </a:p>
              <a:p>
                <a:pPr algn="ctr" rtl="0" fontAlgn="base"/>
                <a:r>
                  <a:rPr lang="el-GR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Μην χρησιμοποιείτε συσκευές </a:t>
                </a:r>
                <a:br>
                  <a:rPr lang="en-US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l-GR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μαυρίσματος</a:t>
                </a:r>
                <a:endParaRPr lang="en-GB" sz="9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p:grp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C28B1735-51B1-0D6F-DB10-4776CB3544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3" name="TextBox 57">
              <a:extLst>
                <a:ext uri="{FF2B5EF4-FFF2-40B4-BE49-F238E27FC236}">
                  <a16:creationId xmlns:a16="http://schemas.microsoft.com/office/drawing/2014/main" id="{405727E3-B964-9F43-506C-9B0D91D8EBD6}"/>
                </a:ext>
              </a:extLst>
            </p:cNvPr>
            <p:cNvSpPr txBox="1"/>
            <p:nvPr/>
          </p:nvSpPr>
          <p:spPr>
            <a:xfrm>
              <a:off x="150659" y="4614552"/>
              <a:ext cx="6586415" cy="2339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solidFill>
                  <a:srgbClr val="2585C2"/>
                </a:solidFill>
              </a:endParaRPr>
            </a:p>
            <a:p>
              <a:pPr algn="ctr"/>
              <a:r>
                <a:rPr lang="el" sz="3200" b="1" dirty="0">
                  <a:solidFill>
                    <a:srgbClr val="2585C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Μηνύματα </a:t>
              </a:r>
              <a:br>
                <a:rPr lang="el" sz="3200" b="1" dirty="0">
                  <a:solidFill>
                    <a:srgbClr val="2585C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l" sz="3200" b="1" dirty="0">
                  <a:solidFill>
                    <a:srgbClr val="2585C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για τον γενικό πληθυσμό</a:t>
              </a:r>
            </a:p>
            <a:p>
              <a:pPr algn="ctr"/>
              <a:endParaRPr lang="de" sz="3200" b="1" dirty="0">
                <a:solidFill>
                  <a:srgbClr val="2585C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GB" sz="3200" b="1" dirty="0">
                <a:solidFill>
                  <a:srgbClr val="2585C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4" name="Group 9">
              <a:extLst>
                <a:ext uri="{FF2B5EF4-FFF2-40B4-BE49-F238E27FC236}">
                  <a16:creationId xmlns:a16="http://schemas.microsoft.com/office/drawing/2014/main" id="{EC19F899-AD11-34CD-2D91-C7A62B9265F0}"/>
                </a:ext>
              </a:extLst>
            </p:cNvPr>
            <p:cNvGrpSpPr/>
            <p:nvPr/>
          </p:nvGrpSpPr>
          <p:grpSpPr>
            <a:xfrm>
              <a:off x="-4101" y="9123420"/>
              <a:ext cx="6879926" cy="846386"/>
              <a:chOff x="-4101" y="9123420"/>
              <a:chExt cx="6879926" cy="846386"/>
            </a:xfrm>
          </p:grpSpPr>
          <p:grpSp>
            <p:nvGrpSpPr>
              <p:cNvPr id="5" name="Group 10">
                <a:extLst>
                  <a:ext uri="{FF2B5EF4-FFF2-40B4-BE49-F238E27FC236}">
                    <a16:creationId xmlns:a16="http://schemas.microsoft.com/office/drawing/2014/main" id="{6F304841-D9FD-AB86-7CCD-40F3B70C63F8}"/>
                  </a:ext>
                </a:extLst>
              </p:cNvPr>
              <p:cNvGrpSpPr/>
              <p:nvPr/>
            </p:nvGrpSpPr>
            <p:grpSpPr>
              <a:xfrm>
                <a:off x="-4101" y="9123420"/>
                <a:ext cx="6879926" cy="846386"/>
                <a:chOff x="0" y="9099244"/>
                <a:chExt cx="6879926" cy="846386"/>
              </a:xfrm>
            </p:grpSpPr>
            <p:sp>
              <p:nvSpPr>
                <p:cNvPr id="7" name="Rectangle 13">
                  <a:extLst>
                    <a:ext uri="{FF2B5EF4-FFF2-40B4-BE49-F238E27FC236}">
                      <a16:creationId xmlns:a16="http://schemas.microsoft.com/office/drawing/2014/main" id="{BB846B08-6CCB-B145-BD83-067FEB0C690D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2585C2"/>
                    </a:solidFill>
                  </a:endParaRPr>
                </a:p>
              </p:txBody>
            </p:sp>
            <p:sp>
              <p:nvSpPr>
                <p:cNvPr id="8" name="TextBox 14">
                  <a:extLst>
                    <a:ext uri="{FF2B5EF4-FFF2-40B4-BE49-F238E27FC236}">
                      <a16:creationId xmlns:a16="http://schemas.microsoft.com/office/drawing/2014/main" id="{BDB3A7E8-6011-F909-B727-2308D6AC7F19}"/>
                    </a:ext>
                  </a:extLst>
                </p:cNvPr>
                <p:cNvSpPr txBox="1"/>
                <p:nvPr/>
              </p:nvSpPr>
              <p:spPr>
                <a:xfrm>
                  <a:off x="21927" y="909924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2585C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l-GR" sz="1200" b="1" dirty="0">
                      <a:solidFill>
                        <a:srgbClr val="2585C2"/>
                      </a:solidFill>
                    </a:rPr>
                    <a:t>Η εκστρατεία PrEvCan© ξεκίνησε από την EONS </a:t>
                  </a:r>
                  <a:br>
                    <a:rPr lang="el-GR" sz="1200" b="1" dirty="0">
                      <a:solidFill>
                        <a:srgbClr val="2585C2"/>
                      </a:solidFill>
                    </a:rPr>
                  </a:br>
                  <a:r>
                    <a:rPr lang="el-GR" sz="1200" b="1" dirty="0">
                      <a:solidFill>
                        <a:srgbClr val="2585C2"/>
                      </a:solidFill>
                    </a:rPr>
                    <a:t>και διεξάγεται με βασικό συνεργάτη της εκστρατείας, το ESMO. </a:t>
                  </a:r>
                  <a:br>
                    <a:rPr lang="el-GR" sz="1200" b="1" dirty="0">
                      <a:solidFill>
                        <a:srgbClr val="2585C2"/>
                      </a:solidFill>
                    </a:rPr>
                  </a:br>
                  <a:r>
                    <a:rPr lang="el-GR" sz="1200" b="1" dirty="0">
                      <a:solidFill>
                        <a:srgbClr val="2585C2"/>
                      </a:solidFill>
                    </a:rPr>
                    <a:t>Περισσότερες πληροφορίες: www.cancernurse.eu/prevcan</a:t>
                  </a:r>
                </a:p>
              </p:txBody>
            </p:sp>
            <p:grpSp>
              <p:nvGrpSpPr>
                <p:cNvPr id="11" name="Group 15">
                  <a:extLst>
                    <a:ext uri="{FF2B5EF4-FFF2-40B4-BE49-F238E27FC236}">
                      <a16:creationId xmlns:a16="http://schemas.microsoft.com/office/drawing/2014/main" id="{CD780C1F-4B09-B1EF-E64F-9286C76A85FD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12" name="Ovaal 2">
                    <a:extLst>
                      <a:ext uri="{FF2B5EF4-FFF2-40B4-BE49-F238E27FC236}">
                        <a16:creationId xmlns:a16="http://schemas.microsoft.com/office/drawing/2014/main" id="{432DB30E-0A1F-2482-5549-A1BA4B750F04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2585C2"/>
                      </a:solidFill>
                    </a:endParaRPr>
                  </a:p>
                </p:txBody>
              </p:sp>
              <p:pic>
                <p:nvPicPr>
                  <p:cNvPr id="13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56CDCC7F-6675-635A-C51A-BA5ECFE5163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6" name="Graphic 12">
                <a:extLst>
                  <a:ext uri="{FF2B5EF4-FFF2-40B4-BE49-F238E27FC236}">
                    <a16:creationId xmlns:a16="http://schemas.microsoft.com/office/drawing/2014/main" id="{43EC1E18-0334-43F9-7880-EA6B3A267B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4799766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69D60F7A-813E-3118-A6B3-7667DACCD301}"/>
              </a:ext>
            </a:extLst>
          </p:cNvPr>
          <p:cNvGrpSpPr/>
          <p:nvPr/>
        </p:nvGrpSpPr>
        <p:grpSpPr>
          <a:xfrm>
            <a:off x="-4101" y="0"/>
            <a:ext cx="6879926" cy="9969806"/>
            <a:chOff x="-4101" y="0"/>
            <a:chExt cx="6879926" cy="9969806"/>
          </a:xfrm>
        </p:grpSpPr>
        <p:pic>
          <p:nvPicPr>
            <p:cNvPr id="4" name="Picture 3" descr="A picture containing person&#10;&#10;Description automatically generated">
              <a:extLst>
                <a:ext uri="{FF2B5EF4-FFF2-40B4-BE49-F238E27FC236}">
                  <a16:creationId xmlns:a16="http://schemas.microsoft.com/office/drawing/2014/main" id="{0EC9457A-C4BB-DA6C-668B-D73AA4BC21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3" t="9503" r="4431" b="6107"/>
            <a:stretch/>
          </p:blipFill>
          <p:spPr>
            <a:xfrm>
              <a:off x="4100" y="0"/>
              <a:ext cx="6857999" cy="9906000"/>
            </a:xfrm>
            <a:prstGeom prst="rect">
              <a:avLst/>
            </a:prstGeom>
          </p:spPr>
        </p:pic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63CD941-2679-B156-7E9A-60AA69670CD9}"/>
                </a:ext>
              </a:extLst>
            </p:cNvPr>
            <p:cNvGrpSpPr/>
            <p:nvPr/>
          </p:nvGrpSpPr>
          <p:grpSpPr>
            <a:xfrm>
              <a:off x="531610" y="4782799"/>
              <a:ext cx="5739590" cy="3749201"/>
              <a:chOff x="757432" y="2481895"/>
              <a:chExt cx="5739590" cy="3749201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DE322BCE-0271-4C8E-9878-A7CF42C7A47B}"/>
                  </a:ext>
                </a:extLst>
              </p:cNvPr>
              <p:cNvSpPr/>
              <p:nvPr/>
            </p:nvSpPr>
            <p:spPr>
              <a:xfrm>
                <a:off x="757432" y="2481895"/>
                <a:ext cx="5739590" cy="3749201"/>
              </a:xfrm>
              <a:prstGeom prst="roundRect">
                <a:avLst/>
              </a:prstGeom>
              <a:solidFill>
                <a:schemeClr val="bg1">
                  <a:alpha val="71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Text Box 2">
                <a:extLst>
                  <a:ext uri="{FF2B5EF4-FFF2-40B4-BE49-F238E27FC236}">
                    <a16:creationId xmlns:a16="http://schemas.microsoft.com/office/drawing/2014/main" id="{1390292E-CF4A-4AAE-B8F3-6810A56F22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68798" y="2704246"/>
                <a:ext cx="5539617" cy="1466835"/>
              </a:xfrm>
              <a:prstGeom prst="rect">
                <a:avLst/>
              </a:prstGeom>
              <a:noFill/>
              <a:ln w="57150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R="0" lvl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r>
                  <a:rPr lang="el-GR" sz="40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Παραπέμπετε </a:t>
                </a:r>
                <a:br>
                  <a:rPr lang="en-US" sz="40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</a:br>
                <a:r>
                  <a:rPr lang="el-GR" sz="40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πάντα τους ασθενείς </a:t>
                </a:r>
                <a:br>
                  <a:rPr lang="en-US" sz="40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</a:br>
                <a:r>
                  <a:rPr lang="el-GR" sz="40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με οποιεσδήποτε δερματικές ανησυχίες </a:t>
                </a:r>
                <a:br>
                  <a:rPr lang="en-US" sz="40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</a:br>
                <a:r>
                  <a:rPr lang="el-GR" sz="40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σε ειδικό.</a:t>
                </a:r>
                <a:endParaRPr lang="en-GB" sz="600" b="1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732A7D6-4418-4D73-8FF1-BC263DF6FB10}"/>
                </a:ext>
              </a:extLst>
            </p:cNvPr>
            <p:cNvGrpSpPr/>
            <p:nvPr/>
          </p:nvGrpSpPr>
          <p:grpSpPr>
            <a:xfrm>
              <a:off x="433928" y="382065"/>
              <a:ext cx="1792224" cy="1792224"/>
              <a:chOff x="1433852" y="1700836"/>
              <a:chExt cx="2823923" cy="2823924"/>
            </a:xfrm>
          </p:grpSpPr>
          <p:sp>
            <p:nvSpPr>
              <p:cNvPr id="30" name="Ovaal 2">
                <a:extLst>
                  <a:ext uri="{FF2B5EF4-FFF2-40B4-BE49-F238E27FC236}">
                    <a16:creationId xmlns:a16="http://schemas.microsoft.com/office/drawing/2014/main" id="{72B3D861-DE96-44B4-A2B1-1A48D27B27D8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1" name="Picture 30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33CF413F-ED04-4D80-B3F3-2957C14029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43A41ACC-DCC3-0F59-1C36-4BDAC7C29B2B}"/>
                </a:ext>
              </a:extLst>
            </p:cNvPr>
            <p:cNvSpPr/>
            <p:nvPr/>
          </p:nvSpPr>
          <p:spPr>
            <a:xfrm>
              <a:off x="439174" y="408429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" name="Ovaal 41">
              <a:extLst>
                <a:ext uri="{FF2B5EF4-FFF2-40B4-BE49-F238E27FC236}">
                  <a16:creationId xmlns:a16="http://schemas.microsoft.com/office/drawing/2014/main" id="{6C2C1B61-2843-8F11-69EB-DE1AB61B7F2D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D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10D64657-D2C4-636E-1807-51DFE5ABF7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2E480BD-4BAB-36A9-257B-45FB3CE40244}"/>
                </a:ext>
              </a:extLst>
            </p:cNvPr>
            <p:cNvGrpSpPr/>
            <p:nvPr/>
          </p:nvGrpSpPr>
          <p:grpSpPr>
            <a:xfrm>
              <a:off x="2404003" y="370203"/>
              <a:ext cx="2049983" cy="1873964"/>
              <a:chOff x="2404003" y="370203"/>
              <a:chExt cx="2049983" cy="1873964"/>
            </a:xfrm>
          </p:grpSpPr>
          <p:pic>
            <p:nvPicPr>
              <p:cNvPr id="14" name="Picture 13" descr="Icon&#10;&#10;Description automatically generated">
                <a:extLst>
                  <a:ext uri="{FF2B5EF4-FFF2-40B4-BE49-F238E27FC236}">
                    <a16:creationId xmlns:a16="http://schemas.microsoft.com/office/drawing/2014/main" id="{E01100D0-8F7F-3A31-770D-F968FD01B4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0579" y="370203"/>
                <a:ext cx="548640" cy="548640"/>
              </a:xfrm>
              <a:prstGeom prst="rect">
                <a:avLst/>
              </a:prstGeom>
            </p:spPr>
          </p:pic>
          <p:sp>
            <p:nvSpPr>
              <p:cNvPr id="15" name="TextBox 7">
                <a:extLst>
                  <a:ext uri="{FF2B5EF4-FFF2-40B4-BE49-F238E27FC236}">
                    <a16:creationId xmlns:a16="http://schemas.microsoft.com/office/drawing/2014/main" id="{32013654-5C03-0A5F-7BD5-BCF39EE1F3A7}"/>
                  </a:ext>
                </a:extLst>
              </p:cNvPr>
              <p:cNvSpPr txBox="1"/>
              <p:nvPr/>
            </p:nvSpPr>
            <p:spPr>
              <a:xfrm>
                <a:off x="2404003" y="597612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9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l-GR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Αποφεύγετε την </a:t>
                </a:r>
                <a:br>
                  <a:rPr lang="en-US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l-GR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υπερβολική έκθεση στον ήλιο</a:t>
                </a:r>
                <a:br>
                  <a:rPr lang="en-US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4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DFVDG</a:t>
                </a:r>
              </a:p>
              <a:p>
                <a:pPr algn="ctr" rtl="0" fontAlgn="base"/>
                <a:r>
                  <a:rPr lang="el-GR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Χρησιμοποιείτε μέσα προστασίας από τον ήλιο</a:t>
                </a:r>
                <a:endPara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r>
                  <a:rPr lang="en-US" sz="4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</a:t>
                </a:r>
              </a:p>
              <a:p>
                <a:pPr algn="ctr" rtl="0" fontAlgn="base"/>
                <a:r>
                  <a:rPr lang="el-GR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Μην χρησιμοποιείτε συσκευές </a:t>
                </a:r>
                <a:br>
                  <a:rPr lang="en-US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l-GR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μαυρίσματος</a:t>
                </a:r>
                <a:endParaRPr lang="en-GB" sz="9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p:grpSp>
        <p:grpSp>
          <p:nvGrpSpPr>
            <p:cNvPr id="16" name="Group 9">
              <a:extLst>
                <a:ext uri="{FF2B5EF4-FFF2-40B4-BE49-F238E27FC236}">
                  <a16:creationId xmlns:a16="http://schemas.microsoft.com/office/drawing/2014/main" id="{B2746849-EE17-DC58-27BE-ADD9B44D5DAA}"/>
                </a:ext>
              </a:extLst>
            </p:cNvPr>
            <p:cNvGrpSpPr/>
            <p:nvPr/>
          </p:nvGrpSpPr>
          <p:grpSpPr>
            <a:xfrm>
              <a:off x="-4101" y="9123420"/>
              <a:ext cx="6879926" cy="846386"/>
              <a:chOff x="-4101" y="9123420"/>
              <a:chExt cx="6879926" cy="846386"/>
            </a:xfrm>
          </p:grpSpPr>
          <p:grpSp>
            <p:nvGrpSpPr>
              <p:cNvPr id="17" name="Group 10">
                <a:extLst>
                  <a:ext uri="{FF2B5EF4-FFF2-40B4-BE49-F238E27FC236}">
                    <a16:creationId xmlns:a16="http://schemas.microsoft.com/office/drawing/2014/main" id="{E77420B7-2560-6142-2BC9-7E7420F8BD9D}"/>
                  </a:ext>
                </a:extLst>
              </p:cNvPr>
              <p:cNvGrpSpPr/>
              <p:nvPr/>
            </p:nvGrpSpPr>
            <p:grpSpPr>
              <a:xfrm>
                <a:off x="-4101" y="9123420"/>
                <a:ext cx="6879926" cy="846386"/>
                <a:chOff x="0" y="9099244"/>
                <a:chExt cx="6879926" cy="846386"/>
              </a:xfrm>
            </p:grpSpPr>
            <p:sp>
              <p:nvSpPr>
                <p:cNvPr id="21" name="Rectangle 13">
                  <a:extLst>
                    <a:ext uri="{FF2B5EF4-FFF2-40B4-BE49-F238E27FC236}">
                      <a16:creationId xmlns:a16="http://schemas.microsoft.com/office/drawing/2014/main" id="{D1C58D32-7386-118C-48FA-4B2E308820BB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2585C2"/>
                    </a:solidFill>
                  </a:endParaRPr>
                </a:p>
              </p:txBody>
            </p:sp>
            <p:sp>
              <p:nvSpPr>
                <p:cNvPr id="22" name="TextBox 14">
                  <a:extLst>
                    <a:ext uri="{FF2B5EF4-FFF2-40B4-BE49-F238E27FC236}">
                      <a16:creationId xmlns:a16="http://schemas.microsoft.com/office/drawing/2014/main" id="{809BFBD1-6FC6-B9B3-6480-82DC17DC204F}"/>
                    </a:ext>
                  </a:extLst>
                </p:cNvPr>
                <p:cNvSpPr txBox="1"/>
                <p:nvPr/>
              </p:nvSpPr>
              <p:spPr>
                <a:xfrm>
                  <a:off x="21927" y="909924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2585C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l-GR" sz="1200" b="1" dirty="0">
                      <a:solidFill>
                        <a:srgbClr val="2585C2"/>
                      </a:solidFill>
                    </a:rPr>
                    <a:t>Η εκστρατεία PrEvCan© ξεκίνησε από την EONS </a:t>
                  </a:r>
                  <a:br>
                    <a:rPr lang="el-GR" sz="1200" b="1" dirty="0">
                      <a:solidFill>
                        <a:srgbClr val="2585C2"/>
                      </a:solidFill>
                    </a:rPr>
                  </a:br>
                  <a:r>
                    <a:rPr lang="el-GR" sz="1200" b="1" dirty="0">
                      <a:solidFill>
                        <a:srgbClr val="2585C2"/>
                      </a:solidFill>
                    </a:rPr>
                    <a:t>και διεξάγεται με βασικό συνεργάτη της εκστρατείας, το ESMO. </a:t>
                  </a:r>
                  <a:br>
                    <a:rPr lang="el-GR" sz="1200" b="1" dirty="0">
                      <a:solidFill>
                        <a:srgbClr val="2585C2"/>
                      </a:solidFill>
                    </a:rPr>
                  </a:br>
                  <a:r>
                    <a:rPr lang="el-GR" sz="1200" b="1" dirty="0">
                      <a:solidFill>
                        <a:srgbClr val="2585C2"/>
                      </a:solidFill>
                    </a:rPr>
                    <a:t>Περισσότερες πληροφορίες: www.cancernurse.eu/prevcan</a:t>
                  </a:r>
                </a:p>
              </p:txBody>
            </p:sp>
            <p:grpSp>
              <p:nvGrpSpPr>
                <p:cNvPr id="23" name="Group 15">
                  <a:extLst>
                    <a:ext uri="{FF2B5EF4-FFF2-40B4-BE49-F238E27FC236}">
                      <a16:creationId xmlns:a16="http://schemas.microsoft.com/office/drawing/2014/main" id="{CFC47265-DBAF-C113-459F-46F2783B3092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24" name="Ovaal 2">
                    <a:extLst>
                      <a:ext uri="{FF2B5EF4-FFF2-40B4-BE49-F238E27FC236}">
                        <a16:creationId xmlns:a16="http://schemas.microsoft.com/office/drawing/2014/main" id="{235A9E2D-0D4C-D0C2-0DB9-128B47C7858B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2585C2"/>
                      </a:solidFill>
                    </a:endParaRPr>
                  </a:p>
                </p:txBody>
              </p:sp>
              <p:pic>
                <p:nvPicPr>
                  <p:cNvPr id="26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9E3D23D1-98FF-FC2E-51F4-471180CFC07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8" name="Graphic 12">
                <a:extLst>
                  <a:ext uri="{FF2B5EF4-FFF2-40B4-BE49-F238E27FC236}">
                    <a16:creationId xmlns:a16="http://schemas.microsoft.com/office/drawing/2014/main" id="{CE1D41D0-B306-C23B-7C8B-BEC7EBC29D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  <p:sp>
          <p:nvSpPr>
            <p:cNvPr id="27" name="Rectangle 4">
              <a:extLst>
                <a:ext uri="{FF2B5EF4-FFF2-40B4-BE49-F238E27FC236}">
                  <a16:creationId xmlns:a16="http://schemas.microsoft.com/office/drawing/2014/main" id="{0A49C74B-D10C-A876-E651-0A34C4E8BC57}"/>
                </a:ext>
              </a:extLst>
            </p:cNvPr>
            <p:cNvSpPr/>
            <p:nvPr/>
          </p:nvSpPr>
          <p:spPr>
            <a:xfrm>
              <a:off x="531610" y="828538"/>
              <a:ext cx="1589138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l-G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Εισάγετε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el-G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το λογότυπο του οργανισμού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el-G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σας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06364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4CB09F01-DFE0-BB1D-65B3-C953FB4724D6}"/>
              </a:ext>
            </a:extLst>
          </p:cNvPr>
          <p:cNvGrpSpPr/>
          <p:nvPr/>
        </p:nvGrpSpPr>
        <p:grpSpPr>
          <a:xfrm>
            <a:off x="-4101" y="-3"/>
            <a:ext cx="6879926" cy="9969809"/>
            <a:chOff x="-4101" y="-3"/>
            <a:chExt cx="6879926" cy="9969809"/>
          </a:xfrm>
        </p:grpSpPr>
        <p:pic>
          <p:nvPicPr>
            <p:cNvPr id="69" name="Picture 68" descr="A picture containing colorful&#10;&#10;Description automatically generated">
              <a:extLst>
                <a:ext uri="{FF2B5EF4-FFF2-40B4-BE49-F238E27FC236}">
                  <a16:creationId xmlns:a16="http://schemas.microsoft.com/office/drawing/2014/main" id="{7A86DF82-754A-44D0-BC7D-76D8238511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3" r="1853"/>
            <a:stretch/>
          </p:blipFill>
          <p:spPr>
            <a:xfrm rot="16200000">
              <a:off x="-1526052" y="1526049"/>
              <a:ext cx="9906003" cy="6853899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226152" y="3920840"/>
              <a:ext cx="4427373" cy="482688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5BF916CE-0624-4EA7-AB9A-6C4C006BCA7D}"/>
                </a:ext>
              </a:extLst>
            </p:cNvPr>
            <p:cNvSpPr/>
            <p:nvPr/>
          </p:nvSpPr>
          <p:spPr>
            <a:xfrm>
              <a:off x="321465" y="2598636"/>
              <a:ext cx="2454399" cy="286470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12393347-F201-5ACD-4072-5E79D864C946}"/>
                </a:ext>
              </a:extLst>
            </p:cNvPr>
            <p:cNvSpPr/>
            <p:nvPr/>
          </p:nvSpPr>
          <p:spPr>
            <a:xfrm>
              <a:off x="433209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0" name="Ovaal 41">
              <a:extLst>
                <a:ext uri="{FF2B5EF4-FFF2-40B4-BE49-F238E27FC236}">
                  <a16:creationId xmlns:a16="http://schemas.microsoft.com/office/drawing/2014/main" id="{D1C0A63D-2A04-079F-E7CE-8EFD2A5DD193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D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A8E9F1C-6238-1A6A-CD0E-AD5E337436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7A80479-430A-0371-C4D6-BE91D74B3492}"/>
                </a:ext>
              </a:extLst>
            </p:cNvPr>
            <p:cNvGrpSpPr/>
            <p:nvPr/>
          </p:nvGrpSpPr>
          <p:grpSpPr>
            <a:xfrm>
              <a:off x="2404003" y="370203"/>
              <a:ext cx="2049983" cy="1873964"/>
              <a:chOff x="2404003" y="370203"/>
              <a:chExt cx="2049983" cy="1873964"/>
            </a:xfrm>
          </p:grpSpPr>
          <p:pic>
            <p:nvPicPr>
              <p:cNvPr id="13" name="Picture 12" descr="Icon&#10;&#10;Description automatically generated">
                <a:extLst>
                  <a:ext uri="{FF2B5EF4-FFF2-40B4-BE49-F238E27FC236}">
                    <a16:creationId xmlns:a16="http://schemas.microsoft.com/office/drawing/2014/main" id="{7BE5CF0D-CC8E-CA74-BD1D-DFF2723C6D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0579" y="370203"/>
                <a:ext cx="548640" cy="548640"/>
              </a:xfrm>
              <a:prstGeom prst="rect">
                <a:avLst/>
              </a:prstGeom>
            </p:spPr>
          </p:pic>
          <p:sp>
            <p:nvSpPr>
              <p:cNvPr id="14" name="TextBox 7">
                <a:extLst>
                  <a:ext uri="{FF2B5EF4-FFF2-40B4-BE49-F238E27FC236}">
                    <a16:creationId xmlns:a16="http://schemas.microsoft.com/office/drawing/2014/main" id="{E834F234-5F00-1581-FDE8-F7BD37726985}"/>
                  </a:ext>
                </a:extLst>
              </p:cNvPr>
              <p:cNvSpPr txBox="1"/>
              <p:nvPr/>
            </p:nvSpPr>
            <p:spPr>
              <a:xfrm>
                <a:off x="2404003" y="597612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9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l-GR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Αποφεύγετε την </a:t>
                </a:r>
                <a:br>
                  <a:rPr lang="en-US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l-GR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υπερβολική έκθεση στον ήλιο</a:t>
                </a:r>
                <a:br>
                  <a:rPr lang="en-US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4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DFVDG</a:t>
                </a:r>
              </a:p>
              <a:p>
                <a:pPr algn="ctr" rtl="0" fontAlgn="base"/>
                <a:r>
                  <a:rPr lang="el-GR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Χρησιμοποιείτε μέσα προστασίας από τον ήλιο</a:t>
                </a:r>
                <a:endPara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r>
                  <a:rPr lang="en-US" sz="4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</a:t>
                </a:r>
              </a:p>
              <a:p>
                <a:pPr algn="ctr" rtl="0" fontAlgn="base"/>
                <a:r>
                  <a:rPr lang="el-GR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Μην χρησιμοποιείτε συσκευές </a:t>
                </a:r>
                <a:br>
                  <a:rPr lang="en-US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l-GR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μαυρίσματος</a:t>
                </a:r>
                <a:endParaRPr lang="en-GB" sz="9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p:grpSp>
        <p:grpSp>
          <p:nvGrpSpPr>
            <p:cNvPr id="15" name="Group 9">
              <a:extLst>
                <a:ext uri="{FF2B5EF4-FFF2-40B4-BE49-F238E27FC236}">
                  <a16:creationId xmlns:a16="http://schemas.microsoft.com/office/drawing/2014/main" id="{A56E1924-5D81-C324-F4D9-6FCC9C2EC250}"/>
                </a:ext>
              </a:extLst>
            </p:cNvPr>
            <p:cNvGrpSpPr/>
            <p:nvPr/>
          </p:nvGrpSpPr>
          <p:grpSpPr>
            <a:xfrm>
              <a:off x="-4101" y="9123420"/>
              <a:ext cx="6879926" cy="846386"/>
              <a:chOff x="-4101" y="9123420"/>
              <a:chExt cx="6879926" cy="846386"/>
            </a:xfrm>
          </p:grpSpPr>
          <p:grpSp>
            <p:nvGrpSpPr>
              <p:cNvPr id="16" name="Group 10">
                <a:extLst>
                  <a:ext uri="{FF2B5EF4-FFF2-40B4-BE49-F238E27FC236}">
                    <a16:creationId xmlns:a16="http://schemas.microsoft.com/office/drawing/2014/main" id="{78E10C40-02D1-2B24-6E31-7C6C6F37AE4D}"/>
                  </a:ext>
                </a:extLst>
              </p:cNvPr>
              <p:cNvGrpSpPr/>
              <p:nvPr/>
            </p:nvGrpSpPr>
            <p:grpSpPr>
              <a:xfrm>
                <a:off x="-4101" y="9123420"/>
                <a:ext cx="6879926" cy="846386"/>
                <a:chOff x="0" y="9099244"/>
                <a:chExt cx="6879926" cy="846386"/>
              </a:xfrm>
            </p:grpSpPr>
            <p:sp>
              <p:nvSpPr>
                <p:cNvPr id="18" name="Rectangle 13">
                  <a:extLst>
                    <a:ext uri="{FF2B5EF4-FFF2-40B4-BE49-F238E27FC236}">
                      <a16:creationId xmlns:a16="http://schemas.microsoft.com/office/drawing/2014/main" id="{59A7DFBF-0FDD-B482-6B9A-6AB8D9239A74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2585C2"/>
                    </a:solidFill>
                  </a:endParaRPr>
                </a:p>
              </p:txBody>
            </p:sp>
            <p:sp>
              <p:nvSpPr>
                <p:cNvPr id="21" name="TextBox 14">
                  <a:extLst>
                    <a:ext uri="{FF2B5EF4-FFF2-40B4-BE49-F238E27FC236}">
                      <a16:creationId xmlns:a16="http://schemas.microsoft.com/office/drawing/2014/main" id="{608878B9-6EBD-ED35-73F0-BFA0B61D9C27}"/>
                    </a:ext>
                  </a:extLst>
                </p:cNvPr>
                <p:cNvSpPr txBox="1"/>
                <p:nvPr/>
              </p:nvSpPr>
              <p:spPr>
                <a:xfrm>
                  <a:off x="21927" y="909924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2585C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l-GR" sz="1200" b="1" dirty="0">
                      <a:solidFill>
                        <a:srgbClr val="2585C2"/>
                      </a:solidFill>
                    </a:rPr>
                    <a:t>Η εκστρατεία PrEvCan© ξεκίνησε από την EONS </a:t>
                  </a:r>
                  <a:br>
                    <a:rPr lang="el-GR" sz="1200" b="1" dirty="0">
                      <a:solidFill>
                        <a:srgbClr val="2585C2"/>
                      </a:solidFill>
                    </a:rPr>
                  </a:br>
                  <a:r>
                    <a:rPr lang="el-GR" sz="1200" b="1" dirty="0">
                      <a:solidFill>
                        <a:srgbClr val="2585C2"/>
                      </a:solidFill>
                    </a:rPr>
                    <a:t>και διεξάγεται με βασικό συνεργάτη της εκστρατείας, το ESMO. </a:t>
                  </a:r>
                  <a:br>
                    <a:rPr lang="el-GR" sz="1200" b="1" dirty="0">
                      <a:solidFill>
                        <a:srgbClr val="2585C2"/>
                      </a:solidFill>
                    </a:rPr>
                  </a:br>
                  <a:r>
                    <a:rPr lang="el-GR" sz="1200" b="1" dirty="0">
                      <a:solidFill>
                        <a:srgbClr val="2585C2"/>
                      </a:solidFill>
                    </a:rPr>
                    <a:t>Περισσότερες πληροφορίες: www.cancernurse.eu/prevcan</a:t>
                  </a:r>
                </a:p>
              </p:txBody>
            </p:sp>
            <p:grpSp>
              <p:nvGrpSpPr>
                <p:cNvPr id="22" name="Group 15">
                  <a:extLst>
                    <a:ext uri="{FF2B5EF4-FFF2-40B4-BE49-F238E27FC236}">
                      <a16:creationId xmlns:a16="http://schemas.microsoft.com/office/drawing/2014/main" id="{6BDC4BB1-7616-972F-06C2-EAB125917165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23" name="Ovaal 2">
                    <a:extLst>
                      <a:ext uri="{FF2B5EF4-FFF2-40B4-BE49-F238E27FC236}">
                        <a16:creationId xmlns:a16="http://schemas.microsoft.com/office/drawing/2014/main" id="{DA23DBA6-83A8-0485-D86A-4248C76BA34F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2585C2"/>
                      </a:solidFill>
                    </a:endParaRPr>
                  </a:p>
                </p:txBody>
              </p:sp>
              <p:pic>
                <p:nvPicPr>
                  <p:cNvPr id="24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E2B569F2-CBA3-79CF-6EA6-ED0DF24BBC8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7" name="Graphic 12">
                <a:extLst>
                  <a:ext uri="{FF2B5EF4-FFF2-40B4-BE49-F238E27FC236}">
                    <a16:creationId xmlns:a16="http://schemas.microsoft.com/office/drawing/2014/main" id="{D5736C55-097D-C6A6-549F-7A6CDA81F8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  <p:sp>
          <p:nvSpPr>
            <p:cNvPr id="26" name="Rectangle 4">
              <a:extLst>
                <a:ext uri="{FF2B5EF4-FFF2-40B4-BE49-F238E27FC236}">
                  <a16:creationId xmlns:a16="http://schemas.microsoft.com/office/drawing/2014/main" id="{DF14E4AE-E31E-67E3-61B0-E15759E7E6AD}"/>
                </a:ext>
              </a:extLst>
            </p:cNvPr>
            <p:cNvSpPr/>
            <p:nvPr/>
          </p:nvSpPr>
          <p:spPr>
            <a:xfrm>
              <a:off x="531610" y="828538"/>
              <a:ext cx="1589138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l-G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Εισάγετε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el-G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το λογότυπο του οργανισμού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el-G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σας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27" name="TextBox 18">
              <a:extLst>
                <a:ext uri="{FF2B5EF4-FFF2-40B4-BE49-F238E27FC236}">
                  <a16:creationId xmlns:a16="http://schemas.microsoft.com/office/drawing/2014/main" id="{9AA55703-3D13-10DD-2726-DE5F966790F7}"/>
                </a:ext>
              </a:extLst>
            </p:cNvPr>
            <p:cNvSpPr txBox="1"/>
            <p:nvPr/>
          </p:nvSpPr>
          <p:spPr>
            <a:xfrm>
              <a:off x="2461839" y="5643286"/>
              <a:ext cx="4177952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solidFill>
                  <a:srgbClr val="2585C2"/>
                </a:solidFill>
              </a:endParaRPr>
            </a:p>
            <a:p>
              <a:pPr algn="ctr"/>
              <a:r>
                <a:rPr lang="el-GR" sz="3200" b="1" dirty="0">
                  <a:solidFill>
                    <a:srgbClr val="2585C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Προσαρμοσμένο κείμενο</a:t>
              </a:r>
              <a:endParaRPr lang="en-GB" sz="3200" b="1" dirty="0">
                <a:solidFill>
                  <a:srgbClr val="2585C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Text Box 2">
              <a:extLst>
                <a:ext uri="{FF2B5EF4-FFF2-40B4-BE49-F238E27FC236}">
                  <a16:creationId xmlns:a16="http://schemas.microsoft.com/office/drawing/2014/main" id="{2F64E1A7-F0C1-4CBB-49A2-9D3AE1A5CD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8567" y="3119671"/>
              <a:ext cx="2657958" cy="2122177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2585C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2585C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l-GR" sz="2800" b="1" dirty="0">
                  <a:solidFill>
                    <a:srgbClr val="2585C2"/>
                  </a:solidFill>
                  <a:latin typeface="Calibri" panose="020F0502020204030204" pitchFamily="34" charset="0"/>
                </a:rPr>
                <a:t>Εισάγετε φωτογραφία σας</a:t>
              </a:r>
              <a:endParaRPr lang="en-GB" sz="2800" b="1" dirty="0">
                <a:solidFill>
                  <a:srgbClr val="2585C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3295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86DE05F1-D47A-C32A-934F-952FC6BF9D62}"/>
              </a:ext>
            </a:extLst>
          </p:cNvPr>
          <p:cNvGrpSpPr/>
          <p:nvPr/>
        </p:nvGrpSpPr>
        <p:grpSpPr>
          <a:xfrm>
            <a:off x="-4101" y="-3"/>
            <a:ext cx="6879926" cy="9969809"/>
            <a:chOff x="-4101" y="-3"/>
            <a:chExt cx="6879926" cy="9969809"/>
          </a:xfrm>
        </p:grpSpPr>
        <p:pic>
          <p:nvPicPr>
            <p:cNvPr id="9" name="Picture 8" descr="A picture containing colorful&#10;&#10;Description automatically generated">
              <a:extLst>
                <a:ext uri="{FF2B5EF4-FFF2-40B4-BE49-F238E27FC236}">
                  <a16:creationId xmlns:a16="http://schemas.microsoft.com/office/drawing/2014/main" id="{3CC6EFBB-47D8-FBD9-578A-821D2C385F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3" r="1853"/>
            <a:stretch/>
          </p:blipFill>
          <p:spPr>
            <a:xfrm rot="16200000">
              <a:off x="-1526052" y="1526049"/>
              <a:ext cx="9906003" cy="6853899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594110" y="3824066"/>
              <a:ext cx="5655833" cy="3745134"/>
            </a:xfrm>
            <a:prstGeom prst="roundRect">
              <a:avLst/>
            </a:prstGeom>
            <a:solidFill>
              <a:schemeClr val="bg1">
                <a:alpha val="5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4919" y="3828291"/>
              <a:ext cx="5783812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91B51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l-GR" sz="32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Η έκθεση στην υπεριώδη ακτινοβολία αυξάνει τον κίνδυνο εμφάνισης καρκίνου. Απολάυστε την ηλιοφάνεια/λιακάδα αλλά προστατευτείτε</a:t>
              </a:r>
              <a:r>
                <a:rPr lang="en-GB" sz="32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.</a:t>
              </a:r>
              <a:endParaRPr lang="en-GB" sz="6000" b="1" dirty="0">
                <a:solidFill>
                  <a:srgbClr val="2585C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70CAE8A-5392-A607-5054-D0077DDE6318}"/>
                </a:ext>
              </a:extLst>
            </p:cNvPr>
            <p:cNvSpPr/>
            <p:nvPr/>
          </p:nvSpPr>
          <p:spPr>
            <a:xfrm>
              <a:off x="439174" y="375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0" name="Ovaal 41">
              <a:extLst>
                <a:ext uri="{FF2B5EF4-FFF2-40B4-BE49-F238E27FC236}">
                  <a16:creationId xmlns:a16="http://schemas.microsoft.com/office/drawing/2014/main" id="{C5BC7BFF-E620-C506-501F-28E4464B944D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D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19B27EFB-E187-1723-E33B-E75560792D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733F9CE-2AB1-F307-3C12-77F48B67F2D3}"/>
                </a:ext>
              </a:extLst>
            </p:cNvPr>
            <p:cNvGrpSpPr/>
            <p:nvPr/>
          </p:nvGrpSpPr>
          <p:grpSpPr>
            <a:xfrm>
              <a:off x="2404003" y="370203"/>
              <a:ext cx="2049983" cy="1873964"/>
              <a:chOff x="2404003" y="370203"/>
              <a:chExt cx="2049983" cy="1873964"/>
            </a:xfrm>
          </p:grpSpPr>
          <p:pic>
            <p:nvPicPr>
              <p:cNvPr id="12" name="Picture 11" descr="Icon&#10;&#10;Description automatically generated">
                <a:extLst>
                  <a:ext uri="{FF2B5EF4-FFF2-40B4-BE49-F238E27FC236}">
                    <a16:creationId xmlns:a16="http://schemas.microsoft.com/office/drawing/2014/main" id="{CBA231B1-E086-EC52-A7C2-DBB75DFDC9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0579" y="370203"/>
                <a:ext cx="548640" cy="548640"/>
              </a:xfrm>
              <a:prstGeom prst="rect">
                <a:avLst/>
              </a:prstGeom>
            </p:spPr>
          </p:pic>
          <p:sp>
            <p:nvSpPr>
              <p:cNvPr id="13" name="TextBox 7">
                <a:extLst>
                  <a:ext uri="{FF2B5EF4-FFF2-40B4-BE49-F238E27FC236}">
                    <a16:creationId xmlns:a16="http://schemas.microsoft.com/office/drawing/2014/main" id="{FA946E40-C023-E8E2-EF68-69BD22C53872}"/>
                  </a:ext>
                </a:extLst>
              </p:cNvPr>
              <p:cNvSpPr txBox="1"/>
              <p:nvPr/>
            </p:nvSpPr>
            <p:spPr>
              <a:xfrm>
                <a:off x="2404003" y="597612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9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l-GR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Αποφεύγετε την </a:t>
                </a:r>
                <a:br>
                  <a:rPr lang="en-US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l-GR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υπερβολική έκθεση στον ήλιο</a:t>
                </a:r>
                <a:br>
                  <a:rPr lang="en-US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4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DFVDG</a:t>
                </a:r>
              </a:p>
              <a:p>
                <a:pPr algn="ctr" rtl="0" fontAlgn="base"/>
                <a:r>
                  <a:rPr lang="el-GR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Χρησιμοποιείτε μέσα προστασίας από τον ήλιο</a:t>
                </a:r>
                <a:endPara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r>
                  <a:rPr lang="en-US" sz="4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</a:t>
                </a:r>
              </a:p>
              <a:p>
                <a:pPr algn="ctr" rtl="0" fontAlgn="base"/>
                <a:r>
                  <a:rPr lang="el-GR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Μην χρησιμοποιείτε συσκευές </a:t>
                </a:r>
                <a:br>
                  <a:rPr lang="en-US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l-GR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μαυρίσματος</a:t>
                </a:r>
                <a:endParaRPr lang="en-GB" sz="9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p:grpSp>
        <p:grpSp>
          <p:nvGrpSpPr>
            <p:cNvPr id="16" name="Group 9">
              <a:extLst>
                <a:ext uri="{FF2B5EF4-FFF2-40B4-BE49-F238E27FC236}">
                  <a16:creationId xmlns:a16="http://schemas.microsoft.com/office/drawing/2014/main" id="{4AF9176B-B9B3-C892-334A-5B3136584EAA}"/>
                </a:ext>
              </a:extLst>
            </p:cNvPr>
            <p:cNvGrpSpPr/>
            <p:nvPr/>
          </p:nvGrpSpPr>
          <p:grpSpPr>
            <a:xfrm>
              <a:off x="-4101" y="9123420"/>
              <a:ext cx="6879926" cy="846386"/>
              <a:chOff x="-4101" y="9123420"/>
              <a:chExt cx="6879926" cy="846386"/>
            </a:xfrm>
          </p:grpSpPr>
          <p:grpSp>
            <p:nvGrpSpPr>
              <p:cNvPr id="17" name="Group 10">
                <a:extLst>
                  <a:ext uri="{FF2B5EF4-FFF2-40B4-BE49-F238E27FC236}">
                    <a16:creationId xmlns:a16="http://schemas.microsoft.com/office/drawing/2014/main" id="{7B60F617-10FB-1397-301B-5209A6177A34}"/>
                  </a:ext>
                </a:extLst>
              </p:cNvPr>
              <p:cNvGrpSpPr/>
              <p:nvPr/>
            </p:nvGrpSpPr>
            <p:grpSpPr>
              <a:xfrm>
                <a:off x="-4101" y="9123420"/>
                <a:ext cx="6879926" cy="846386"/>
                <a:chOff x="0" y="9099244"/>
                <a:chExt cx="6879926" cy="846386"/>
              </a:xfrm>
            </p:grpSpPr>
            <p:sp>
              <p:nvSpPr>
                <p:cNvPr id="21" name="Rectangle 13">
                  <a:extLst>
                    <a:ext uri="{FF2B5EF4-FFF2-40B4-BE49-F238E27FC236}">
                      <a16:creationId xmlns:a16="http://schemas.microsoft.com/office/drawing/2014/main" id="{22E0C62C-8445-4C8F-CB63-EEF70776911E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2585C2"/>
                    </a:solidFill>
                  </a:endParaRPr>
                </a:p>
              </p:txBody>
            </p:sp>
            <p:sp>
              <p:nvSpPr>
                <p:cNvPr id="22" name="TextBox 14">
                  <a:extLst>
                    <a:ext uri="{FF2B5EF4-FFF2-40B4-BE49-F238E27FC236}">
                      <a16:creationId xmlns:a16="http://schemas.microsoft.com/office/drawing/2014/main" id="{41834248-91C2-CA63-1645-EBE68F4871EC}"/>
                    </a:ext>
                  </a:extLst>
                </p:cNvPr>
                <p:cNvSpPr txBox="1"/>
                <p:nvPr/>
              </p:nvSpPr>
              <p:spPr>
                <a:xfrm>
                  <a:off x="21927" y="909924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2585C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l-GR" sz="1200" b="1" dirty="0">
                      <a:solidFill>
                        <a:srgbClr val="2585C2"/>
                      </a:solidFill>
                    </a:rPr>
                    <a:t>Η εκστρατεία PrEvCan© ξεκίνησε από την EONS </a:t>
                  </a:r>
                  <a:br>
                    <a:rPr lang="el-GR" sz="1200" b="1" dirty="0">
                      <a:solidFill>
                        <a:srgbClr val="2585C2"/>
                      </a:solidFill>
                    </a:rPr>
                  </a:br>
                  <a:r>
                    <a:rPr lang="el-GR" sz="1200" b="1" dirty="0">
                      <a:solidFill>
                        <a:srgbClr val="2585C2"/>
                      </a:solidFill>
                    </a:rPr>
                    <a:t>και διεξάγεται με βασικό συνεργάτη της εκστρατείας, το ESMO. </a:t>
                  </a:r>
                  <a:br>
                    <a:rPr lang="el-GR" sz="1200" b="1" dirty="0">
                      <a:solidFill>
                        <a:srgbClr val="2585C2"/>
                      </a:solidFill>
                    </a:rPr>
                  </a:br>
                  <a:r>
                    <a:rPr lang="el-GR" sz="1200" b="1" dirty="0">
                      <a:solidFill>
                        <a:srgbClr val="2585C2"/>
                      </a:solidFill>
                    </a:rPr>
                    <a:t>Περισσότερες πληροφορίες: www.cancernurse.eu/prevcan</a:t>
                  </a:r>
                </a:p>
              </p:txBody>
            </p:sp>
            <p:grpSp>
              <p:nvGrpSpPr>
                <p:cNvPr id="23" name="Group 15">
                  <a:extLst>
                    <a:ext uri="{FF2B5EF4-FFF2-40B4-BE49-F238E27FC236}">
                      <a16:creationId xmlns:a16="http://schemas.microsoft.com/office/drawing/2014/main" id="{6253C997-8F1F-6AAC-31E2-41F8E9976199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24" name="Ovaal 2">
                    <a:extLst>
                      <a:ext uri="{FF2B5EF4-FFF2-40B4-BE49-F238E27FC236}">
                        <a16:creationId xmlns:a16="http://schemas.microsoft.com/office/drawing/2014/main" id="{9B2B421B-0408-2339-7A32-C29B2603203D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2585C2"/>
                      </a:solidFill>
                    </a:endParaRPr>
                  </a:p>
                </p:txBody>
              </p:sp>
              <p:pic>
                <p:nvPicPr>
                  <p:cNvPr id="26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B0BE219C-B88D-3A6E-72D4-DD6541E6ABD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8" name="Graphic 12">
                <a:extLst>
                  <a:ext uri="{FF2B5EF4-FFF2-40B4-BE49-F238E27FC236}">
                    <a16:creationId xmlns:a16="http://schemas.microsoft.com/office/drawing/2014/main" id="{6D30F972-5107-D178-A953-E98EBCBD70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  <p:sp>
          <p:nvSpPr>
            <p:cNvPr id="27" name="Rectangle 4">
              <a:extLst>
                <a:ext uri="{FF2B5EF4-FFF2-40B4-BE49-F238E27FC236}">
                  <a16:creationId xmlns:a16="http://schemas.microsoft.com/office/drawing/2014/main" id="{51BBB0C6-C070-0C6A-D0B0-E65A34F224F4}"/>
                </a:ext>
              </a:extLst>
            </p:cNvPr>
            <p:cNvSpPr/>
            <p:nvPr/>
          </p:nvSpPr>
          <p:spPr>
            <a:xfrm>
              <a:off x="531610" y="828538"/>
              <a:ext cx="1589138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l-G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Εισάγετε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el-G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το λογότυπο του οργανισμού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el-G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σας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711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5A1F9C53-0139-CA57-60CB-168D1859ED04}"/>
              </a:ext>
            </a:extLst>
          </p:cNvPr>
          <p:cNvGrpSpPr/>
          <p:nvPr/>
        </p:nvGrpSpPr>
        <p:grpSpPr>
          <a:xfrm>
            <a:off x="-4101" y="-112335"/>
            <a:ext cx="6879926" cy="10082141"/>
            <a:chOff x="-4101" y="-112335"/>
            <a:chExt cx="6879926" cy="10082141"/>
          </a:xfrm>
        </p:grpSpPr>
        <p:pic>
          <p:nvPicPr>
            <p:cNvPr id="4" name="Picture 3" descr="A person sitting in a chair outside&#10;&#10;Description automatically generated with low confidence">
              <a:extLst>
                <a:ext uri="{FF2B5EF4-FFF2-40B4-BE49-F238E27FC236}">
                  <a16:creationId xmlns:a16="http://schemas.microsoft.com/office/drawing/2014/main" id="{FBCBB99F-E25B-27D3-77B0-53F1EFA857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27" r="20036"/>
            <a:stretch/>
          </p:blipFill>
          <p:spPr>
            <a:xfrm>
              <a:off x="4101" y="-112335"/>
              <a:ext cx="6857999" cy="10018335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45472" y="5937081"/>
              <a:ext cx="6402706" cy="2261464"/>
            </a:xfrm>
            <a:prstGeom prst="roundRect">
              <a:avLst/>
            </a:prstGeom>
            <a:solidFill>
              <a:schemeClr val="bg1">
                <a:alpha val="72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4583" y="5912905"/>
              <a:ext cx="6402706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877C63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l-GR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Μείνετε ασφαλείς στον ήλιο! Καλυφθείτε και χρησιμοποιείστε αντηλιακό.</a:t>
              </a:r>
              <a:endParaRPr lang="en-GB" sz="4800" b="1" dirty="0">
                <a:solidFill>
                  <a:srgbClr val="2585C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CD2391A-E4A3-D6C2-18E9-1ABB4C72B7F0}"/>
                </a:ext>
              </a:extLst>
            </p:cNvPr>
            <p:cNvSpPr/>
            <p:nvPr/>
          </p:nvSpPr>
          <p:spPr>
            <a:xfrm>
              <a:off x="431279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" name="Ovaal 41">
              <a:extLst>
                <a:ext uri="{FF2B5EF4-FFF2-40B4-BE49-F238E27FC236}">
                  <a16:creationId xmlns:a16="http://schemas.microsoft.com/office/drawing/2014/main" id="{69DE5D36-8432-0FE0-C775-0D0C4130A1E3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D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FAE4C70F-DC1E-20DC-29D3-75560C9029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DF7B3BF-6DF4-63FE-343A-221F813C283F}"/>
                </a:ext>
              </a:extLst>
            </p:cNvPr>
            <p:cNvGrpSpPr/>
            <p:nvPr/>
          </p:nvGrpSpPr>
          <p:grpSpPr>
            <a:xfrm>
              <a:off x="2404003" y="370203"/>
              <a:ext cx="2049983" cy="1873964"/>
              <a:chOff x="2404003" y="370203"/>
              <a:chExt cx="2049983" cy="1873964"/>
            </a:xfrm>
          </p:grpSpPr>
          <p:pic>
            <p:nvPicPr>
              <p:cNvPr id="13" name="Picture 12" descr="Icon&#10;&#10;Description automatically generated">
                <a:extLst>
                  <a:ext uri="{FF2B5EF4-FFF2-40B4-BE49-F238E27FC236}">
                    <a16:creationId xmlns:a16="http://schemas.microsoft.com/office/drawing/2014/main" id="{C20B7FC7-77CE-FC60-12E6-9E5FFBC269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0579" y="370203"/>
                <a:ext cx="548640" cy="548640"/>
              </a:xfrm>
              <a:prstGeom prst="rect">
                <a:avLst/>
              </a:prstGeom>
            </p:spPr>
          </p:pic>
          <p:sp>
            <p:nvSpPr>
              <p:cNvPr id="14" name="TextBox 7">
                <a:extLst>
                  <a:ext uri="{FF2B5EF4-FFF2-40B4-BE49-F238E27FC236}">
                    <a16:creationId xmlns:a16="http://schemas.microsoft.com/office/drawing/2014/main" id="{58877BA3-C998-1305-3839-0BCEC16B97EB}"/>
                  </a:ext>
                </a:extLst>
              </p:cNvPr>
              <p:cNvSpPr txBox="1"/>
              <p:nvPr/>
            </p:nvSpPr>
            <p:spPr>
              <a:xfrm>
                <a:off x="2404003" y="597612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9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l-GR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Αποφεύγετε την </a:t>
                </a:r>
                <a:br>
                  <a:rPr lang="en-US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l-GR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υπερβολική έκθεση στον ήλιο</a:t>
                </a:r>
                <a:br>
                  <a:rPr lang="en-US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4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DFVDG</a:t>
                </a:r>
              </a:p>
              <a:p>
                <a:pPr algn="ctr" rtl="0" fontAlgn="base"/>
                <a:r>
                  <a:rPr lang="el-GR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Χρησιμοποιείτε μέσα προστασίας από τον ήλιο</a:t>
                </a:r>
                <a:endPara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r>
                  <a:rPr lang="en-US" sz="4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</a:t>
                </a:r>
              </a:p>
              <a:p>
                <a:pPr algn="ctr" rtl="0" fontAlgn="base"/>
                <a:r>
                  <a:rPr lang="el-GR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Μην χρησιμοποιείτε συσκευές </a:t>
                </a:r>
                <a:br>
                  <a:rPr lang="en-US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l-GR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μαυρίσματος</a:t>
                </a:r>
                <a:endParaRPr lang="en-GB" sz="9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p:grpSp>
        <p:grpSp>
          <p:nvGrpSpPr>
            <p:cNvPr id="15" name="Group 9">
              <a:extLst>
                <a:ext uri="{FF2B5EF4-FFF2-40B4-BE49-F238E27FC236}">
                  <a16:creationId xmlns:a16="http://schemas.microsoft.com/office/drawing/2014/main" id="{8E70B33E-6A06-6075-2B84-5D0ACBB79BBE}"/>
                </a:ext>
              </a:extLst>
            </p:cNvPr>
            <p:cNvGrpSpPr/>
            <p:nvPr/>
          </p:nvGrpSpPr>
          <p:grpSpPr>
            <a:xfrm>
              <a:off x="-4101" y="9123420"/>
              <a:ext cx="6879926" cy="846386"/>
              <a:chOff x="-4101" y="9123420"/>
              <a:chExt cx="6879926" cy="846386"/>
            </a:xfrm>
          </p:grpSpPr>
          <p:grpSp>
            <p:nvGrpSpPr>
              <p:cNvPr id="16" name="Group 10">
                <a:extLst>
                  <a:ext uri="{FF2B5EF4-FFF2-40B4-BE49-F238E27FC236}">
                    <a16:creationId xmlns:a16="http://schemas.microsoft.com/office/drawing/2014/main" id="{1B246CCE-EE6E-0DCF-2577-F18616E86F61}"/>
                  </a:ext>
                </a:extLst>
              </p:cNvPr>
              <p:cNvGrpSpPr/>
              <p:nvPr/>
            </p:nvGrpSpPr>
            <p:grpSpPr>
              <a:xfrm>
                <a:off x="-4101" y="9123420"/>
                <a:ext cx="6879926" cy="846386"/>
                <a:chOff x="0" y="9099244"/>
                <a:chExt cx="6879926" cy="846386"/>
              </a:xfrm>
            </p:grpSpPr>
            <p:sp>
              <p:nvSpPr>
                <p:cNvPr id="18" name="Rectangle 13">
                  <a:extLst>
                    <a:ext uri="{FF2B5EF4-FFF2-40B4-BE49-F238E27FC236}">
                      <a16:creationId xmlns:a16="http://schemas.microsoft.com/office/drawing/2014/main" id="{48A99CC8-1A05-72D6-E3F2-968AC20C6E0E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2585C2"/>
                    </a:solidFill>
                  </a:endParaRPr>
                </a:p>
              </p:txBody>
            </p:sp>
            <p:sp>
              <p:nvSpPr>
                <p:cNvPr id="21" name="TextBox 14">
                  <a:extLst>
                    <a:ext uri="{FF2B5EF4-FFF2-40B4-BE49-F238E27FC236}">
                      <a16:creationId xmlns:a16="http://schemas.microsoft.com/office/drawing/2014/main" id="{FAFA3C63-AB0D-402A-EF61-CDFAAE573B66}"/>
                    </a:ext>
                  </a:extLst>
                </p:cNvPr>
                <p:cNvSpPr txBox="1"/>
                <p:nvPr/>
              </p:nvSpPr>
              <p:spPr>
                <a:xfrm>
                  <a:off x="21927" y="909924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2585C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l-GR" sz="1200" b="1" dirty="0">
                      <a:solidFill>
                        <a:srgbClr val="2585C2"/>
                      </a:solidFill>
                    </a:rPr>
                    <a:t>Η εκστρατεία PrEvCan© ξεκίνησε από την EONS </a:t>
                  </a:r>
                  <a:br>
                    <a:rPr lang="el-GR" sz="1200" b="1" dirty="0">
                      <a:solidFill>
                        <a:srgbClr val="2585C2"/>
                      </a:solidFill>
                    </a:rPr>
                  </a:br>
                  <a:r>
                    <a:rPr lang="el-GR" sz="1200" b="1" dirty="0">
                      <a:solidFill>
                        <a:srgbClr val="2585C2"/>
                      </a:solidFill>
                    </a:rPr>
                    <a:t>και διεξάγεται με βασικό συνεργάτη της εκστρατείας, το ESMO. </a:t>
                  </a:r>
                  <a:br>
                    <a:rPr lang="el-GR" sz="1200" b="1" dirty="0">
                      <a:solidFill>
                        <a:srgbClr val="2585C2"/>
                      </a:solidFill>
                    </a:rPr>
                  </a:br>
                  <a:r>
                    <a:rPr lang="el-GR" sz="1200" b="1" dirty="0">
                      <a:solidFill>
                        <a:srgbClr val="2585C2"/>
                      </a:solidFill>
                    </a:rPr>
                    <a:t>Περισσότερες πληροφορίες: www.cancernurse.eu/prevcan</a:t>
                  </a:r>
                </a:p>
              </p:txBody>
            </p:sp>
            <p:grpSp>
              <p:nvGrpSpPr>
                <p:cNvPr id="22" name="Group 15">
                  <a:extLst>
                    <a:ext uri="{FF2B5EF4-FFF2-40B4-BE49-F238E27FC236}">
                      <a16:creationId xmlns:a16="http://schemas.microsoft.com/office/drawing/2014/main" id="{400CD3FD-BA87-DE42-3968-56F99A42F7EA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23" name="Ovaal 2">
                    <a:extLst>
                      <a:ext uri="{FF2B5EF4-FFF2-40B4-BE49-F238E27FC236}">
                        <a16:creationId xmlns:a16="http://schemas.microsoft.com/office/drawing/2014/main" id="{E6DBC434-492D-A0EC-4CE3-1605D7E7DF52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2585C2"/>
                      </a:solidFill>
                    </a:endParaRPr>
                  </a:p>
                </p:txBody>
              </p:sp>
              <p:pic>
                <p:nvPicPr>
                  <p:cNvPr id="24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843FD820-15D5-AF83-126E-8BE16BE41AA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7" name="Graphic 12">
                <a:extLst>
                  <a:ext uri="{FF2B5EF4-FFF2-40B4-BE49-F238E27FC236}">
                    <a16:creationId xmlns:a16="http://schemas.microsoft.com/office/drawing/2014/main" id="{20C5EE71-9933-7D5E-857F-F785E5254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  <p:sp>
          <p:nvSpPr>
            <p:cNvPr id="26" name="Rectangle 4">
              <a:extLst>
                <a:ext uri="{FF2B5EF4-FFF2-40B4-BE49-F238E27FC236}">
                  <a16:creationId xmlns:a16="http://schemas.microsoft.com/office/drawing/2014/main" id="{90A25F4F-BC46-4E3E-C6B4-1832056AC826}"/>
                </a:ext>
              </a:extLst>
            </p:cNvPr>
            <p:cNvSpPr/>
            <p:nvPr/>
          </p:nvSpPr>
          <p:spPr>
            <a:xfrm>
              <a:off x="531610" y="828538"/>
              <a:ext cx="1589138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l-G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Εισάγετε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el-G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το λογότυπο του οργανισμού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el-G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σας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5297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A2652F82-907C-3224-262E-2962734A69B6}"/>
              </a:ext>
            </a:extLst>
          </p:cNvPr>
          <p:cNvGrpSpPr/>
          <p:nvPr/>
        </p:nvGrpSpPr>
        <p:grpSpPr>
          <a:xfrm>
            <a:off x="-4101" y="-38395"/>
            <a:ext cx="6879927" cy="10081353"/>
            <a:chOff x="-4101" y="-38395"/>
            <a:chExt cx="6879927" cy="10081353"/>
          </a:xfrm>
        </p:grpSpPr>
        <p:pic>
          <p:nvPicPr>
            <p:cNvPr id="4" name="Picture 3" descr="A picture containing blur&#10;&#10;Description automatically generated">
              <a:extLst>
                <a:ext uri="{FF2B5EF4-FFF2-40B4-BE49-F238E27FC236}">
                  <a16:creationId xmlns:a16="http://schemas.microsoft.com/office/drawing/2014/main" id="{F2BD065F-A1C0-3D78-D96E-C1BFC342C9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19" r="27086"/>
            <a:stretch/>
          </p:blipFill>
          <p:spPr>
            <a:xfrm>
              <a:off x="0" y="-38395"/>
              <a:ext cx="6875826" cy="9944395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520905" y="4933801"/>
              <a:ext cx="5802243" cy="3557055"/>
            </a:xfrm>
            <a:prstGeom prst="roundRect">
              <a:avLst/>
            </a:prstGeom>
            <a:solidFill>
              <a:schemeClr val="bg1">
                <a:alpha val="68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615" y="5019413"/>
              <a:ext cx="6402706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l-GR" sz="34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Η χρήση των τεχνικών μαυρίσματος (σολάριουμ) </a:t>
              </a:r>
              <a:br>
                <a:rPr lang="en-US" sz="34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el-GR" sz="34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δεν είναι ασφαλής. </a:t>
              </a:r>
              <a:br>
                <a:rPr lang="en-US" sz="34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el-GR" sz="34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Αποφύγετε τις και θα κάνετε </a:t>
              </a:r>
              <a:br>
                <a:rPr lang="en-US" sz="34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el-GR" sz="34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χάρη στο δέρμα σας.</a:t>
              </a:r>
              <a:endParaRPr lang="en-GB" sz="3400" b="1" dirty="0">
                <a:solidFill>
                  <a:srgbClr val="2585C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CD2391A-E4A3-D6C2-18E9-1ABB4C72B7F0}"/>
                </a:ext>
              </a:extLst>
            </p:cNvPr>
            <p:cNvSpPr/>
            <p:nvPr/>
          </p:nvSpPr>
          <p:spPr>
            <a:xfrm>
              <a:off x="431279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0" name="Ovaal 41">
              <a:extLst>
                <a:ext uri="{FF2B5EF4-FFF2-40B4-BE49-F238E27FC236}">
                  <a16:creationId xmlns:a16="http://schemas.microsoft.com/office/drawing/2014/main" id="{4D231EEC-79F4-271D-3428-6E51A387EBB0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D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0C58273D-2E28-D781-C51C-355DD5D9BA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49">
              <a:extLst>
                <a:ext uri="{FF2B5EF4-FFF2-40B4-BE49-F238E27FC236}">
                  <a16:creationId xmlns:a16="http://schemas.microsoft.com/office/drawing/2014/main" id="{0A2BE4C0-BFFB-492C-64A6-4A50DD94E8CA}"/>
                </a:ext>
              </a:extLst>
            </p:cNvPr>
            <p:cNvGrpSpPr/>
            <p:nvPr/>
          </p:nvGrpSpPr>
          <p:grpSpPr>
            <a:xfrm>
              <a:off x="-4101" y="9133194"/>
              <a:ext cx="6879926" cy="909764"/>
              <a:chOff x="-4101" y="9133194"/>
              <a:chExt cx="6879926" cy="909764"/>
            </a:xfrm>
          </p:grpSpPr>
          <p:grpSp>
            <p:nvGrpSpPr>
              <p:cNvPr id="5" name="Group 50">
                <a:extLst>
                  <a:ext uri="{FF2B5EF4-FFF2-40B4-BE49-F238E27FC236}">
                    <a16:creationId xmlns:a16="http://schemas.microsoft.com/office/drawing/2014/main" id="{3AE3179C-9513-1A51-CA84-6D5322D99BE4}"/>
                  </a:ext>
                </a:extLst>
              </p:cNvPr>
              <p:cNvGrpSpPr/>
              <p:nvPr/>
            </p:nvGrpSpPr>
            <p:grpSpPr>
              <a:xfrm>
                <a:off x="-4101" y="9133194"/>
                <a:ext cx="6879926" cy="909764"/>
                <a:chOff x="0" y="9109018"/>
                <a:chExt cx="6879926" cy="909764"/>
              </a:xfrm>
            </p:grpSpPr>
            <p:sp>
              <p:nvSpPr>
                <p:cNvPr id="7" name="Rectangle 52">
                  <a:extLst>
                    <a:ext uri="{FF2B5EF4-FFF2-40B4-BE49-F238E27FC236}">
                      <a16:creationId xmlns:a16="http://schemas.microsoft.com/office/drawing/2014/main" id="{D0497897-AF31-3C4D-BC05-0FBFFC6AF627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" name="TextBox 53">
                  <a:extLst>
                    <a:ext uri="{FF2B5EF4-FFF2-40B4-BE49-F238E27FC236}">
                      <a16:creationId xmlns:a16="http://schemas.microsoft.com/office/drawing/2014/main" id="{7A20FADD-9081-60C7-4D5D-879960026694}"/>
                    </a:ext>
                  </a:extLst>
                </p:cNvPr>
                <p:cNvSpPr txBox="1"/>
                <p:nvPr/>
              </p:nvSpPr>
              <p:spPr>
                <a:xfrm>
                  <a:off x="21927" y="91723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2585C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The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PrEvCan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© campaign was initiated by EONS and is run in association </a:t>
                  </a:r>
                  <a:br>
                    <a:rPr lang="en-GB" sz="1200" b="1" dirty="0">
                      <a:solidFill>
                        <a:srgbClr val="2585C2"/>
                      </a:solidFill>
                      <a:effectLst/>
                    </a:rPr>
                  </a:b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with key campaign partner, ESMO. </a:t>
                  </a:r>
                  <a:r>
                    <a:rPr lang="en-US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  <a:t>More info</a:t>
                  </a:r>
                  <a: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9" name="Group 54">
                  <a:extLst>
                    <a:ext uri="{FF2B5EF4-FFF2-40B4-BE49-F238E27FC236}">
                      <a16:creationId xmlns:a16="http://schemas.microsoft.com/office/drawing/2014/main" id="{0D15E597-2A53-EE3D-63BA-DEED8A95D261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10" name="Ovaal 2">
                    <a:extLst>
                      <a:ext uri="{FF2B5EF4-FFF2-40B4-BE49-F238E27FC236}">
                        <a16:creationId xmlns:a16="http://schemas.microsoft.com/office/drawing/2014/main" id="{DFF00848-9E83-099C-D92E-5879AD264CD8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11" name="Picture 66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A17A334A-DFA7-26E1-3F51-986DB2794B1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6" name="Graphic 51">
                <a:extLst>
                  <a:ext uri="{FF2B5EF4-FFF2-40B4-BE49-F238E27FC236}">
                    <a16:creationId xmlns:a16="http://schemas.microsoft.com/office/drawing/2014/main" id="{7284FF5D-B49C-74BA-33D7-577BEB1401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6DBFF82-6E49-36F3-B3C5-EBBBC8912B28}"/>
                </a:ext>
              </a:extLst>
            </p:cNvPr>
            <p:cNvGrpSpPr/>
            <p:nvPr/>
          </p:nvGrpSpPr>
          <p:grpSpPr>
            <a:xfrm>
              <a:off x="2404003" y="370203"/>
              <a:ext cx="2049983" cy="1873964"/>
              <a:chOff x="2404003" y="370203"/>
              <a:chExt cx="2049983" cy="1873964"/>
            </a:xfrm>
          </p:grpSpPr>
          <p:pic>
            <p:nvPicPr>
              <p:cNvPr id="13" name="Picture 12" descr="Icon&#10;&#10;Description automatically generated">
                <a:extLst>
                  <a:ext uri="{FF2B5EF4-FFF2-40B4-BE49-F238E27FC236}">
                    <a16:creationId xmlns:a16="http://schemas.microsoft.com/office/drawing/2014/main" id="{7721D84F-2B80-6C7B-527C-DCDF4FF641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0579" y="370203"/>
                <a:ext cx="548640" cy="548640"/>
              </a:xfrm>
              <a:prstGeom prst="rect">
                <a:avLst/>
              </a:prstGeom>
            </p:spPr>
          </p:pic>
          <p:sp>
            <p:nvSpPr>
              <p:cNvPr id="14" name="TextBox 7">
                <a:extLst>
                  <a:ext uri="{FF2B5EF4-FFF2-40B4-BE49-F238E27FC236}">
                    <a16:creationId xmlns:a16="http://schemas.microsoft.com/office/drawing/2014/main" id="{A605E8EE-BC81-B4C9-278C-B55D549A3BC0}"/>
                  </a:ext>
                </a:extLst>
              </p:cNvPr>
              <p:cNvSpPr txBox="1"/>
              <p:nvPr/>
            </p:nvSpPr>
            <p:spPr>
              <a:xfrm>
                <a:off x="2404003" y="597612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9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l-GR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Αποφεύγετε την </a:t>
                </a:r>
                <a:br>
                  <a:rPr lang="en-US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l-GR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υπερβολική έκθεση στον ήλιο</a:t>
                </a:r>
                <a:br>
                  <a:rPr lang="en-US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4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DFVDG</a:t>
                </a:r>
              </a:p>
              <a:p>
                <a:pPr algn="ctr" rtl="0" fontAlgn="base"/>
                <a:r>
                  <a:rPr lang="el-GR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Χρησιμοποιείτε μέσα προστασίας από τον ήλιο</a:t>
                </a:r>
                <a:endPara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r>
                  <a:rPr lang="en-US" sz="4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</a:t>
                </a:r>
              </a:p>
              <a:p>
                <a:pPr algn="ctr" rtl="0" fontAlgn="base"/>
                <a:r>
                  <a:rPr lang="el-GR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Μην χρησιμοποιείτε συσκευές </a:t>
                </a:r>
                <a:br>
                  <a:rPr lang="en-US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l-GR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μαυρίσματος</a:t>
                </a:r>
                <a:endParaRPr lang="en-GB" sz="9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p:grpSp>
        <p:grpSp>
          <p:nvGrpSpPr>
            <p:cNvPr id="15" name="Group 9">
              <a:extLst>
                <a:ext uri="{FF2B5EF4-FFF2-40B4-BE49-F238E27FC236}">
                  <a16:creationId xmlns:a16="http://schemas.microsoft.com/office/drawing/2014/main" id="{24B54A2A-39C0-5C20-6BDE-CDABE53EABCA}"/>
                </a:ext>
              </a:extLst>
            </p:cNvPr>
            <p:cNvGrpSpPr/>
            <p:nvPr/>
          </p:nvGrpSpPr>
          <p:grpSpPr>
            <a:xfrm>
              <a:off x="-4101" y="9123420"/>
              <a:ext cx="6879926" cy="846386"/>
              <a:chOff x="-4101" y="9123420"/>
              <a:chExt cx="6879926" cy="846386"/>
            </a:xfrm>
          </p:grpSpPr>
          <p:grpSp>
            <p:nvGrpSpPr>
              <p:cNvPr id="16" name="Group 10">
                <a:extLst>
                  <a:ext uri="{FF2B5EF4-FFF2-40B4-BE49-F238E27FC236}">
                    <a16:creationId xmlns:a16="http://schemas.microsoft.com/office/drawing/2014/main" id="{F097CC70-C962-C08A-A9CF-0A872B574EF7}"/>
                  </a:ext>
                </a:extLst>
              </p:cNvPr>
              <p:cNvGrpSpPr/>
              <p:nvPr/>
            </p:nvGrpSpPr>
            <p:grpSpPr>
              <a:xfrm>
                <a:off x="-4101" y="9123420"/>
                <a:ext cx="6879926" cy="846386"/>
                <a:chOff x="0" y="9099244"/>
                <a:chExt cx="6879926" cy="846386"/>
              </a:xfrm>
            </p:grpSpPr>
            <p:sp>
              <p:nvSpPr>
                <p:cNvPr id="18" name="Rectangle 13">
                  <a:extLst>
                    <a:ext uri="{FF2B5EF4-FFF2-40B4-BE49-F238E27FC236}">
                      <a16:creationId xmlns:a16="http://schemas.microsoft.com/office/drawing/2014/main" id="{DC1EF7FA-9FC7-6155-6F86-FB9AEF41DDE6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2585C2"/>
                    </a:solidFill>
                  </a:endParaRPr>
                </a:p>
              </p:txBody>
            </p:sp>
            <p:sp>
              <p:nvSpPr>
                <p:cNvPr id="21" name="TextBox 14">
                  <a:extLst>
                    <a:ext uri="{FF2B5EF4-FFF2-40B4-BE49-F238E27FC236}">
                      <a16:creationId xmlns:a16="http://schemas.microsoft.com/office/drawing/2014/main" id="{2EE018F3-2126-FC5C-ACFD-79BEA160419E}"/>
                    </a:ext>
                  </a:extLst>
                </p:cNvPr>
                <p:cNvSpPr txBox="1"/>
                <p:nvPr/>
              </p:nvSpPr>
              <p:spPr>
                <a:xfrm>
                  <a:off x="21927" y="909924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2585C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l-GR" sz="1200" b="1" dirty="0">
                      <a:solidFill>
                        <a:srgbClr val="2585C2"/>
                      </a:solidFill>
                    </a:rPr>
                    <a:t>Η εκστρατεία PrEvCan© ξεκίνησε από την EONS </a:t>
                  </a:r>
                  <a:br>
                    <a:rPr lang="el-GR" sz="1200" b="1" dirty="0">
                      <a:solidFill>
                        <a:srgbClr val="2585C2"/>
                      </a:solidFill>
                    </a:rPr>
                  </a:br>
                  <a:r>
                    <a:rPr lang="el-GR" sz="1200" b="1" dirty="0">
                      <a:solidFill>
                        <a:srgbClr val="2585C2"/>
                      </a:solidFill>
                    </a:rPr>
                    <a:t>και διεξάγεται με βασικό συνεργάτη της εκστρατείας, το ESMO. </a:t>
                  </a:r>
                  <a:br>
                    <a:rPr lang="el-GR" sz="1200" b="1" dirty="0">
                      <a:solidFill>
                        <a:srgbClr val="2585C2"/>
                      </a:solidFill>
                    </a:rPr>
                  </a:br>
                  <a:r>
                    <a:rPr lang="el-GR" sz="1200" b="1" dirty="0">
                      <a:solidFill>
                        <a:srgbClr val="2585C2"/>
                      </a:solidFill>
                    </a:rPr>
                    <a:t>Περισσότερες πληροφορίες: www.cancernurse.eu/prevcan</a:t>
                  </a:r>
                </a:p>
              </p:txBody>
            </p:sp>
            <p:grpSp>
              <p:nvGrpSpPr>
                <p:cNvPr id="22" name="Group 15">
                  <a:extLst>
                    <a:ext uri="{FF2B5EF4-FFF2-40B4-BE49-F238E27FC236}">
                      <a16:creationId xmlns:a16="http://schemas.microsoft.com/office/drawing/2014/main" id="{A7BDA5E2-3925-0CFF-5D6F-C3822B9CDB23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23" name="Ovaal 2">
                    <a:extLst>
                      <a:ext uri="{FF2B5EF4-FFF2-40B4-BE49-F238E27FC236}">
                        <a16:creationId xmlns:a16="http://schemas.microsoft.com/office/drawing/2014/main" id="{0BEB40AD-27E1-7119-6C69-EA7A5EFB5BDE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2585C2"/>
                      </a:solidFill>
                    </a:endParaRPr>
                  </a:p>
                </p:txBody>
              </p:sp>
              <p:pic>
                <p:nvPicPr>
                  <p:cNvPr id="24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EAE395CB-A646-9211-C15A-1872DC33D74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7" name="Graphic 12">
                <a:extLst>
                  <a:ext uri="{FF2B5EF4-FFF2-40B4-BE49-F238E27FC236}">
                    <a16:creationId xmlns:a16="http://schemas.microsoft.com/office/drawing/2014/main" id="{38D5AE7C-50A1-BDDB-937D-D85794A023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  <p:sp>
          <p:nvSpPr>
            <p:cNvPr id="26" name="Rectangle 4">
              <a:extLst>
                <a:ext uri="{FF2B5EF4-FFF2-40B4-BE49-F238E27FC236}">
                  <a16:creationId xmlns:a16="http://schemas.microsoft.com/office/drawing/2014/main" id="{F55EF643-8B5B-04DF-D7FD-05521E458200}"/>
                </a:ext>
              </a:extLst>
            </p:cNvPr>
            <p:cNvSpPr/>
            <p:nvPr/>
          </p:nvSpPr>
          <p:spPr>
            <a:xfrm>
              <a:off x="531610" y="828538"/>
              <a:ext cx="1589138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l-G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Εισάγετε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el-G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το λογότυπο του οργανισμού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el-G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σας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0978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80CBCF42-FA40-23CC-CF60-76AAAF5ACD82}"/>
              </a:ext>
            </a:extLst>
          </p:cNvPr>
          <p:cNvGrpSpPr/>
          <p:nvPr/>
        </p:nvGrpSpPr>
        <p:grpSpPr>
          <a:xfrm>
            <a:off x="-4101" y="0"/>
            <a:ext cx="6879926" cy="9969806"/>
            <a:chOff x="-4101" y="0"/>
            <a:chExt cx="6879926" cy="9969806"/>
          </a:xfrm>
        </p:grpSpPr>
        <p:pic>
          <p:nvPicPr>
            <p:cNvPr id="4" name="Picture 3" descr="A picture containing person, indoor&#10;&#10;Description automatically generated">
              <a:extLst>
                <a:ext uri="{FF2B5EF4-FFF2-40B4-BE49-F238E27FC236}">
                  <a16:creationId xmlns:a16="http://schemas.microsoft.com/office/drawing/2014/main" id="{C9CED619-3290-A7C1-6553-D98A60FB91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05" b="9604"/>
            <a:stretch/>
          </p:blipFill>
          <p:spPr>
            <a:xfrm>
              <a:off x="-4101" y="0"/>
              <a:ext cx="6879926" cy="99060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394266" y="4086979"/>
              <a:ext cx="6105118" cy="3968450"/>
            </a:xfrm>
            <a:prstGeom prst="roundRect">
              <a:avLst/>
            </a:prstGeom>
            <a:solidFill>
              <a:schemeClr val="bg1">
                <a:alpha val="67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9198" y="4110880"/>
              <a:ext cx="5731401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l-GR" sz="34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Ελέγχετε συστηματικά </a:t>
              </a:r>
              <a:br>
                <a:rPr lang="en-US" sz="34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el-GR" sz="34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το δέρμα σας για αλλαγές. Επικοινωνείτε πάντα με </a:t>
              </a:r>
              <a:br>
                <a:rPr lang="en-US" sz="34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el-GR" sz="34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τον πάροχο υγειονομικής περίθαλψης εάν έχετε οποιεσδήποτε ανησυχίες. </a:t>
              </a:r>
              <a:endParaRPr lang="en-GB" sz="3400" b="1" dirty="0">
                <a:solidFill>
                  <a:srgbClr val="2585C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CD2391A-E4A3-D6C2-18E9-1ABB4C72B7F0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" name="Ovaal 41">
              <a:extLst>
                <a:ext uri="{FF2B5EF4-FFF2-40B4-BE49-F238E27FC236}">
                  <a16:creationId xmlns:a16="http://schemas.microsoft.com/office/drawing/2014/main" id="{813915EE-0108-6A49-2B69-6626F218FFE3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D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D5B6168C-C5FD-D3EB-E6DA-5A5DBEFF5D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3281AD4-554E-6DA7-51C0-1129DA0C6759}"/>
                </a:ext>
              </a:extLst>
            </p:cNvPr>
            <p:cNvGrpSpPr/>
            <p:nvPr/>
          </p:nvGrpSpPr>
          <p:grpSpPr>
            <a:xfrm>
              <a:off x="2404003" y="370203"/>
              <a:ext cx="2049983" cy="1873964"/>
              <a:chOff x="2404003" y="370203"/>
              <a:chExt cx="2049983" cy="1873964"/>
            </a:xfrm>
          </p:grpSpPr>
          <p:pic>
            <p:nvPicPr>
              <p:cNvPr id="14" name="Picture 13" descr="Icon&#10;&#10;Description automatically generated">
                <a:extLst>
                  <a:ext uri="{FF2B5EF4-FFF2-40B4-BE49-F238E27FC236}">
                    <a16:creationId xmlns:a16="http://schemas.microsoft.com/office/drawing/2014/main" id="{14CB19AD-2B2E-CE56-FAA8-28522B2666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0579" y="370203"/>
                <a:ext cx="548640" cy="548640"/>
              </a:xfrm>
              <a:prstGeom prst="rect">
                <a:avLst/>
              </a:prstGeom>
            </p:spPr>
          </p:pic>
          <p:sp>
            <p:nvSpPr>
              <p:cNvPr id="15" name="TextBox 7">
                <a:extLst>
                  <a:ext uri="{FF2B5EF4-FFF2-40B4-BE49-F238E27FC236}">
                    <a16:creationId xmlns:a16="http://schemas.microsoft.com/office/drawing/2014/main" id="{B1E20388-7F19-665B-65E6-A319412C5F68}"/>
                  </a:ext>
                </a:extLst>
              </p:cNvPr>
              <p:cNvSpPr txBox="1"/>
              <p:nvPr/>
            </p:nvSpPr>
            <p:spPr>
              <a:xfrm>
                <a:off x="2404003" y="597612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9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l-GR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Αποφεύγετε την </a:t>
                </a:r>
                <a:br>
                  <a:rPr lang="en-US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l-GR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υπερβολική έκθεση στον ήλιο</a:t>
                </a:r>
                <a:br>
                  <a:rPr lang="en-US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4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DFVDG</a:t>
                </a:r>
              </a:p>
              <a:p>
                <a:pPr algn="ctr" rtl="0" fontAlgn="base"/>
                <a:r>
                  <a:rPr lang="el-GR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Χρησιμοποιείτε μέσα προστασίας από τον ήλιο</a:t>
                </a:r>
                <a:endPara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r>
                  <a:rPr lang="en-US" sz="4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</a:t>
                </a:r>
              </a:p>
              <a:p>
                <a:pPr algn="ctr" rtl="0" fontAlgn="base"/>
                <a:r>
                  <a:rPr lang="el-GR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Μην χρησιμοποιείτε συσκευές </a:t>
                </a:r>
                <a:br>
                  <a:rPr lang="en-US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l-GR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μαυρίσματος</a:t>
                </a:r>
                <a:endParaRPr lang="en-GB" sz="9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p:grpSp>
        <p:grpSp>
          <p:nvGrpSpPr>
            <p:cNvPr id="16" name="Group 9">
              <a:extLst>
                <a:ext uri="{FF2B5EF4-FFF2-40B4-BE49-F238E27FC236}">
                  <a16:creationId xmlns:a16="http://schemas.microsoft.com/office/drawing/2014/main" id="{338D8D10-B361-6A1F-65E7-40E541053C9C}"/>
                </a:ext>
              </a:extLst>
            </p:cNvPr>
            <p:cNvGrpSpPr/>
            <p:nvPr/>
          </p:nvGrpSpPr>
          <p:grpSpPr>
            <a:xfrm>
              <a:off x="-4101" y="9123420"/>
              <a:ext cx="6879926" cy="846386"/>
              <a:chOff x="-4101" y="9123420"/>
              <a:chExt cx="6879926" cy="846386"/>
            </a:xfrm>
          </p:grpSpPr>
          <p:grpSp>
            <p:nvGrpSpPr>
              <p:cNvPr id="17" name="Group 10">
                <a:extLst>
                  <a:ext uri="{FF2B5EF4-FFF2-40B4-BE49-F238E27FC236}">
                    <a16:creationId xmlns:a16="http://schemas.microsoft.com/office/drawing/2014/main" id="{F1414745-90CF-BF17-DE15-F70CBB12943C}"/>
                  </a:ext>
                </a:extLst>
              </p:cNvPr>
              <p:cNvGrpSpPr/>
              <p:nvPr/>
            </p:nvGrpSpPr>
            <p:grpSpPr>
              <a:xfrm>
                <a:off x="-4101" y="9123420"/>
                <a:ext cx="6879926" cy="846386"/>
                <a:chOff x="0" y="9099244"/>
                <a:chExt cx="6879926" cy="846386"/>
              </a:xfrm>
            </p:grpSpPr>
            <p:sp>
              <p:nvSpPr>
                <p:cNvPr id="21" name="Rectangle 13">
                  <a:extLst>
                    <a:ext uri="{FF2B5EF4-FFF2-40B4-BE49-F238E27FC236}">
                      <a16:creationId xmlns:a16="http://schemas.microsoft.com/office/drawing/2014/main" id="{3AC13B70-7903-A89F-617A-72D468A42200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2585C2"/>
                    </a:solidFill>
                  </a:endParaRPr>
                </a:p>
              </p:txBody>
            </p:sp>
            <p:sp>
              <p:nvSpPr>
                <p:cNvPr id="22" name="TextBox 14">
                  <a:extLst>
                    <a:ext uri="{FF2B5EF4-FFF2-40B4-BE49-F238E27FC236}">
                      <a16:creationId xmlns:a16="http://schemas.microsoft.com/office/drawing/2014/main" id="{8BA24D6A-8511-8316-4199-B81605441369}"/>
                    </a:ext>
                  </a:extLst>
                </p:cNvPr>
                <p:cNvSpPr txBox="1"/>
                <p:nvPr/>
              </p:nvSpPr>
              <p:spPr>
                <a:xfrm>
                  <a:off x="21927" y="909924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2585C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l-GR" sz="1200" b="1" dirty="0">
                      <a:solidFill>
                        <a:srgbClr val="2585C2"/>
                      </a:solidFill>
                    </a:rPr>
                    <a:t>Η εκστρατεία PrEvCan© ξεκίνησε από την EONS </a:t>
                  </a:r>
                  <a:br>
                    <a:rPr lang="el-GR" sz="1200" b="1" dirty="0">
                      <a:solidFill>
                        <a:srgbClr val="2585C2"/>
                      </a:solidFill>
                    </a:rPr>
                  </a:br>
                  <a:r>
                    <a:rPr lang="el-GR" sz="1200" b="1" dirty="0">
                      <a:solidFill>
                        <a:srgbClr val="2585C2"/>
                      </a:solidFill>
                    </a:rPr>
                    <a:t>και διεξάγεται με βασικό συνεργάτη της εκστρατείας, το ESMO. </a:t>
                  </a:r>
                  <a:br>
                    <a:rPr lang="el-GR" sz="1200" b="1" dirty="0">
                      <a:solidFill>
                        <a:srgbClr val="2585C2"/>
                      </a:solidFill>
                    </a:rPr>
                  </a:br>
                  <a:r>
                    <a:rPr lang="el-GR" sz="1200" b="1" dirty="0">
                      <a:solidFill>
                        <a:srgbClr val="2585C2"/>
                      </a:solidFill>
                    </a:rPr>
                    <a:t>Περισσότερες πληροφορίες: www.cancernurse.eu/prevcan</a:t>
                  </a:r>
                </a:p>
              </p:txBody>
            </p:sp>
            <p:grpSp>
              <p:nvGrpSpPr>
                <p:cNvPr id="23" name="Group 15">
                  <a:extLst>
                    <a:ext uri="{FF2B5EF4-FFF2-40B4-BE49-F238E27FC236}">
                      <a16:creationId xmlns:a16="http://schemas.microsoft.com/office/drawing/2014/main" id="{B884ACE3-4ED8-455D-1564-D00A80576CAA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24" name="Ovaal 2">
                    <a:extLst>
                      <a:ext uri="{FF2B5EF4-FFF2-40B4-BE49-F238E27FC236}">
                        <a16:creationId xmlns:a16="http://schemas.microsoft.com/office/drawing/2014/main" id="{AD26D8EE-94E4-38AD-313D-CEEA4C492179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2585C2"/>
                      </a:solidFill>
                    </a:endParaRPr>
                  </a:p>
                </p:txBody>
              </p:sp>
              <p:pic>
                <p:nvPicPr>
                  <p:cNvPr id="26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52BBA583-1CCD-DBAE-1358-D5B64AF7E10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8" name="Graphic 12">
                <a:extLst>
                  <a:ext uri="{FF2B5EF4-FFF2-40B4-BE49-F238E27FC236}">
                    <a16:creationId xmlns:a16="http://schemas.microsoft.com/office/drawing/2014/main" id="{35F322CC-007D-7EB9-A413-25EF3434EC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  <p:sp>
          <p:nvSpPr>
            <p:cNvPr id="27" name="Rectangle 4">
              <a:extLst>
                <a:ext uri="{FF2B5EF4-FFF2-40B4-BE49-F238E27FC236}">
                  <a16:creationId xmlns:a16="http://schemas.microsoft.com/office/drawing/2014/main" id="{2513E3D0-2DB0-8E2D-163C-C464604E0EAC}"/>
                </a:ext>
              </a:extLst>
            </p:cNvPr>
            <p:cNvSpPr/>
            <p:nvPr/>
          </p:nvSpPr>
          <p:spPr>
            <a:xfrm>
              <a:off x="531610" y="828538"/>
              <a:ext cx="1589138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l-G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Εισάγετε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el-G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το λογότυπο του οργανισμού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el-G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σας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0668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8B3E437E-3BB5-96A9-FA7E-5F8F6EFE689C}"/>
              </a:ext>
            </a:extLst>
          </p:cNvPr>
          <p:cNvGrpSpPr/>
          <p:nvPr/>
        </p:nvGrpSpPr>
        <p:grpSpPr>
          <a:xfrm>
            <a:off x="-4101" y="0"/>
            <a:ext cx="6895936" cy="9969806"/>
            <a:chOff x="-4101" y="0"/>
            <a:chExt cx="6895936" cy="9969806"/>
          </a:xfrm>
        </p:grpSpPr>
        <p:pic>
          <p:nvPicPr>
            <p:cNvPr id="4" name="Picture 3" descr="A child standing in front of a pool&#10;&#10;Description automatically generated with low confidence">
              <a:extLst>
                <a:ext uri="{FF2B5EF4-FFF2-40B4-BE49-F238E27FC236}">
                  <a16:creationId xmlns:a16="http://schemas.microsoft.com/office/drawing/2014/main" id="{D80639AB-A793-2CEC-B94D-6787D036A1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5" r="12046" b="8957"/>
            <a:stretch/>
          </p:blipFill>
          <p:spPr>
            <a:xfrm>
              <a:off x="0" y="0"/>
              <a:ext cx="6891835" cy="99060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393358" y="5623225"/>
              <a:ext cx="6105118" cy="2816832"/>
            </a:xfrm>
            <a:prstGeom prst="roundRect">
              <a:avLst/>
            </a:prstGeom>
            <a:solidFill>
              <a:schemeClr val="bg1">
                <a:alpha val="6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1610" y="5583595"/>
              <a:ext cx="5731401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l-GR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Τα παιδιά και οι νέοι </a:t>
              </a:r>
              <a:br>
                <a:rPr lang="en-US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el-GR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είναι ιδιαίτερα ευάλωτοι </a:t>
              </a:r>
              <a:br>
                <a:rPr lang="en-US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el-GR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σε δερματικές βλάβες </a:t>
              </a:r>
              <a:br>
                <a:rPr lang="en-US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el-GR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από τον ήλιο. </a:t>
              </a:r>
              <a:endParaRPr lang="en-GB" sz="4800" b="1" dirty="0">
                <a:solidFill>
                  <a:srgbClr val="2585C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CD2391A-E4A3-D6C2-18E9-1ABB4C72B7F0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" name="Ovaal 41">
              <a:extLst>
                <a:ext uri="{FF2B5EF4-FFF2-40B4-BE49-F238E27FC236}">
                  <a16:creationId xmlns:a16="http://schemas.microsoft.com/office/drawing/2014/main" id="{813915EE-0108-6A49-2B69-6626F218FFE3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D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4478B0AA-78BA-441B-B0F0-5F7F3C925E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AD1ECA9-4964-408A-7F13-157C76D47B72}"/>
                </a:ext>
              </a:extLst>
            </p:cNvPr>
            <p:cNvGrpSpPr/>
            <p:nvPr/>
          </p:nvGrpSpPr>
          <p:grpSpPr>
            <a:xfrm>
              <a:off x="2404003" y="370203"/>
              <a:ext cx="2049983" cy="1873964"/>
              <a:chOff x="2404003" y="370203"/>
              <a:chExt cx="2049983" cy="1873964"/>
            </a:xfrm>
          </p:grpSpPr>
          <p:pic>
            <p:nvPicPr>
              <p:cNvPr id="7" name="Picture 6" descr="Icon&#10;&#10;Description automatically generated">
                <a:extLst>
                  <a:ext uri="{FF2B5EF4-FFF2-40B4-BE49-F238E27FC236}">
                    <a16:creationId xmlns:a16="http://schemas.microsoft.com/office/drawing/2014/main" id="{BFA55D89-DBDF-3F08-8F0A-AEA1CA46C5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0579" y="370203"/>
                <a:ext cx="548640" cy="548640"/>
              </a:xfrm>
              <a:prstGeom prst="rect">
                <a:avLst/>
              </a:prstGeom>
            </p:spPr>
          </p:pic>
          <p:sp>
            <p:nvSpPr>
              <p:cNvPr id="14" name="TextBox 7">
                <a:extLst>
                  <a:ext uri="{FF2B5EF4-FFF2-40B4-BE49-F238E27FC236}">
                    <a16:creationId xmlns:a16="http://schemas.microsoft.com/office/drawing/2014/main" id="{442D1BEE-5AC0-C22F-68C4-39C9664BE51F}"/>
                  </a:ext>
                </a:extLst>
              </p:cNvPr>
              <p:cNvSpPr txBox="1"/>
              <p:nvPr/>
            </p:nvSpPr>
            <p:spPr>
              <a:xfrm>
                <a:off x="2404003" y="597612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9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l-GR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Αποφεύγετε την </a:t>
                </a:r>
                <a:br>
                  <a:rPr lang="en-US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l-GR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υπερβολική έκθεση στον ήλιο</a:t>
                </a:r>
                <a:br>
                  <a:rPr lang="en-US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4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DFVDG</a:t>
                </a:r>
              </a:p>
              <a:p>
                <a:pPr algn="ctr" rtl="0" fontAlgn="base"/>
                <a:r>
                  <a:rPr lang="el-GR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Χρησιμοποιείτε μέσα προστασίας από τον ήλιο</a:t>
                </a:r>
                <a:endPara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r>
                  <a:rPr lang="en-US" sz="4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</a:t>
                </a:r>
              </a:p>
              <a:p>
                <a:pPr algn="ctr" rtl="0" fontAlgn="base"/>
                <a:r>
                  <a:rPr lang="el-GR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Μην χρησιμοποιείτε συσκευές </a:t>
                </a:r>
                <a:br>
                  <a:rPr lang="en-US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l-GR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μαυρίσματος</a:t>
                </a:r>
                <a:endParaRPr lang="en-GB" sz="9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p:grpSp>
        <p:grpSp>
          <p:nvGrpSpPr>
            <p:cNvPr id="15" name="Group 9">
              <a:extLst>
                <a:ext uri="{FF2B5EF4-FFF2-40B4-BE49-F238E27FC236}">
                  <a16:creationId xmlns:a16="http://schemas.microsoft.com/office/drawing/2014/main" id="{D3E7851F-7E82-348A-1988-58ADC0D1914F}"/>
                </a:ext>
              </a:extLst>
            </p:cNvPr>
            <p:cNvGrpSpPr/>
            <p:nvPr/>
          </p:nvGrpSpPr>
          <p:grpSpPr>
            <a:xfrm>
              <a:off x="-4101" y="9123420"/>
              <a:ext cx="6879926" cy="846386"/>
              <a:chOff x="-4101" y="9123420"/>
              <a:chExt cx="6879926" cy="846386"/>
            </a:xfrm>
          </p:grpSpPr>
          <p:grpSp>
            <p:nvGrpSpPr>
              <p:cNvPr id="16" name="Group 10">
                <a:extLst>
                  <a:ext uri="{FF2B5EF4-FFF2-40B4-BE49-F238E27FC236}">
                    <a16:creationId xmlns:a16="http://schemas.microsoft.com/office/drawing/2014/main" id="{EA0EF1F5-3193-12CC-6DFC-29A85DA80533}"/>
                  </a:ext>
                </a:extLst>
              </p:cNvPr>
              <p:cNvGrpSpPr/>
              <p:nvPr/>
            </p:nvGrpSpPr>
            <p:grpSpPr>
              <a:xfrm>
                <a:off x="-4101" y="9123420"/>
                <a:ext cx="6879926" cy="846386"/>
                <a:chOff x="0" y="9099244"/>
                <a:chExt cx="6879926" cy="846386"/>
              </a:xfrm>
            </p:grpSpPr>
            <p:sp>
              <p:nvSpPr>
                <p:cNvPr id="18" name="Rectangle 13">
                  <a:extLst>
                    <a:ext uri="{FF2B5EF4-FFF2-40B4-BE49-F238E27FC236}">
                      <a16:creationId xmlns:a16="http://schemas.microsoft.com/office/drawing/2014/main" id="{DA078EBD-D518-CBBB-0A5D-A999B4B5E166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2585C2"/>
                    </a:solidFill>
                  </a:endParaRPr>
                </a:p>
              </p:txBody>
            </p:sp>
            <p:sp>
              <p:nvSpPr>
                <p:cNvPr id="21" name="TextBox 14">
                  <a:extLst>
                    <a:ext uri="{FF2B5EF4-FFF2-40B4-BE49-F238E27FC236}">
                      <a16:creationId xmlns:a16="http://schemas.microsoft.com/office/drawing/2014/main" id="{E57A9526-5A30-745B-0A46-7A1A1482C5CE}"/>
                    </a:ext>
                  </a:extLst>
                </p:cNvPr>
                <p:cNvSpPr txBox="1"/>
                <p:nvPr/>
              </p:nvSpPr>
              <p:spPr>
                <a:xfrm>
                  <a:off x="21927" y="909924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2585C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l-GR" sz="1200" b="1" dirty="0">
                      <a:solidFill>
                        <a:srgbClr val="2585C2"/>
                      </a:solidFill>
                    </a:rPr>
                    <a:t>Η εκστρατεία PrEvCan© ξεκίνησε από την EONS </a:t>
                  </a:r>
                  <a:br>
                    <a:rPr lang="el-GR" sz="1200" b="1" dirty="0">
                      <a:solidFill>
                        <a:srgbClr val="2585C2"/>
                      </a:solidFill>
                    </a:rPr>
                  </a:br>
                  <a:r>
                    <a:rPr lang="el-GR" sz="1200" b="1" dirty="0">
                      <a:solidFill>
                        <a:srgbClr val="2585C2"/>
                      </a:solidFill>
                    </a:rPr>
                    <a:t>και διεξάγεται με βασικό συνεργάτη της εκστρατείας, το ESMO. </a:t>
                  </a:r>
                  <a:br>
                    <a:rPr lang="el-GR" sz="1200" b="1" dirty="0">
                      <a:solidFill>
                        <a:srgbClr val="2585C2"/>
                      </a:solidFill>
                    </a:rPr>
                  </a:br>
                  <a:r>
                    <a:rPr lang="el-GR" sz="1200" b="1" dirty="0">
                      <a:solidFill>
                        <a:srgbClr val="2585C2"/>
                      </a:solidFill>
                    </a:rPr>
                    <a:t>Περισσότερες πληροφορίες: www.cancernurse.eu/prevcan</a:t>
                  </a:r>
                </a:p>
              </p:txBody>
            </p:sp>
            <p:grpSp>
              <p:nvGrpSpPr>
                <p:cNvPr id="22" name="Group 15">
                  <a:extLst>
                    <a:ext uri="{FF2B5EF4-FFF2-40B4-BE49-F238E27FC236}">
                      <a16:creationId xmlns:a16="http://schemas.microsoft.com/office/drawing/2014/main" id="{CA9963A8-2CFE-DB24-DC16-801D3637C5E0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23" name="Ovaal 2">
                    <a:extLst>
                      <a:ext uri="{FF2B5EF4-FFF2-40B4-BE49-F238E27FC236}">
                        <a16:creationId xmlns:a16="http://schemas.microsoft.com/office/drawing/2014/main" id="{30B25C36-73E9-D2DC-47B2-D3BDE149CA36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2585C2"/>
                      </a:solidFill>
                    </a:endParaRPr>
                  </a:p>
                </p:txBody>
              </p:sp>
              <p:pic>
                <p:nvPicPr>
                  <p:cNvPr id="24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2BC39A0B-42EC-F111-4060-038CA88C3E7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7" name="Graphic 12">
                <a:extLst>
                  <a:ext uri="{FF2B5EF4-FFF2-40B4-BE49-F238E27FC236}">
                    <a16:creationId xmlns:a16="http://schemas.microsoft.com/office/drawing/2014/main" id="{73B07FCF-3CCC-41F7-77E8-496895773FE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  <p:sp>
          <p:nvSpPr>
            <p:cNvPr id="26" name="Rectangle 4">
              <a:extLst>
                <a:ext uri="{FF2B5EF4-FFF2-40B4-BE49-F238E27FC236}">
                  <a16:creationId xmlns:a16="http://schemas.microsoft.com/office/drawing/2014/main" id="{7E7C2C2C-D841-8FF4-3088-96B1EBD6EF75}"/>
                </a:ext>
              </a:extLst>
            </p:cNvPr>
            <p:cNvSpPr/>
            <p:nvPr/>
          </p:nvSpPr>
          <p:spPr>
            <a:xfrm>
              <a:off x="531610" y="828538"/>
              <a:ext cx="1589138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l-G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Εισάγετε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el-G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το λογότυπο του οργανισμού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el-G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σας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32505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A9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B6B2E67-ADC8-9B2E-3599-651DF15010C8}"/>
              </a:ext>
            </a:extLst>
          </p:cNvPr>
          <p:cNvGrpSpPr/>
          <p:nvPr/>
        </p:nvGrpSpPr>
        <p:grpSpPr>
          <a:xfrm>
            <a:off x="-4101" y="153870"/>
            <a:ext cx="6879926" cy="9815936"/>
            <a:chOff x="-4101" y="153870"/>
            <a:chExt cx="6879926" cy="9815936"/>
          </a:xfrm>
        </p:grpSpPr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5FEF6DD-585F-1199-0FC2-AD256E4C8A71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1433852" y="1700836"/>
              <a:chExt cx="2823923" cy="2823924"/>
            </a:xfrm>
          </p:grpSpPr>
          <p:sp>
            <p:nvSpPr>
              <p:cNvPr id="37" name="Ovaal 2">
                <a:extLst>
                  <a:ext uri="{FF2B5EF4-FFF2-40B4-BE49-F238E27FC236}">
                    <a16:creationId xmlns:a16="http://schemas.microsoft.com/office/drawing/2014/main" id="{8A2DE224-974B-3F12-8DDB-319001774B99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8" name="Picture 37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B506322B-FFFB-E0D9-77DF-A394480AC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E8A3043-603E-6CED-2B04-9EE75E5226DD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494B86EF-B186-4B6B-88ED-83589B6946DC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solidFill>
                <a:srgbClr val="DBD1C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" name="Ovaal 41">
              <a:extLst>
                <a:ext uri="{FF2B5EF4-FFF2-40B4-BE49-F238E27FC236}">
                  <a16:creationId xmlns:a16="http://schemas.microsoft.com/office/drawing/2014/main" id="{86999763-C320-29C9-8C15-829DC2BC6539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D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DE73569-89E4-253B-3DB0-71163F4074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AD055A0-5B7D-4EDA-77B6-E434C878FF2E}"/>
                </a:ext>
              </a:extLst>
            </p:cNvPr>
            <p:cNvGrpSpPr/>
            <p:nvPr/>
          </p:nvGrpSpPr>
          <p:grpSpPr>
            <a:xfrm>
              <a:off x="2404003" y="370203"/>
              <a:ext cx="2049983" cy="1873964"/>
              <a:chOff x="2404003" y="370203"/>
              <a:chExt cx="2049983" cy="1873964"/>
            </a:xfrm>
          </p:grpSpPr>
          <p:pic>
            <p:nvPicPr>
              <p:cNvPr id="12" name="Picture 11" descr="Icon&#10;&#10;Description automatically generated">
                <a:extLst>
                  <a:ext uri="{FF2B5EF4-FFF2-40B4-BE49-F238E27FC236}">
                    <a16:creationId xmlns:a16="http://schemas.microsoft.com/office/drawing/2014/main" id="{D253E10D-8408-0B61-B973-747DF2C579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0579" y="370203"/>
                <a:ext cx="548640" cy="548640"/>
              </a:xfrm>
              <a:prstGeom prst="rect">
                <a:avLst/>
              </a:prstGeom>
            </p:spPr>
          </p:pic>
          <p:sp>
            <p:nvSpPr>
              <p:cNvPr id="13" name="TextBox 7">
                <a:extLst>
                  <a:ext uri="{FF2B5EF4-FFF2-40B4-BE49-F238E27FC236}">
                    <a16:creationId xmlns:a16="http://schemas.microsoft.com/office/drawing/2014/main" id="{BC949173-26B0-EB0F-0146-05CD39B0DBB9}"/>
                  </a:ext>
                </a:extLst>
              </p:cNvPr>
              <p:cNvSpPr txBox="1"/>
              <p:nvPr/>
            </p:nvSpPr>
            <p:spPr>
              <a:xfrm>
                <a:off x="2404003" y="597612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9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l-GR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Αποφεύγετε την </a:t>
                </a:r>
                <a:br>
                  <a:rPr lang="en-US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l-GR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υπερβολική έκθεση στον ήλιο</a:t>
                </a:r>
                <a:br>
                  <a:rPr lang="en-US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4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DFVDG</a:t>
                </a:r>
              </a:p>
              <a:p>
                <a:pPr algn="ctr" rtl="0" fontAlgn="base"/>
                <a:r>
                  <a:rPr lang="el-GR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Χρησιμοποιείτε μέσα προστασίας από τον ήλιο</a:t>
                </a:r>
                <a:endPara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r>
                  <a:rPr lang="en-US" sz="4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</a:t>
                </a:r>
              </a:p>
              <a:p>
                <a:pPr algn="ctr" rtl="0" fontAlgn="base"/>
                <a:r>
                  <a:rPr lang="el-GR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Μην χρησιμοποιείτε συσκευές </a:t>
                </a:r>
                <a:br>
                  <a:rPr lang="en-US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l-GR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μαυρίσματος</a:t>
                </a:r>
                <a:endParaRPr lang="en-GB" sz="9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p:grpSp>
        <p:grpSp>
          <p:nvGrpSpPr>
            <p:cNvPr id="14" name="Group 9">
              <a:extLst>
                <a:ext uri="{FF2B5EF4-FFF2-40B4-BE49-F238E27FC236}">
                  <a16:creationId xmlns:a16="http://schemas.microsoft.com/office/drawing/2014/main" id="{A0A92117-D54C-9526-564A-80D71B8F4DA0}"/>
                </a:ext>
              </a:extLst>
            </p:cNvPr>
            <p:cNvGrpSpPr/>
            <p:nvPr/>
          </p:nvGrpSpPr>
          <p:grpSpPr>
            <a:xfrm>
              <a:off x="-4101" y="9123420"/>
              <a:ext cx="6879926" cy="846386"/>
              <a:chOff x="-4101" y="9123420"/>
              <a:chExt cx="6879926" cy="846386"/>
            </a:xfrm>
          </p:grpSpPr>
          <p:grpSp>
            <p:nvGrpSpPr>
              <p:cNvPr id="15" name="Group 10">
                <a:extLst>
                  <a:ext uri="{FF2B5EF4-FFF2-40B4-BE49-F238E27FC236}">
                    <a16:creationId xmlns:a16="http://schemas.microsoft.com/office/drawing/2014/main" id="{048CDE2C-4768-5A05-5B10-581823BA33A7}"/>
                  </a:ext>
                </a:extLst>
              </p:cNvPr>
              <p:cNvGrpSpPr/>
              <p:nvPr/>
            </p:nvGrpSpPr>
            <p:grpSpPr>
              <a:xfrm>
                <a:off x="-4101" y="9123420"/>
                <a:ext cx="6879926" cy="846386"/>
                <a:chOff x="0" y="9099244"/>
                <a:chExt cx="6879926" cy="846386"/>
              </a:xfrm>
            </p:grpSpPr>
            <p:sp>
              <p:nvSpPr>
                <p:cNvPr id="17" name="Rectangle 13">
                  <a:extLst>
                    <a:ext uri="{FF2B5EF4-FFF2-40B4-BE49-F238E27FC236}">
                      <a16:creationId xmlns:a16="http://schemas.microsoft.com/office/drawing/2014/main" id="{EC61896A-4B48-15E4-4BD6-DE60AD87A0A8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2585C2"/>
                    </a:solidFill>
                  </a:endParaRPr>
                </a:p>
              </p:txBody>
            </p:sp>
            <p:sp>
              <p:nvSpPr>
                <p:cNvPr id="18" name="TextBox 14">
                  <a:extLst>
                    <a:ext uri="{FF2B5EF4-FFF2-40B4-BE49-F238E27FC236}">
                      <a16:creationId xmlns:a16="http://schemas.microsoft.com/office/drawing/2014/main" id="{BC64928C-6C80-DA9B-FBB1-DC44F50CA305}"/>
                    </a:ext>
                  </a:extLst>
                </p:cNvPr>
                <p:cNvSpPr txBox="1"/>
                <p:nvPr/>
              </p:nvSpPr>
              <p:spPr>
                <a:xfrm>
                  <a:off x="21927" y="909924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2585C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l-GR" sz="1200" b="1" dirty="0">
                      <a:solidFill>
                        <a:srgbClr val="2585C2"/>
                      </a:solidFill>
                    </a:rPr>
                    <a:t>Η εκστρατεία PrEvCan© ξεκίνησε από την EONS </a:t>
                  </a:r>
                  <a:br>
                    <a:rPr lang="el-GR" sz="1200" b="1" dirty="0">
                      <a:solidFill>
                        <a:srgbClr val="2585C2"/>
                      </a:solidFill>
                    </a:rPr>
                  </a:br>
                  <a:r>
                    <a:rPr lang="el-GR" sz="1200" b="1" dirty="0">
                      <a:solidFill>
                        <a:srgbClr val="2585C2"/>
                      </a:solidFill>
                    </a:rPr>
                    <a:t>και διεξάγεται με βασικό συνεργάτη της εκστρατείας, το ESMO. </a:t>
                  </a:r>
                  <a:br>
                    <a:rPr lang="el-GR" sz="1200" b="1" dirty="0">
                      <a:solidFill>
                        <a:srgbClr val="2585C2"/>
                      </a:solidFill>
                    </a:rPr>
                  </a:br>
                  <a:r>
                    <a:rPr lang="el-GR" sz="1200" b="1" dirty="0">
                      <a:solidFill>
                        <a:srgbClr val="2585C2"/>
                      </a:solidFill>
                    </a:rPr>
                    <a:t>Περισσότερες πληροφορίες: www.cancernurse.eu/prevcan</a:t>
                  </a:r>
                </a:p>
              </p:txBody>
            </p:sp>
            <p:grpSp>
              <p:nvGrpSpPr>
                <p:cNvPr id="21" name="Group 15">
                  <a:extLst>
                    <a:ext uri="{FF2B5EF4-FFF2-40B4-BE49-F238E27FC236}">
                      <a16:creationId xmlns:a16="http://schemas.microsoft.com/office/drawing/2014/main" id="{6242BB5F-05FD-6A4E-7329-FEFF4A62092C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22" name="Ovaal 2">
                    <a:extLst>
                      <a:ext uri="{FF2B5EF4-FFF2-40B4-BE49-F238E27FC236}">
                        <a16:creationId xmlns:a16="http://schemas.microsoft.com/office/drawing/2014/main" id="{0299B85A-1514-4562-471F-1F916C3F3363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2585C2"/>
                      </a:solidFill>
                    </a:endParaRPr>
                  </a:p>
                </p:txBody>
              </p:sp>
              <p:pic>
                <p:nvPicPr>
                  <p:cNvPr id="23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3A96E552-6A36-BE65-B478-76C0FD6FD20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6" name="Graphic 12">
                <a:extLst>
                  <a:ext uri="{FF2B5EF4-FFF2-40B4-BE49-F238E27FC236}">
                    <a16:creationId xmlns:a16="http://schemas.microsoft.com/office/drawing/2014/main" id="{E039801D-7C27-13B3-F9C7-BFA7871D5D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  <p:sp>
          <p:nvSpPr>
            <p:cNvPr id="25" name="TextBox 18">
              <a:extLst>
                <a:ext uri="{FF2B5EF4-FFF2-40B4-BE49-F238E27FC236}">
                  <a16:creationId xmlns:a16="http://schemas.microsoft.com/office/drawing/2014/main" id="{562F10EB-2D38-5217-A506-725BB4F9E575}"/>
                </a:ext>
              </a:extLst>
            </p:cNvPr>
            <p:cNvSpPr txBox="1"/>
            <p:nvPr/>
          </p:nvSpPr>
          <p:spPr>
            <a:xfrm>
              <a:off x="119539" y="4827698"/>
              <a:ext cx="658641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3200" b="1" dirty="0">
                  <a:solidFill>
                    <a:srgbClr val="2585C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Μηνύματα </a:t>
              </a:r>
              <a:br>
                <a:rPr lang="el-GR" sz="3200" b="1" dirty="0">
                  <a:solidFill>
                    <a:srgbClr val="2585C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l-GR" sz="3200" b="1" dirty="0">
                  <a:solidFill>
                    <a:srgbClr val="2585C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για επαγγελματίες υγείας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56406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4C9771FF-A230-BFA5-5877-A66CA0907B04}"/>
              </a:ext>
            </a:extLst>
          </p:cNvPr>
          <p:cNvGrpSpPr/>
          <p:nvPr/>
        </p:nvGrpSpPr>
        <p:grpSpPr>
          <a:xfrm>
            <a:off x="-13204" y="-1"/>
            <a:ext cx="6889029" cy="9969807"/>
            <a:chOff x="-13204" y="-1"/>
            <a:chExt cx="6889029" cy="996980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CD5FD24-1036-213C-1B3A-93E0E3DCDA65}"/>
                </a:ext>
              </a:extLst>
            </p:cNvPr>
            <p:cNvGrpSpPr/>
            <p:nvPr/>
          </p:nvGrpSpPr>
          <p:grpSpPr>
            <a:xfrm>
              <a:off x="-13204" y="-1"/>
              <a:ext cx="6870462" cy="9906001"/>
              <a:chOff x="-13204" y="-1"/>
              <a:chExt cx="6870462" cy="9906001"/>
            </a:xfrm>
          </p:grpSpPr>
          <p:pic>
            <p:nvPicPr>
              <p:cNvPr id="7" name="Picture 6" descr="A picture containing plant, leaf&#10;&#10;Description automatically generated">
                <a:extLst>
                  <a:ext uri="{FF2B5EF4-FFF2-40B4-BE49-F238E27FC236}">
                    <a16:creationId xmlns:a16="http://schemas.microsoft.com/office/drawing/2014/main" id="{80012080-3616-A4D1-88DD-BF3A0524FA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alphaModFix amt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550" b="1329"/>
              <a:stretch/>
            </p:blipFill>
            <p:spPr>
              <a:xfrm>
                <a:off x="-13204" y="-1"/>
                <a:ext cx="6870462" cy="9906001"/>
              </a:xfrm>
              <a:prstGeom prst="rect">
                <a:avLst/>
              </a:prstGeom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BAA794D-73F4-41A2-CC70-7F984959B763}"/>
                  </a:ext>
                </a:extLst>
              </p:cNvPr>
              <p:cNvSpPr/>
              <p:nvPr/>
            </p:nvSpPr>
            <p:spPr>
              <a:xfrm>
                <a:off x="1503707" y="3643423"/>
                <a:ext cx="3848987" cy="1842977"/>
              </a:xfrm>
              <a:prstGeom prst="rect">
                <a:avLst/>
              </a:prstGeom>
              <a:gradFill flip="none" rotWithShape="1">
                <a:gsLst>
                  <a:gs pos="0">
                    <a:srgbClr val="E8E6E5"/>
                  </a:gs>
                  <a:gs pos="20000">
                    <a:srgbClr val="F9F8F7"/>
                  </a:gs>
                  <a:gs pos="83000">
                    <a:srgbClr val="F7F6F5"/>
                  </a:gs>
                  <a:gs pos="100000">
                    <a:srgbClr val="F6F6F5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693047" y="3139200"/>
              <a:ext cx="5471894" cy="4572000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3103" y="3376408"/>
              <a:ext cx="5751782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l-GR" sz="40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Το μελάνωμα </a:t>
              </a:r>
              <a:br>
                <a:rPr lang="en-US" sz="40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el-GR" sz="40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αυξάνεται και σκοτώνει ετησίως περισσότερους  από 20.000 </a:t>
              </a:r>
              <a:br>
                <a:rPr lang="en-US" sz="40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el-GR" sz="40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ανθρώπους </a:t>
              </a:r>
              <a:br>
                <a:rPr lang="en-US" sz="40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el-GR" sz="40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στην Ευρώπη.</a:t>
              </a:r>
              <a:endParaRPr lang="en-GB" sz="2400" b="1" dirty="0">
                <a:solidFill>
                  <a:srgbClr val="2585C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2A0147C-F24F-6F13-ABE1-F5581667435A}"/>
                </a:ext>
              </a:extLst>
            </p:cNvPr>
            <p:cNvSpPr/>
            <p:nvPr/>
          </p:nvSpPr>
          <p:spPr>
            <a:xfrm>
              <a:off x="431279" y="375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3" name="Ovaal 41">
              <a:extLst>
                <a:ext uri="{FF2B5EF4-FFF2-40B4-BE49-F238E27FC236}">
                  <a16:creationId xmlns:a16="http://schemas.microsoft.com/office/drawing/2014/main" id="{E8AC5DDE-0CDE-892B-8734-B128A0DFB7FC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D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5B4B24AD-D99F-76D7-5B9B-1F892E4003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1D3B04A-925D-A140-5808-6802D7E2A6A7}"/>
                </a:ext>
              </a:extLst>
            </p:cNvPr>
            <p:cNvGrpSpPr/>
            <p:nvPr/>
          </p:nvGrpSpPr>
          <p:grpSpPr>
            <a:xfrm>
              <a:off x="2404003" y="370203"/>
              <a:ext cx="2049983" cy="1873964"/>
              <a:chOff x="2404003" y="370203"/>
              <a:chExt cx="2049983" cy="1873964"/>
            </a:xfrm>
          </p:grpSpPr>
          <p:pic>
            <p:nvPicPr>
              <p:cNvPr id="15" name="Picture 14" descr="Icon&#10;&#10;Description automatically generated">
                <a:extLst>
                  <a:ext uri="{FF2B5EF4-FFF2-40B4-BE49-F238E27FC236}">
                    <a16:creationId xmlns:a16="http://schemas.microsoft.com/office/drawing/2014/main" id="{CE8FECAE-F628-BC9D-EC11-D2F852FBE7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0579" y="370203"/>
                <a:ext cx="548640" cy="548640"/>
              </a:xfrm>
              <a:prstGeom prst="rect">
                <a:avLst/>
              </a:prstGeom>
            </p:spPr>
          </p:pic>
          <p:sp>
            <p:nvSpPr>
              <p:cNvPr id="16" name="TextBox 7">
                <a:extLst>
                  <a:ext uri="{FF2B5EF4-FFF2-40B4-BE49-F238E27FC236}">
                    <a16:creationId xmlns:a16="http://schemas.microsoft.com/office/drawing/2014/main" id="{A1D7AEF6-E68D-8ADF-FBC7-3393C0B46610}"/>
                  </a:ext>
                </a:extLst>
              </p:cNvPr>
              <p:cNvSpPr txBox="1"/>
              <p:nvPr/>
            </p:nvSpPr>
            <p:spPr>
              <a:xfrm>
                <a:off x="2404003" y="597612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9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l-GR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Αποφεύγετε την </a:t>
                </a:r>
                <a:br>
                  <a:rPr lang="en-US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l-GR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υπερβολική έκθεση στον ήλιο</a:t>
                </a:r>
                <a:br>
                  <a:rPr lang="en-US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4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DFVDG</a:t>
                </a:r>
              </a:p>
              <a:p>
                <a:pPr algn="ctr" rtl="0" fontAlgn="base"/>
                <a:r>
                  <a:rPr lang="el-GR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Χρησιμοποιείτε μέσα προστασίας από τον ήλιο</a:t>
                </a:r>
                <a:endPara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r>
                  <a:rPr lang="en-US" sz="4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</a:t>
                </a:r>
              </a:p>
              <a:p>
                <a:pPr algn="ctr" rtl="0" fontAlgn="base"/>
                <a:r>
                  <a:rPr lang="el-GR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Μην χρησιμοποιείτε συσκευές </a:t>
                </a:r>
                <a:br>
                  <a:rPr lang="en-US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l-GR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μαυρίσματος</a:t>
                </a:r>
                <a:endParaRPr lang="en-GB" sz="9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p:grpSp>
        <p:grpSp>
          <p:nvGrpSpPr>
            <p:cNvPr id="17" name="Group 9">
              <a:extLst>
                <a:ext uri="{FF2B5EF4-FFF2-40B4-BE49-F238E27FC236}">
                  <a16:creationId xmlns:a16="http://schemas.microsoft.com/office/drawing/2014/main" id="{5B0AB419-78E5-AB5A-3584-3DE091B2C894}"/>
                </a:ext>
              </a:extLst>
            </p:cNvPr>
            <p:cNvGrpSpPr/>
            <p:nvPr/>
          </p:nvGrpSpPr>
          <p:grpSpPr>
            <a:xfrm>
              <a:off x="-4101" y="9123420"/>
              <a:ext cx="6879926" cy="846386"/>
              <a:chOff x="-4101" y="9123420"/>
              <a:chExt cx="6879926" cy="846386"/>
            </a:xfrm>
          </p:grpSpPr>
          <p:grpSp>
            <p:nvGrpSpPr>
              <p:cNvPr id="18" name="Group 10">
                <a:extLst>
                  <a:ext uri="{FF2B5EF4-FFF2-40B4-BE49-F238E27FC236}">
                    <a16:creationId xmlns:a16="http://schemas.microsoft.com/office/drawing/2014/main" id="{3B894861-3836-02C7-FC4C-0752E83C472F}"/>
                  </a:ext>
                </a:extLst>
              </p:cNvPr>
              <p:cNvGrpSpPr/>
              <p:nvPr/>
            </p:nvGrpSpPr>
            <p:grpSpPr>
              <a:xfrm>
                <a:off x="-4101" y="9123420"/>
                <a:ext cx="6879926" cy="846386"/>
                <a:chOff x="0" y="9099244"/>
                <a:chExt cx="6879926" cy="846386"/>
              </a:xfrm>
            </p:grpSpPr>
            <p:sp>
              <p:nvSpPr>
                <p:cNvPr id="22" name="Rectangle 13">
                  <a:extLst>
                    <a:ext uri="{FF2B5EF4-FFF2-40B4-BE49-F238E27FC236}">
                      <a16:creationId xmlns:a16="http://schemas.microsoft.com/office/drawing/2014/main" id="{D4E2F280-48B4-FEA2-F644-8A5FD464C024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2585C2"/>
                    </a:solidFill>
                  </a:endParaRPr>
                </a:p>
              </p:txBody>
            </p:sp>
            <p:sp>
              <p:nvSpPr>
                <p:cNvPr id="23" name="TextBox 14">
                  <a:extLst>
                    <a:ext uri="{FF2B5EF4-FFF2-40B4-BE49-F238E27FC236}">
                      <a16:creationId xmlns:a16="http://schemas.microsoft.com/office/drawing/2014/main" id="{AA3A59EE-6EA1-C04C-75B2-857B33005306}"/>
                    </a:ext>
                  </a:extLst>
                </p:cNvPr>
                <p:cNvSpPr txBox="1"/>
                <p:nvPr/>
              </p:nvSpPr>
              <p:spPr>
                <a:xfrm>
                  <a:off x="21927" y="909924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2585C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l-GR" sz="1200" b="1" dirty="0">
                      <a:solidFill>
                        <a:srgbClr val="2585C2"/>
                      </a:solidFill>
                    </a:rPr>
                    <a:t>Η εκστρατεία PrEvCan© ξεκίνησε από την EONS </a:t>
                  </a:r>
                  <a:br>
                    <a:rPr lang="el-GR" sz="1200" b="1" dirty="0">
                      <a:solidFill>
                        <a:srgbClr val="2585C2"/>
                      </a:solidFill>
                    </a:rPr>
                  </a:br>
                  <a:r>
                    <a:rPr lang="el-GR" sz="1200" b="1" dirty="0">
                      <a:solidFill>
                        <a:srgbClr val="2585C2"/>
                      </a:solidFill>
                    </a:rPr>
                    <a:t>και διεξάγεται με βασικό συνεργάτη της εκστρατείας, το ESMO. </a:t>
                  </a:r>
                  <a:br>
                    <a:rPr lang="el-GR" sz="1200" b="1" dirty="0">
                      <a:solidFill>
                        <a:srgbClr val="2585C2"/>
                      </a:solidFill>
                    </a:rPr>
                  </a:br>
                  <a:r>
                    <a:rPr lang="el-GR" sz="1200" b="1" dirty="0">
                      <a:solidFill>
                        <a:srgbClr val="2585C2"/>
                      </a:solidFill>
                    </a:rPr>
                    <a:t>Περισσότερες πληροφορίες: www.cancernurse.eu/prevcan</a:t>
                  </a:r>
                </a:p>
              </p:txBody>
            </p:sp>
            <p:grpSp>
              <p:nvGrpSpPr>
                <p:cNvPr id="24" name="Group 15">
                  <a:extLst>
                    <a:ext uri="{FF2B5EF4-FFF2-40B4-BE49-F238E27FC236}">
                      <a16:creationId xmlns:a16="http://schemas.microsoft.com/office/drawing/2014/main" id="{9FE5EC4B-C02E-DAB1-25C1-91C99766B237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26" name="Ovaal 2">
                    <a:extLst>
                      <a:ext uri="{FF2B5EF4-FFF2-40B4-BE49-F238E27FC236}">
                        <a16:creationId xmlns:a16="http://schemas.microsoft.com/office/drawing/2014/main" id="{D1F1C2FD-8ED8-11F7-9A79-8B27D48089DD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2585C2"/>
                      </a:solidFill>
                    </a:endParaRPr>
                  </a:p>
                </p:txBody>
              </p:sp>
              <p:pic>
                <p:nvPicPr>
                  <p:cNvPr id="27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EEE0B4D3-FB4C-A876-3257-65BE4BE70EC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21" name="Graphic 12">
                <a:extLst>
                  <a:ext uri="{FF2B5EF4-FFF2-40B4-BE49-F238E27FC236}">
                    <a16:creationId xmlns:a16="http://schemas.microsoft.com/office/drawing/2014/main" id="{5D9EE113-0F16-8E79-54C1-AAF80A0D21C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  <p:sp>
          <p:nvSpPr>
            <p:cNvPr id="28" name="Rectangle 4">
              <a:extLst>
                <a:ext uri="{FF2B5EF4-FFF2-40B4-BE49-F238E27FC236}">
                  <a16:creationId xmlns:a16="http://schemas.microsoft.com/office/drawing/2014/main" id="{CF6E6520-B3ED-1338-15A8-DE84D3B6CA3A}"/>
                </a:ext>
              </a:extLst>
            </p:cNvPr>
            <p:cNvSpPr/>
            <p:nvPr/>
          </p:nvSpPr>
          <p:spPr>
            <a:xfrm>
              <a:off x="531610" y="828538"/>
              <a:ext cx="1589138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l-G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Εισάγετε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el-G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το λογότυπο του οργανισμού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el-G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σας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6952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86AF10D2-254E-09D3-7A01-ACF3FF4612B9}"/>
              </a:ext>
            </a:extLst>
          </p:cNvPr>
          <p:cNvGrpSpPr/>
          <p:nvPr/>
        </p:nvGrpSpPr>
        <p:grpSpPr>
          <a:xfrm>
            <a:off x="-4101" y="0"/>
            <a:ext cx="6879926" cy="9969806"/>
            <a:chOff x="-4101" y="0"/>
            <a:chExt cx="6879926" cy="996980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C588C94-8D40-7E04-10F1-8C0F7AE47F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20" r="12664" b="13799"/>
            <a:stretch/>
          </p:blipFill>
          <p:spPr>
            <a:xfrm>
              <a:off x="-4101" y="0"/>
              <a:ext cx="6879926" cy="9930176"/>
            </a:xfrm>
            <a:prstGeom prst="rect">
              <a:avLst/>
            </a:prstGeom>
          </p:spPr>
        </p:pic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63CD941-2679-B156-7E9A-60AA69670CD9}"/>
                </a:ext>
              </a:extLst>
            </p:cNvPr>
            <p:cNvGrpSpPr/>
            <p:nvPr/>
          </p:nvGrpSpPr>
          <p:grpSpPr>
            <a:xfrm>
              <a:off x="358698" y="3903614"/>
              <a:ext cx="6132399" cy="4092911"/>
              <a:chOff x="840980" y="3146304"/>
              <a:chExt cx="5539617" cy="3771754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DE322BCE-0271-4C8E-9878-A7CF42C7A47B}"/>
                  </a:ext>
                </a:extLst>
              </p:cNvPr>
              <p:cNvSpPr/>
              <p:nvPr/>
            </p:nvSpPr>
            <p:spPr>
              <a:xfrm>
                <a:off x="908939" y="3146304"/>
                <a:ext cx="5434112" cy="3771754"/>
              </a:xfrm>
              <a:prstGeom prst="roundRect">
                <a:avLst/>
              </a:prstGeom>
              <a:solidFill>
                <a:schemeClr val="bg1">
                  <a:alpha val="71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Text Box 2">
                <a:extLst>
                  <a:ext uri="{FF2B5EF4-FFF2-40B4-BE49-F238E27FC236}">
                    <a16:creationId xmlns:a16="http://schemas.microsoft.com/office/drawing/2014/main" id="{1390292E-CF4A-4AAE-B8F3-6810A56F22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40980" y="3400665"/>
                <a:ext cx="5539617" cy="1466835"/>
              </a:xfrm>
              <a:prstGeom prst="rect">
                <a:avLst/>
              </a:prstGeom>
              <a:noFill/>
              <a:ln w="57150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R="0" lvl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r>
                  <a:rPr lang="el-GR" sz="34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Συμβουλεύστε τους ασθενείς σας να παραμένουν </a:t>
                </a:r>
                <a:br>
                  <a:rPr lang="en-US" sz="34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</a:br>
                <a:r>
                  <a:rPr lang="el-GR" sz="34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ασφαλείς στον ήλιο καλύπτοντας το σώμα τους </a:t>
                </a:r>
                <a:br>
                  <a:rPr lang="en-US" sz="34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</a:br>
                <a:r>
                  <a:rPr lang="el-GR" sz="34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και χρησιμοποιώντας αντηλιακό.</a:t>
                </a:r>
                <a:endParaRPr lang="en-GB" sz="3400" b="1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732A7D6-4418-4D73-8FF1-BC263DF6FB10}"/>
                </a:ext>
              </a:extLst>
            </p:cNvPr>
            <p:cNvGrpSpPr/>
            <p:nvPr/>
          </p:nvGrpSpPr>
          <p:grpSpPr>
            <a:xfrm>
              <a:off x="433928" y="382065"/>
              <a:ext cx="1792224" cy="1792224"/>
              <a:chOff x="1433852" y="1700836"/>
              <a:chExt cx="2823923" cy="2823924"/>
            </a:xfrm>
          </p:grpSpPr>
          <p:sp>
            <p:nvSpPr>
              <p:cNvPr id="30" name="Ovaal 2">
                <a:extLst>
                  <a:ext uri="{FF2B5EF4-FFF2-40B4-BE49-F238E27FC236}">
                    <a16:creationId xmlns:a16="http://schemas.microsoft.com/office/drawing/2014/main" id="{72B3D861-DE96-44B4-A2B1-1A48D27B27D8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1" name="Picture 30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33CF413F-ED04-4D80-B3F3-2957C14029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43A41ACC-DCC3-0F59-1C36-4BDAC7C29B2B}"/>
                </a:ext>
              </a:extLst>
            </p:cNvPr>
            <p:cNvSpPr/>
            <p:nvPr/>
          </p:nvSpPr>
          <p:spPr>
            <a:xfrm>
              <a:off x="439174" y="408429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" name="Ovaal 41">
              <a:extLst>
                <a:ext uri="{FF2B5EF4-FFF2-40B4-BE49-F238E27FC236}">
                  <a16:creationId xmlns:a16="http://schemas.microsoft.com/office/drawing/2014/main" id="{6C2C1B61-2843-8F11-69EB-DE1AB61B7F2D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D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A1C431A-D95B-D031-3E4E-FB66F8A03C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96333B3-E351-A3F5-84CD-5E80299FCFFF}"/>
                </a:ext>
              </a:extLst>
            </p:cNvPr>
            <p:cNvGrpSpPr/>
            <p:nvPr/>
          </p:nvGrpSpPr>
          <p:grpSpPr>
            <a:xfrm>
              <a:off x="2404003" y="370203"/>
              <a:ext cx="2049983" cy="1873964"/>
              <a:chOff x="2404003" y="370203"/>
              <a:chExt cx="2049983" cy="1873964"/>
            </a:xfrm>
          </p:grpSpPr>
          <p:pic>
            <p:nvPicPr>
              <p:cNvPr id="14" name="Picture 13" descr="Icon&#10;&#10;Description automatically generated">
                <a:extLst>
                  <a:ext uri="{FF2B5EF4-FFF2-40B4-BE49-F238E27FC236}">
                    <a16:creationId xmlns:a16="http://schemas.microsoft.com/office/drawing/2014/main" id="{647A59D9-92C7-3018-2EA3-FDB0399CD8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0579" y="370203"/>
                <a:ext cx="548640" cy="548640"/>
              </a:xfrm>
              <a:prstGeom prst="rect">
                <a:avLst/>
              </a:prstGeom>
            </p:spPr>
          </p:pic>
          <p:sp>
            <p:nvSpPr>
              <p:cNvPr id="15" name="TextBox 7">
                <a:extLst>
                  <a:ext uri="{FF2B5EF4-FFF2-40B4-BE49-F238E27FC236}">
                    <a16:creationId xmlns:a16="http://schemas.microsoft.com/office/drawing/2014/main" id="{FA364E73-EC47-92BC-4A34-3432316FED02}"/>
                  </a:ext>
                </a:extLst>
              </p:cNvPr>
              <p:cNvSpPr txBox="1"/>
              <p:nvPr/>
            </p:nvSpPr>
            <p:spPr>
              <a:xfrm>
                <a:off x="2404003" y="597612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9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l-GR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Αποφεύγετε την </a:t>
                </a:r>
                <a:br>
                  <a:rPr lang="en-US" sz="9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l-GR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υπερβολική έκθεση στον ήλιο</a:t>
                </a:r>
                <a:br>
                  <a:rPr lang="en-US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4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DFVDG</a:t>
                </a:r>
              </a:p>
              <a:p>
                <a:pPr algn="ctr" rtl="0" fontAlgn="base"/>
                <a:r>
                  <a:rPr lang="el-GR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Χρησιμοποιείτε μέσα προστασίας από τον ήλιο</a:t>
                </a:r>
                <a:endPara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r>
                  <a:rPr lang="en-US" sz="4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</a:t>
                </a:r>
              </a:p>
              <a:p>
                <a:pPr algn="ctr" rtl="0" fontAlgn="base"/>
                <a:r>
                  <a:rPr lang="el-GR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Μην χρησιμοποιείτε συσκευές </a:t>
                </a:r>
                <a:br>
                  <a:rPr lang="en-US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l-GR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μαυρίσματος</a:t>
                </a:r>
                <a:endParaRPr lang="en-GB" sz="9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p:grpSp>
        <p:grpSp>
          <p:nvGrpSpPr>
            <p:cNvPr id="16" name="Group 9">
              <a:extLst>
                <a:ext uri="{FF2B5EF4-FFF2-40B4-BE49-F238E27FC236}">
                  <a16:creationId xmlns:a16="http://schemas.microsoft.com/office/drawing/2014/main" id="{B5BCE7F9-7399-FE1F-7410-C22624E4EE48}"/>
                </a:ext>
              </a:extLst>
            </p:cNvPr>
            <p:cNvGrpSpPr/>
            <p:nvPr/>
          </p:nvGrpSpPr>
          <p:grpSpPr>
            <a:xfrm>
              <a:off x="-4101" y="9123420"/>
              <a:ext cx="6879926" cy="846386"/>
              <a:chOff x="-4101" y="9123420"/>
              <a:chExt cx="6879926" cy="846386"/>
            </a:xfrm>
          </p:grpSpPr>
          <p:grpSp>
            <p:nvGrpSpPr>
              <p:cNvPr id="17" name="Group 10">
                <a:extLst>
                  <a:ext uri="{FF2B5EF4-FFF2-40B4-BE49-F238E27FC236}">
                    <a16:creationId xmlns:a16="http://schemas.microsoft.com/office/drawing/2014/main" id="{6240D5F3-1686-4651-4E86-D75777369096}"/>
                  </a:ext>
                </a:extLst>
              </p:cNvPr>
              <p:cNvGrpSpPr/>
              <p:nvPr/>
            </p:nvGrpSpPr>
            <p:grpSpPr>
              <a:xfrm>
                <a:off x="-4101" y="9123420"/>
                <a:ext cx="6879926" cy="846386"/>
                <a:chOff x="0" y="9099244"/>
                <a:chExt cx="6879926" cy="846386"/>
              </a:xfrm>
            </p:grpSpPr>
            <p:sp>
              <p:nvSpPr>
                <p:cNvPr id="21" name="Rectangle 13">
                  <a:extLst>
                    <a:ext uri="{FF2B5EF4-FFF2-40B4-BE49-F238E27FC236}">
                      <a16:creationId xmlns:a16="http://schemas.microsoft.com/office/drawing/2014/main" id="{A703BEAB-4E53-02F4-E169-326529F7D6F1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2585C2"/>
                    </a:solidFill>
                  </a:endParaRPr>
                </a:p>
              </p:txBody>
            </p:sp>
            <p:sp>
              <p:nvSpPr>
                <p:cNvPr id="22" name="TextBox 14">
                  <a:extLst>
                    <a:ext uri="{FF2B5EF4-FFF2-40B4-BE49-F238E27FC236}">
                      <a16:creationId xmlns:a16="http://schemas.microsoft.com/office/drawing/2014/main" id="{FBDD6DA0-F271-2E1C-89FB-8887E9BA6BD0}"/>
                    </a:ext>
                  </a:extLst>
                </p:cNvPr>
                <p:cNvSpPr txBox="1"/>
                <p:nvPr/>
              </p:nvSpPr>
              <p:spPr>
                <a:xfrm>
                  <a:off x="21927" y="909924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2585C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l-GR" sz="1200" b="1" dirty="0">
                      <a:solidFill>
                        <a:srgbClr val="2585C2"/>
                      </a:solidFill>
                    </a:rPr>
                    <a:t>Η εκστρατεία PrEvCan© ξεκίνησε από την EONS </a:t>
                  </a:r>
                  <a:br>
                    <a:rPr lang="el-GR" sz="1200" b="1" dirty="0">
                      <a:solidFill>
                        <a:srgbClr val="2585C2"/>
                      </a:solidFill>
                    </a:rPr>
                  </a:br>
                  <a:r>
                    <a:rPr lang="el-GR" sz="1200" b="1" dirty="0">
                      <a:solidFill>
                        <a:srgbClr val="2585C2"/>
                      </a:solidFill>
                    </a:rPr>
                    <a:t>και διεξάγεται με βασικό συνεργάτη της εκστρατείας, το ESMO. </a:t>
                  </a:r>
                  <a:br>
                    <a:rPr lang="el-GR" sz="1200" b="1" dirty="0">
                      <a:solidFill>
                        <a:srgbClr val="2585C2"/>
                      </a:solidFill>
                    </a:rPr>
                  </a:br>
                  <a:r>
                    <a:rPr lang="el-GR" sz="1200" b="1" dirty="0">
                      <a:solidFill>
                        <a:srgbClr val="2585C2"/>
                      </a:solidFill>
                    </a:rPr>
                    <a:t>Περισσότερες πληροφορίες: www.cancernurse.eu/prevcan</a:t>
                  </a:r>
                </a:p>
              </p:txBody>
            </p:sp>
            <p:grpSp>
              <p:nvGrpSpPr>
                <p:cNvPr id="23" name="Group 15">
                  <a:extLst>
                    <a:ext uri="{FF2B5EF4-FFF2-40B4-BE49-F238E27FC236}">
                      <a16:creationId xmlns:a16="http://schemas.microsoft.com/office/drawing/2014/main" id="{848F413F-8264-7A25-B8AE-1589E403C22E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24" name="Ovaal 2">
                    <a:extLst>
                      <a:ext uri="{FF2B5EF4-FFF2-40B4-BE49-F238E27FC236}">
                        <a16:creationId xmlns:a16="http://schemas.microsoft.com/office/drawing/2014/main" id="{10B25DAB-A4CE-5DE6-9419-FF809046F005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2585C2"/>
                      </a:solidFill>
                    </a:endParaRPr>
                  </a:p>
                </p:txBody>
              </p:sp>
              <p:pic>
                <p:nvPicPr>
                  <p:cNvPr id="26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7C12822C-662F-E124-EE53-F51599DB4E9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8" name="Graphic 12">
                <a:extLst>
                  <a:ext uri="{FF2B5EF4-FFF2-40B4-BE49-F238E27FC236}">
                    <a16:creationId xmlns:a16="http://schemas.microsoft.com/office/drawing/2014/main" id="{47A18DBB-2718-5C3C-8AD5-7938CB955D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  <p:sp>
          <p:nvSpPr>
            <p:cNvPr id="27" name="Rectangle 4">
              <a:extLst>
                <a:ext uri="{FF2B5EF4-FFF2-40B4-BE49-F238E27FC236}">
                  <a16:creationId xmlns:a16="http://schemas.microsoft.com/office/drawing/2014/main" id="{89A8CCA9-B392-51AF-FB6F-52F28C0F3D1F}"/>
                </a:ext>
              </a:extLst>
            </p:cNvPr>
            <p:cNvSpPr/>
            <p:nvPr/>
          </p:nvSpPr>
          <p:spPr>
            <a:xfrm>
              <a:off x="531610" y="828538"/>
              <a:ext cx="1589138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l-G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Εισάγετε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el-G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το λογότυπο του οργανισμού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el-G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σας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3870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903</Words>
  <Application>Microsoft Office PowerPoint</Application>
  <PresentationFormat>A4 Paper (210x297 mm)</PresentationFormat>
  <Paragraphs>130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Michaela Popelková</dc:creator>
  <cp:lastModifiedBy>Michaela Popelková</cp:lastModifiedBy>
  <cp:revision>11</cp:revision>
  <cp:lastPrinted>2021-11-01T10:57:37Z</cp:lastPrinted>
  <dcterms:created xsi:type="dcterms:W3CDTF">2021-10-31T06:37:30Z</dcterms:created>
  <dcterms:modified xsi:type="dcterms:W3CDTF">2023-03-27T12:43:48Z</dcterms:modified>
</cp:coreProperties>
</file>