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86" r:id="rId2"/>
    <p:sldId id="261" r:id="rId3"/>
    <p:sldId id="262" r:id="rId4"/>
    <p:sldId id="295" r:id="rId5"/>
    <p:sldId id="291" r:id="rId6"/>
    <p:sldId id="296" r:id="rId7"/>
    <p:sldId id="287" r:id="rId8"/>
    <p:sldId id="281" r:id="rId9"/>
    <p:sldId id="284" r:id="rId10"/>
    <p:sldId id="297" r:id="rId11"/>
    <p:sldId id="279" r:id="rId12"/>
  </p:sldIdLst>
  <p:sldSz cx="6858000" cy="9906000" type="A4"/>
  <p:notesSz cx="7104063" cy="102346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585C2"/>
    <a:srgbClr val="F6F6F5"/>
    <a:srgbClr val="F7F6F5"/>
    <a:srgbClr val="F9F8F7"/>
    <a:srgbClr val="E8E6E5"/>
    <a:srgbClr val="CDC8C5"/>
    <a:srgbClr val="EFEEEC"/>
    <a:srgbClr val="F1F0EE"/>
    <a:srgbClr val="F0F0EE"/>
    <a:srgbClr val="D5D3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883C5E6-BAEC-4B84-8680-2EDE83E99250}" v="30" dt="2023-03-19T04:07:17.39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10" autoAdjust="0"/>
    <p:restoredTop sz="94660"/>
  </p:normalViewPr>
  <p:slideViewPr>
    <p:cSldViewPr snapToGrid="0">
      <p:cViewPr varScale="1">
        <p:scale>
          <a:sx n="76" d="100"/>
          <a:sy n="76" d="100"/>
        </p:scale>
        <p:origin x="165" y="5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27/03/2023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649338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27/03/2023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462644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27/03/2023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129477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27/03/2023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396472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27/03/2023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578423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27/03/2023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246648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27/03/2023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800668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27/03/2023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132180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27/03/2023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023116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27/03/2023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870120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27/03/2023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07979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AE1D88-860E-4904-B7AC-FEEA68306E88}" type="datetimeFigureOut">
              <a:rPr lang="en-GB" smtClean="0"/>
              <a:t>27/03/2023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21590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4A9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7C771A4F-F482-1D87-7722-6B2EF44A6BCE}"/>
              </a:ext>
            </a:extLst>
          </p:cNvPr>
          <p:cNvGrpSpPr/>
          <p:nvPr/>
        </p:nvGrpSpPr>
        <p:grpSpPr>
          <a:xfrm>
            <a:off x="-4101" y="153870"/>
            <a:ext cx="6879926" cy="9825588"/>
            <a:chOff x="-4101" y="153870"/>
            <a:chExt cx="6879926" cy="9825588"/>
          </a:xfrm>
        </p:grpSpPr>
        <p:sp>
          <p:nvSpPr>
            <p:cNvPr id="19" name="Freeform 72">
              <a:extLst>
                <a:ext uri="{FF2B5EF4-FFF2-40B4-BE49-F238E27FC236}">
                  <a16:creationId xmlns:a16="http://schemas.microsoft.com/office/drawing/2014/main" id="{BF8E8331-1907-4253-9301-20ED114474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0"/>
              <a:ext cx="4213623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20" name="Freeform 74">
              <a:extLst>
                <a:ext uri="{FF2B5EF4-FFF2-40B4-BE49-F238E27FC236}">
                  <a16:creationId xmlns:a16="http://schemas.microsoft.com/office/drawing/2014/main" id="{37D52375-E0D3-47D4-B1A5-F8E64AD30D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A5FEF6DD-585F-1199-0FC2-AD256E4C8A71}"/>
                </a:ext>
              </a:extLst>
            </p:cNvPr>
            <p:cNvGrpSpPr/>
            <p:nvPr/>
          </p:nvGrpSpPr>
          <p:grpSpPr>
            <a:xfrm>
              <a:off x="431279" y="375565"/>
              <a:ext cx="1792224" cy="1792224"/>
              <a:chOff x="1433852" y="1700836"/>
              <a:chExt cx="2823923" cy="2823924"/>
            </a:xfrm>
          </p:grpSpPr>
          <p:sp>
            <p:nvSpPr>
              <p:cNvPr id="37" name="Ovaal 2">
                <a:extLst>
                  <a:ext uri="{FF2B5EF4-FFF2-40B4-BE49-F238E27FC236}">
                    <a16:creationId xmlns:a16="http://schemas.microsoft.com/office/drawing/2014/main" id="{8A2DE224-974B-3F12-8DDB-319001774B99}"/>
                  </a:ext>
                </a:extLst>
              </p:cNvPr>
              <p:cNvSpPr/>
              <p:nvPr/>
            </p:nvSpPr>
            <p:spPr>
              <a:xfrm>
                <a:off x="1433852" y="1700836"/>
                <a:ext cx="2823923" cy="282392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sz="1801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38" name="Picture 37" descr="A picture containing text, clipart&#10;&#10;Description automatically generated">
                <a:extLst>
                  <a:ext uri="{FF2B5EF4-FFF2-40B4-BE49-F238E27FC236}">
                    <a16:creationId xmlns:a16="http://schemas.microsoft.com/office/drawing/2014/main" id="{B506322B-FFFB-E0D9-77DF-A394480ACE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99791" y="1805365"/>
                <a:ext cx="2669717" cy="2651760"/>
              </a:xfrm>
              <a:prstGeom prst="ellipse">
                <a:avLst/>
              </a:prstGeom>
            </p:spPr>
          </p:pic>
        </p:grpSp>
        <p:sp>
          <p:nvSpPr>
            <p:cNvPr id="57" name="Rectangle: Rounded Corners 56">
              <a:extLst>
                <a:ext uri="{FF2B5EF4-FFF2-40B4-BE49-F238E27FC236}">
                  <a16:creationId xmlns:a16="http://schemas.microsoft.com/office/drawing/2014/main" id="{8E8A3043-603E-6CED-2B04-9EE75E5226DD}"/>
                </a:ext>
              </a:extLst>
            </p:cNvPr>
            <p:cNvSpPr/>
            <p:nvPr/>
          </p:nvSpPr>
          <p:spPr>
            <a:xfrm>
              <a:off x="347456" y="4555419"/>
              <a:ext cx="6238960" cy="1708298"/>
            </a:xfrm>
            <a:prstGeom prst="roundRect">
              <a:avLst/>
            </a:prstGeom>
            <a:solidFill>
              <a:schemeClr val="bg1">
                <a:alpha val="77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id="{8F7ECA4E-66A6-A4C7-99EF-195DB43D667A}"/>
                </a:ext>
              </a:extLst>
            </p:cNvPr>
            <p:cNvSpPr/>
            <p:nvPr/>
          </p:nvSpPr>
          <p:spPr>
            <a:xfrm>
              <a:off x="453258" y="4662803"/>
              <a:ext cx="5981219" cy="1489904"/>
            </a:xfrm>
            <a:prstGeom prst="roundRect">
              <a:avLst/>
            </a:prstGeom>
            <a:noFill/>
            <a:ln>
              <a:solidFill>
                <a:srgbClr val="DBD1C3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D9ED171-A100-94E8-8218-BE6015FA96DF}"/>
                </a:ext>
              </a:extLst>
            </p:cNvPr>
            <p:cNvGrpSpPr/>
            <p:nvPr/>
          </p:nvGrpSpPr>
          <p:grpSpPr>
            <a:xfrm>
              <a:off x="2404003" y="375565"/>
              <a:ext cx="2049983" cy="1921048"/>
              <a:chOff x="2404003" y="375565"/>
              <a:chExt cx="2049983" cy="1921048"/>
            </a:xfrm>
          </p:grpSpPr>
          <p:sp>
            <p:nvSpPr>
              <p:cNvPr id="47" name="Ovaal 41">
                <a:extLst>
                  <a:ext uri="{FF2B5EF4-FFF2-40B4-BE49-F238E27FC236}">
                    <a16:creationId xmlns:a16="http://schemas.microsoft.com/office/drawing/2014/main" id="{EF7D55F8-CA01-8329-6C5D-A4F715D55717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FFDA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9" name="Picture 8" descr="Icon&#10;&#10;Description automatically generated">
                <a:extLst>
                  <a:ext uri="{FF2B5EF4-FFF2-40B4-BE49-F238E27FC236}">
                    <a16:creationId xmlns:a16="http://schemas.microsoft.com/office/drawing/2014/main" id="{3BC22956-7C64-CF11-3AA5-86F0727923A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47707" y="388565"/>
                <a:ext cx="548640" cy="548640"/>
              </a:xfrm>
              <a:prstGeom prst="rect">
                <a:avLst/>
              </a:prstGeom>
            </p:spPr>
          </p:pic>
          <p:sp>
            <p:nvSpPr>
              <p:cNvPr id="48" name="TextBox 7">
                <a:extLst>
                  <a:ext uri="{FF2B5EF4-FFF2-40B4-BE49-F238E27FC236}">
                    <a16:creationId xmlns:a16="http://schemas.microsoft.com/office/drawing/2014/main" id="{3B7972DD-22E5-CF6D-95D3-5F29FFC17193}"/>
                  </a:ext>
                </a:extLst>
              </p:cNvPr>
              <p:cNvSpPr txBox="1"/>
              <p:nvPr/>
            </p:nvSpPr>
            <p:spPr>
              <a:xfrm>
                <a:off x="2404003" y="650058"/>
                <a:ext cx="204998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rtl="0" fontAlgn="base"/>
                <a:endParaRPr lang="en-GB" sz="1000" b="0" i="0" dirty="0">
                  <a:solidFill>
                    <a:schemeClr val="bg1"/>
                  </a:solidFill>
                  <a:effectLst/>
                  <a:latin typeface="Segoe UI" panose="020B0502040204020203" pitchFamily="34" charset="0"/>
                </a:endParaRPr>
              </a:p>
              <a:p>
                <a:pPr algn="ctr" rtl="0" fontAlgn="base"/>
                <a:r>
                  <a:rPr lang="en-US" sz="9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VERMEIDEN SIE ZU VIEL SONNENSTRAHLUNG</a:t>
                </a:r>
                <a:br>
                  <a:rPr lang="en-US" sz="11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US" sz="500" b="1" dirty="0">
                    <a:solidFill>
                      <a:srgbClr val="FFDB00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DFVDG</a:t>
                </a:r>
              </a:p>
              <a:p>
                <a:pPr algn="ctr" rtl="0" fontAlgn="base"/>
                <a:r>
                  <a:rPr lang="en-US" sz="9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ACHTEN SIE </a:t>
                </a:r>
                <a:br>
                  <a:rPr lang="en-US" sz="9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US" sz="9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AUF AUSREICHENDEN SONNENSCHUTZ</a:t>
                </a:r>
              </a:p>
              <a:p>
                <a:pPr algn="ctr" rtl="0" fontAlgn="base"/>
                <a:r>
                  <a:rPr lang="en-US" sz="500" b="1" dirty="0">
                    <a:solidFill>
                      <a:srgbClr val="FFDB00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DFV</a:t>
                </a:r>
              </a:p>
              <a:p>
                <a:pPr algn="ctr" rtl="0" fontAlgn="base"/>
                <a:r>
                  <a:rPr lang="en-US" sz="9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GEHEN SIE NICHT </a:t>
                </a:r>
                <a:br>
                  <a:rPr lang="en-US" sz="9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US" sz="9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INS SOLARIUM</a:t>
                </a:r>
                <a:endParaRPr lang="en-GB" sz="90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</p:grpSp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C28B1735-51B1-0D6F-DB10-4776CB3544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grpSp>
          <p:nvGrpSpPr>
            <p:cNvPr id="4" name="Group 9">
              <a:extLst>
                <a:ext uri="{FF2B5EF4-FFF2-40B4-BE49-F238E27FC236}">
                  <a16:creationId xmlns:a16="http://schemas.microsoft.com/office/drawing/2014/main" id="{42452392-625D-EC1C-01C9-DEC70A36F20E}"/>
                </a:ext>
              </a:extLst>
            </p:cNvPr>
            <p:cNvGrpSpPr/>
            <p:nvPr/>
          </p:nvGrpSpPr>
          <p:grpSpPr>
            <a:xfrm>
              <a:off x="-4101" y="9133072"/>
              <a:ext cx="6879926" cy="846386"/>
              <a:chOff x="-4101" y="9133072"/>
              <a:chExt cx="6879926" cy="846386"/>
            </a:xfrm>
          </p:grpSpPr>
          <p:grpSp>
            <p:nvGrpSpPr>
              <p:cNvPr id="5" name="Group 10">
                <a:extLst>
                  <a:ext uri="{FF2B5EF4-FFF2-40B4-BE49-F238E27FC236}">
                    <a16:creationId xmlns:a16="http://schemas.microsoft.com/office/drawing/2014/main" id="{39989EB4-A33D-985B-E9DC-5C7DC62CDA4C}"/>
                  </a:ext>
                </a:extLst>
              </p:cNvPr>
              <p:cNvGrpSpPr/>
              <p:nvPr/>
            </p:nvGrpSpPr>
            <p:grpSpPr>
              <a:xfrm>
                <a:off x="-4101" y="9133072"/>
                <a:ext cx="6879926" cy="846386"/>
                <a:chOff x="0" y="9108896"/>
                <a:chExt cx="6879926" cy="846386"/>
              </a:xfrm>
            </p:grpSpPr>
            <p:sp>
              <p:nvSpPr>
                <p:cNvPr id="7" name="Rectangle 13">
                  <a:extLst>
                    <a:ext uri="{FF2B5EF4-FFF2-40B4-BE49-F238E27FC236}">
                      <a16:creationId xmlns:a16="http://schemas.microsoft.com/office/drawing/2014/main" id="{573B473E-E7BE-71F0-E75F-88C760EAE5F8}"/>
                    </a:ext>
                  </a:extLst>
                </p:cNvPr>
                <p:cNvSpPr/>
                <p:nvPr/>
              </p:nvSpPr>
              <p:spPr>
                <a:xfrm>
                  <a:off x="0" y="9109018"/>
                  <a:ext cx="6858000" cy="796982"/>
                </a:xfrm>
                <a:prstGeom prst="rect">
                  <a:avLst/>
                </a:prstGeom>
                <a:solidFill>
                  <a:schemeClr val="bg1">
                    <a:alpha val="67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2585C2"/>
                    </a:solidFill>
                  </a:endParaRPr>
                </a:p>
              </p:txBody>
            </p:sp>
            <p:sp>
              <p:nvSpPr>
                <p:cNvPr id="8" name="TextBox 14">
                  <a:extLst>
                    <a:ext uri="{FF2B5EF4-FFF2-40B4-BE49-F238E27FC236}">
                      <a16:creationId xmlns:a16="http://schemas.microsoft.com/office/drawing/2014/main" id="{202DDFFF-0F2C-8F0B-4184-37CE1B2EB26C}"/>
                    </a:ext>
                  </a:extLst>
                </p:cNvPr>
                <p:cNvSpPr txBox="1"/>
                <p:nvPr/>
              </p:nvSpPr>
              <p:spPr>
                <a:xfrm>
                  <a:off x="21927" y="9108896"/>
                  <a:ext cx="6857999" cy="8463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l-BE" sz="1300" b="1" dirty="0">
                      <a:solidFill>
                        <a:srgbClr val="2585C2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#PrEvCan #CANCERCODE</a:t>
                  </a:r>
                </a:p>
                <a:p>
                  <a:pPr algn="ctr"/>
                  <a:r>
                    <a:rPr lang="de-DE" sz="1200" b="1" dirty="0">
                      <a:solidFill>
                        <a:srgbClr val="2585C2"/>
                      </a:solidFill>
                    </a:rPr>
                    <a:t>Die </a:t>
                  </a:r>
                  <a:r>
                    <a:rPr lang="de-DE" sz="1200" b="1" dirty="0" err="1">
                      <a:solidFill>
                        <a:srgbClr val="2585C2"/>
                      </a:solidFill>
                    </a:rPr>
                    <a:t>PrEvCan</a:t>
                  </a:r>
                  <a:r>
                    <a:rPr lang="de-DE" sz="1200" b="1" dirty="0">
                      <a:solidFill>
                        <a:srgbClr val="2585C2"/>
                      </a:solidFill>
                    </a:rPr>
                    <a:t>©- Kampagne wurde von EONS initiiert </a:t>
                  </a:r>
                  <a:br>
                    <a:rPr lang="de-DE" sz="1200" b="1" dirty="0">
                      <a:solidFill>
                        <a:srgbClr val="2585C2"/>
                      </a:solidFill>
                    </a:rPr>
                  </a:br>
                  <a:r>
                    <a:rPr lang="de-DE" sz="1200" b="1" dirty="0">
                      <a:solidFill>
                        <a:srgbClr val="2585C2"/>
                      </a:solidFill>
                    </a:rPr>
                    <a:t>und wird im Verbund durchgeführt mit dem wichtigsten Kampagnenpartner ESMO. </a:t>
                  </a:r>
                  <a:br>
                    <a:rPr lang="de-DE" sz="1200" b="1" dirty="0">
                      <a:solidFill>
                        <a:srgbClr val="2585C2"/>
                      </a:solidFill>
                    </a:rPr>
                  </a:br>
                  <a:r>
                    <a:rPr lang="de-DE" sz="1200" b="1" dirty="0">
                      <a:solidFill>
                        <a:srgbClr val="2585C2"/>
                      </a:solidFill>
                    </a:rPr>
                    <a:t>Weitere Informationen unter: www.cancernurse.eu/prevcan</a:t>
                  </a:r>
                </a:p>
              </p:txBody>
            </p:sp>
            <p:grpSp>
              <p:nvGrpSpPr>
                <p:cNvPr id="11" name="Group 15">
                  <a:extLst>
                    <a:ext uri="{FF2B5EF4-FFF2-40B4-BE49-F238E27FC236}">
                      <a16:creationId xmlns:a16="http://schemas.microsoft.com/office/drawing/2014/main" id="{451BAA8C-EC07-8B24-26BE-50C468A2D706}"/>
                    </a:ext>
                  </a:extLst>
                </p:cNvPr>
                <p:cNvGrpSpPr/>
                <p:nvPr/>
              </p:nvGrpSpPr>
              <p:grpSpPr>
                <a:xfrm>
                  <a:off x="224716" y="9297854"/>
                  <a:ext cx="475488" cy="475488"/>
                  <a:chOff x="-302004" y="1916250"/>
                  <a:chExt cx="2823923" cy="2823924"/>
                </a:xfrm>
              </p:grpSpPr>
              <p:sp>
                <p:nvSpPr>
                  <p:cNvPr id="12" name="Ovaal 2">
                    <a:extLst>
                      <a:ext uri="{FF2B5EF4-FFF2-40B4-BE49-F238E27FC236}">
                        <a16:creationId xmlns:a16="http://schemas.microsoft.com/office/drawing/2014/main" id="{EDC002D1-436C-10D5-271E-9FC2B15F7F54}"/>
                      </a:ext>
                    </a:extLst>
                  </p:cNvPr>
                  <p:cNvSpPr/>
                  <p:nvPr/>
                </p:nvSpPr>
                <p:spPr>
                  <a:xfrm>
                    <a:off x="-302004" y="1916250"/>
                    <a:ext cx="2823923" cy="282392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BE" sz="1801" dirty="0">
                      <a:solidFill>
                        <a:srgbClr val="2585C2"/>
                      </a:solidFill>
                    </a:endParaRPr>
                  </a:p>
                </p:txBody>
              </p:sp>
              <p:pic>
                <p:nvPicPr>
                  <p:cNvPr id="13" name="Picture 19" descr="A picture containing text, clipart&#10;&#10;Description automatically generated">
                    <a:extLst>
                      <a:ext uri="{FF2B5EF4-FFF2-40B4-BE49-F238E27FC236}">
                        <a16:creationId xmlns:a16="http://schemas.microsoft.com/office/drawing/2014/main" id="{DCAD2A59-A200-69AA-E7B5-858DF5D8E5B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219048" y="2002330"/>
                    <a:ext cx="2669717" cy="2651758"/>
                  </a:xfrm>
                  <a:prstGeom prst="ellipse">
                    <a:avLst/>
                  </a:prstGeom>
                </p:spPr>
              </p:pic>
            </p:grpSp>
          </p:grpSp>
          <p:pic>
            <p:nvPicPr>
              <p:cNvPr id="6" name="Graphic 12">
                <a:extLst>
                  <a:ext uri="{FF2B5EF4-FFF2-40B4-BE49-F238E27FC236}">
                    <a16:creationId xmlns:a16="http://schemas.microsoft.com/office/drawing/2014/main" id="{B9EA47CE-AC89-2AE2-1155-F5F7C30B4AA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061796" y="9394066"/>
                <a:ext cx="703986" cy="331414"/>
              </a:xfrm>
              <a:prstGeom prst="rect">
                <a:avLst/>
              </a:prstGeom>
            </p:spPr>
          </p:pic>
        </p:grpSp>
        <p:sp>
          <p:nvSpPr>
            <p:cNvPr id="14" name="TextBox 18">
              <a:extLst>
                <a:ext uri="{FF2B5EF4-FFF2-40B4-BE49-F238E27FC236}">
                  <a16:creationId xmlns:a16="http://schemas.microsoft.com/office/drawing/2014/main" id="{E75B608E-C652-B45D-C2FC-8062B9CB1E8B}"/>
                </a:ext>
              </a:extLst>
            </p:cNvPr>
            <p:cNvSpPr txBox="1"/>
            <p:nvPr/>
          </p:nvSpPr>
          <p:spPr>
            <a:xfrm>
              <a:off x="782258" y="4634810"/>
              <a:ext cx="5369356" cy="13542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dirty="0">
                <a:solidFill>
                  <a:srgbClr val="2585C2"/>
                </a:solidFill>
              </a:endParaRPr>
            </a:p>
            <a:p>
              <a:pPr algn="ctr"/>
              <a:r>
                <a:rPr lang="de-DE" sz="3200" b="1" dirty="0">
                  <a:solidFill>
                    <a:srgbClr val="2585C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Botschaften </a:t>
              </a:r>
              <a:br>
                <a:rPr lang="de-DE" sz="3200" b="1" dirty="0">
                  <a:solidFill>
                    <a:srgbClr val="2585C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de-DE" sz="3200" b="1" dirty="0">
                  <a:solidFill>
                    <a:srgbClr val="2585C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für die breite Öffentlichkeit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799766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>
            <a:extLst>
              <a:ext uri="{FF2B5EF4-FFF2-40B4-BE49-F238E27FC236}">
                <a16:creationId xmlns:a16="http://schemas.microsoft.com/office/drawing/2014/main" id="{9109B782-DDDF-EFAE-5838-682ACACC3361}"/>
              </a:ext>
            </a:extLst>
          </p:cNvPr>
          <p:cNvGrpSpPr/>
          <p:nvPr/>
        </p:nvGrpSpPr>
        <p:grpSpPr>
          <a:xfrm>
            <a:off x="-4101" y="0"/>
            <a:ext cx="6879926" cy="9979458"/>
            <a:chOff x="-4101" y="0"/>
            <a:chExt cx="6879926" cy="9979458"/>
          </a:xfrm>
        </p:grpSpPr>
        <p:pic>
          <p:nvPicPr>
            <p:cNvPr id="4" name="Picture 3" descr="A picture containing person&#10;&#10;Description automatically generated">
              <a:extLst>
                <a:ext uri="{FF2B5EF4-FFF2-40B4-BE49-F238E27FC236}">
                  <a16:creationId xmlns:a16="http://schemas.microsoft.com/office/drawing/2014/main" id="{0EC9457A-C4BB-DA6C-668B-D73AA4BC21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3" t="9503" r="4431" b="6107"/>
            <a:stretch/>
          </p:blipFill>
          <p:spPr>
            <a:xfrm>
              <a:off x="4100" y="0"/>
              <a:ext cx="6857999" cy="9906000"/>
            </a:xfrm>
            <a:prstGeom prst="rect">
              <a:avLst/>
            </a:prstGeom>
          </p:spPr>
        </p:pic>
        <p:sp>
          <p:nvSpPr>
            <p:cNvPr id="19" name="Freeform 72">
              <a:extLst>
                <a:ext uri="{FF2B5EF4-FFF2-40B4-BE49-F238E27FC236}">
                  <a16:creationId xmlns:a16="http://schemas.microsoft.com/office/drawing/2014/main" id="{BF8E8331-1907-4253-9301-20ED114474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0"/>
              <a:ext cx="4213623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20" name="Freeform 74">
              <a:extLst>
                <a:ext uri="{FF2B5EF4-FFF2-40B4-BE49-F238E27FC236}">
                  <a16:creationId xmlns:a16="http://schemas.microsoft.com/office/drawing/2014/main" id="{37D52375-E0D3-47D4-B1A5-F8E64AD30D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F63CD941-2679-B156-7E9A-60AA69670CD9}"/>
                </a:ext>
              </a:extLst>
            </p:cNvPr>
            <p:cNvGrpSpPr/>
            <p:nvPr/>
          </p:nvGrpSpPr>
          <p:grpSpPr>
            <a:xfrm>
              <a:off x="439930" y="5185670"/>
              <a:ext cx="5978127" cy="3355279"/>
              <a:chOff x="665752" y="2884766"/>
              <a:chExt cx="5978127" cy="3355279"/>
            </a:xfrm>
          </p:grpSpPr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DE322BCE-0271-4C8E-9878-A7CF42C7A47B}"/>
                  </a:ext>
                </a:extLst>
              </p:cNvPr>
              <p:cNvSpPr/>
              <p:nvPr/>
            </p:nvSpPr>
            <p:spPr>
              <a:xfrm>
                <a:off x="909928" y="2884766"/>
                <a:ext cx="5500694" cy="3355279"/>
              </a:xfrm>
              <a:prstGeom prst="roundRect">
                <a:avLst/>
              </a:prstGeom>
              <a:solidFill>
                <a:schemeClr val="bg1">
                  <a:alpha val="71000"/>
                </a:schemeClr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5" name="Text Box 2">
                <a:extLst>
                  <a:ext uri="{FF2B5EF4-FFF2-40B4-BE49-F238E27FC236}">
                    <a16:creationId xmlns:a16="http://schemas.microsoft.com/office/drawing/2014/main" id="{1390292E-CF4A-4AAE-B8F3-6810A56F228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65752" y="3095570"/>
                <a:ext cx="5978127" cy="1466835"/>
              </a:xfrm>
              <a:prstGeom prst="rect">
                <a:avLst/>
              </a:prstGeom>
              <a:noFill/>
              <a:ln w="57150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noAutofit/>
              </a:bodyPr>
              <a:lstStyle/>
              <a:p>
                <a:pPr marR="0" lvl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3400" b="1" dirty="0">
                    <a:solidFill>
                      <a:srgbClr val="2585C2"/>
                    </a:solidFill>
                    <a:effectLst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r>
                  <a:rPr lang="de-DE" sz="3400" b="1" dirty="0">
                    <a:solidFill>
                      <a:srgbClr val="2585C2"/>
                    </a:solidFill>
                    <a:effectLst/>
                    <a:ea typeface="DengXian" panose="02010600030101010101" pitchFamily="2" charset="-122"/>
                    <a:cs typeface="Arial" panose="020B0604020202020204" pitchFamily="34" charset="0"/>
                  </a:rPr>
                  <a:t>Überweisen Sie </a:t>
                </a:r>
                <a:br>
                  <a:rPr lang="de-DE" sz="3400" b="1" dirty="0">
                    <a:solidFill>
                      <a:srgbClr val="2585C2"/>
                    </a:solidFill>
                    <a:effectLst/>
                    <a:ea typeface="DengXian" panose="02010600030101010101" pitchFamily="2" charset="-122"/>
                    <a:cs typeface="Arial" panose="020B0604020202020204" pitchFamily="34" charset="0"/>
                  </a:rPr>
                </a:br>
                <a:r>
                  <a:rPr lang="de-DE" sz="3400" b="1" dirty="0">
                    <a:solidFill>
                      <a:srgbClr val="2585C2"/>
                    </a:solidFill>
                    <a:effectLst/>
                    <a:ea typeface="DengXian" panose="02010600030101010101" pitchFamily="2" charset="-122"/>
                    <a:cs typeface="Arial" panose="020B0604020202020204" pitchFamily="34" charset="0"/>
                  </a:rPr>
                  <a:t>Patientinnen und Patienten </a:t>
                </a:r>
                <a:br>
                  <a:rPr lang="de-DE" sz="3400" b="1" dirty="0">
                    <a:solidFill>
                      <a:srgbClr val="2585C2"/>
                    </a:solidFill>
                    <a:effectLst/>
                    <a:ea typeface="DengXian" panose="02010600030101010101" pitchFamily="2" charset="-122"/>
                    <a:cs typeface="Arial" panose="020B0604020202020204" pitchFamily="34" charset="0"/>
                  </a:rPr>
                </a:br>
                <a:r>
                  <a:rPr lang="de-DE" sz="3400" b="1" dirty="0">
                    <a:solidFill>
                      <a:srgbClr val="2585C2"/>
                    </a:solidFill>
                    <a:effectLst/>
                    <a:ea typeface="DengXian" panose="02010600030101010101" pitchFamily="2" charset="-122"/>
                    <a:cs typeface="Arial" panose="020B0604020202020204" pitchFamily="34" charset="0"/>
                  </a:rPr>
                  <a:t>mit Hautproblemen immer </a:t>
                </a:r>
                <a:br>
                  <a:rPr lang="de-DE" sz="3400" b="1" dirty="0">
                    <a:solidFill>
                      <a:srgbClr val="2585C2"/>
                    </a:solidFill>
                    <a:effectLst/>
                    <a:ea typeface="DengXian" panose="02010600030101010101" pitchFamily="2" charset="-122"/>
                    <a:cs typeface="Arial" panose="020B0604020202020204" pitchFamily="34" charset="0"/>
                  </a:rPr>
                </a:br>
                <a:r>
                  <a:rPr lang="de-DE" sz="3400" b="1" dirty="0">
                    <a:solidFill>
                      <a:srgbClr val="2585C2"/>
                    </a:solidFill>
                    <a:effectLst/>
                    <a:ea typeface="DengXian" panose="02010600030101010101" pitchFamily="2" charset="-122"/>
                    <a:cs typeface="Arial" panose="020B0604020202020204" pitchFamily="34" charset="0"/>
                  </a:rPr>
                  <a:t>an eine Expertin </a:t>
                </a:r>
                <a:br>
                  <a:rPr lang="de-DE" sz="3400" b="1" dirty="0">
                    <a:solidFill>
                      <a:srgbClr val="2585C2"/>
                    </a:solidFill>
                    <a:effectLst/>
                    <a:ea typeface="DengXian" panose="02010600030101010101" pitchFamily="2" charset="-122"/>
                    <a:cs typeface="Arial" panose="020B0604020202020204" pitchFamily="34" charset="0"/>
                  </a:rPr>
                </a:br>
                <a:r>
                  <a:rPr lang="de-DE" sz="3400" b="1" dirty="0">
                    <a:solidFill>
                      <a:srgbClr val="2585C2"/>
                    </a:solidFill>
                    <a:effectLst/>
                    <a:ea typeface="DengXian" panose="02010600030101010101" pitchFamily="2" charset="-122"/>
                    <a:cs typeface="Arial" panose="020B0604020202020204" pitchFamily="34" charset="0"/>
                  </a:rPr>
                  <a:t>oder einen Experten</a:t>
                </a:r>
                <a:endParaRPr lang="en-GB" sz="3400" b="1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6732A7D6-4418-4D73-8FF1-BC263DF6FB10}"/>
                </a:ext>
              </a:extLst>
            </p:cNvPr>
            <p:cNvGrpSpPr/>
            <p:nvPr/>
          </p:nvGrpSpPr>
          <p:grpSpPr>
            <a:xfrm>
              <a:off x="433928" y="382065"/>
              <a:ext cx="1792224" cy="1792224"/>
              <a:chOff x="1433852" y="1700836"/>
              <a:chExt cx="2823923" cy="2823924"/>
            </a:xfrm>
          </p:grpSpPr>
          <p:sp>
            <p:nvSpPr>
              <p:cNvPr id="30" name="Ovaal 2">
                <a:extLst>
                  <a:ext uri="{FF2B5EF4-FFF2-40B4-BE49-F238E27FC236}">
                    <a16:creationId xmlns:a16="http://schemas.microsoft.com/office/drawing/2014/main" id="{72B3D861-DE96-44B4-A2B1-1A48D27B27D8}"/>
                  </a:ext>
                </a:extLst>
              </p:cNvPr>
              <p:cNvSpPr/>
              <p:nvPr/>
            </p:nvSpPr>
            <p:spPr>
              <a:xfrm>
                <a:off x="1433852" y="1700836"/>
                <a:ext cx="2823923" cy="282392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sz="1801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31" name="Picture 30" descr="A picture containing text, clipart&#10;&#10;Description automatically generated">
                <a:extLst>
                  <a:ext uri="{FF2B5EF4-FFF2-40B4-BE49-F238E27FC236}">
                    <a16:creationId xmlns:a16="http://schemas.microsoft.com/office/drawing/2014/main" id="{33CF413F-ED04-4D80-B3F3-2957C14029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99791" y="1805365"/>
                <a:ext cx="2669717" cy="2651760"/>
              </a:xfrm>
              <a:prstGeom prst="ellipse">
                <a:avLst/>
              </a:prstGeom>
            </p:spPr>
          </p:pic>
        </p:grp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43A41ACC-DCC3-0F59-1C36-4BDAC7C29B2B}"/>
                </a:ext>
              </a:extLst>
            </p:cNvPr>
            <p:cNvSpPr/>
            <p:nvPr/>
          </p:nvSpPr>
          <p:spPr>
            <a:xfrm>
              <a:off x="439174" y="408429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9DD13055-8D17-E4A6-1A4B-C0644661ACAC}"/>
                </a:ext>
              </a:extLst>
            </p:cNvPr>
            <p:cNvGrpSpPr/>
            <p:nvPr/>
          </p:nvGrpSpPr>
          <p:grpSpPr>
            <a:xfrm>
              <a:off x="2529344" y="375565"/>
              <a:ext cx="1799302" cy="1805224"/>
              <a:chOff x="2529344" y="375565"/>
              <a:chExt cx="1799302" cy="1805224"/>
            </a:xfrm>
          </p:grpSpPr>
          <p:sp>
            <p:nvSpPr>
              <p:cNvPr id="84" name="Ovaal 41">
                <a:extLst>
                  <a:ext uri="{FF2B5EF4-FFF2-40B4-BE49-F238E27FC236}">
                    <a16:creationId xmlns:a16="http://schemas.microsoft.com/office/drawing/2014/main" id="{6C2C1B61-2843-8F11-69EB-DE1AB61B7F2D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FFDA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86" name="Picture 85" descr="Icon&#10;&#10;Description automatically generated">
                <a:extLst>
                  <a:ext uri="{FF2B5EF4-FFF2-40B4-BE49-F238E27FC236}">
                    <a16:creationId xmlns:a16="http://schemas.microsoft.com/office/drawing/2014/main" id="{971FB0FD-3358-D966-E7BB-EDF254D826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47707" y="388565"/>
                <a:ext cx="548640" cy="548640"/>
              </a:xfrm>
              <a:prstGeom prst="rect">
                <a:avLst/>
              </a:prstGeom>
            </p:spPr>
          </p:pic>
        </p:grp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10D64657-D2C4-636E-1807-51DFE5ABF7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sp>
          <p:nvSpPr>
            <p:cNvPr id="13" name="Rectangle 38">
              <a:extLst>
                <a:ext uri="{FF2B5EF4-FFF2-40B4-BE49-F238E27FC236}">
                  <a16:creationId xmlns:a16="http://schemas.microsoft.com/office/drawing/2014/main" id="{9E6AF25E-E316-F824-9DE8-8835AE9D008C}"/>
                </a:ext>
              </a:extLst>
            </p:cNvPr>
            <p:cNvSpPr/>
            <p:nvPr/>
          </p:nvSpPr>
          <p:spPr>
            <a:xfrm>
              <a:off x="511948" y="745994"/>
              <a:ext cx="1640910" cy="107721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de-DE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Fügen Sie </a:t>
              </a:r>
              <a:br>
                <a:rPr lang="de-DE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de-DE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hier das Logo Ihrer Organisation ein</a:t>
              </a:r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4F76EEFA-2A20-6CC3-30F7-2263C2FEB468}"/>
                </a:ext>
              </a:extLst>
            </p:cNvPr>
            <p:cNvGrpSpPr/>
            <p:nvPr/>
          </p:nvGrpSpPr>
          <p:grpSpPr>
            <a:xfrm>
              <a:off x="2404003" y="375565"/>
              <a:ext cx="2049983" cy="1921048"/>
              <a:chOff x="2404003" y="375565"/>
              <a:chExt cx="2049983" cy="1921048"/>
            </a:xfrm>
          </p:grpSpPr>
          <p:sp>
            <p:nvSpPr>
              <p:cNvPr id="15" name="Ovaal 41">
                <a:extLst>
                  <a:ext uri="{FF2B5EF4-FFF2-40B4-BE49-F238E27FC236}">
                    <a16:creationId xmlns:a16="http://schemas.microsoft.com/office/drawing/2014/main" id="{F17F1896-7DDC-814F-017C-F1FE1466C624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FFDA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16" name="Picture 15" descr="Icon&#10;&#10;Description automatically generated">
                <a:extLst>
                  <a:ext uri="{FF2B5EF4-FFF2-40B4-BE49-F238E27FC236}">
                    <a16:creationId xmlns:a16="http://schemas.microsoft.com/office/drawing/2014/main" id="{4926E1B8-3BD2-F844-FEBF-1868F5FD8E8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47707" y="388565"/>
                <a:ext cx="548640" cy="548640"/>
              </a:xfrm>
              <a:prstGeom prst="rect">
                <a:avLst/>
              </a:prstGeom>
            </p:spPr>
          </p:pic>
          <p:sp>
            <p:nvSpPr>
              <p:cNvPr id="17" name="TextBox 7">
                <a:extLst>
                  <a:ext uri="{FF2B5EF4-FFF2-40B4-BE49-F238E27FC236}">
                    <a16:creationId xmlns:a16="http://schemas.microsoft.com/office/drawing/2014/main" id="{539C4AEE-C203-1404-F0BD-33097440CAE6}"/>
                  </a:ext>
                </a:extLst>
              </p:cNvPr>
              <p:cNvSpPr txBox="1"/>
              <p:nvPr/>
            </p:nvSpPr>
            <p:spPr>
              <a:xfrm>
                <a:off x="2404003" y="650058"/>
                <a:ext cx="204998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rtl="0" fontAlgn="base"/>
                <a:endParaRPr lang="en-GB" sz="1000" b="0" i="0" dirty="0">
                  <a:solidFill>
                    <a:schemeClr val="bg1"/>
                  </a:solidFill>
                  <a:effectLst/>
                  <a:latin typeface="Segoe UI" panose="020B0502040204020203" pitchFamily="34" charset="0"/>
                </a:endParaRPr>
              </a:p>
              <a:p>
                <a:pPr algn="ctr" rtl="0" fontAlgn="base"/>
                <a:r>
                  <a:rPr lang="en-US" sz="9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VERMEIDEN SIE ZU VIEL SONNENSTRAHLUNG</a:t>
                </a:r>
                <a:br>
                  <a:rPr lang="en-US" sz="11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US" sz="500" b="1" dirty="0">
                    <a:solidFill>
                      <a:srgbClr val="FFDB00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DFVDG</a:t>
                </a:r>
              </a:p>
              <a:p>
                <a:pPr algn="ctr" rtl="0" fontAlgn="base"/>
                <a:r>
                  <a:rPr lang="en-US" sz="9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ACHTEN SIE </a:t>
                </a:r>
                <a:br>
                  <a:rPr lang="en-US" sz="9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US" sz="9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AUF AUSREICHENDEN SONNENSCHUTZ</a:t>
                </a:r>
              </a:p>
              <a:p>
                <a:pPr algn="ctr" rtl="0" fontAlgn="base"/>
                <a:r>
                  <a:rPr lang="en-US" sz="500" b="1" dirty="0">
                    <a:solidFill>
                      <a:srgbClr val="FFDB00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DFV</a:t>
                </a:r>
              </a:p>
              <a:p>
                <a:pPr algn="ctr" rtl="0" fontAlgn="base"/>
                <a:r>
                  <a:rPr lang="en-US" sz="9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GEHEN SIE NICHT </a:t>
                </a:r>
                <a:br>
                  <a:rPr lang="en-US" sz="9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US" sz="9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INS SOLARIUM</a:t>
                </a:r>
                <a:endParaRPr lang="en-GB" sz="90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</p:grpSp>
        <p:grpSp>
          <p:nvGrpSpPr>
            <p:cNvPr id="18" name="Group 9">
              <a:extLst>
                <a:ext uri="{FF2B5EF4-FFF2-40B4-BE49-F238E27FC236}">
                  <a16:creationId xmlns:a16="http://schemas.microsoft.com/office/drawing/2014/main" id="{35689722-8A2D-54AE-494C-7DB8CE9535FE}"/>
                </a:ext>
              </a:extLst>
            </p:cNvPr>
            <p:cNvGrpSpPr/>
            <p:nvPr/>
          </p:nvGrpSpPr>
          <p:grpSpPr>
            <a:xfrm>
              <a:off x="-4101" y="9133072"/>
              <a:ext cx="6879926" cy="846386"/>
              <a:chOff x="-4101" y="9133072"/>
              <a:chExt cx="6879926" cy="846386"/>
            </a:xfrm>
          </p:grpSpPr>
          <p:grpSp>
            <p:nvGrpSpPr>
              <p:cNvPr id="21" name="Group 10">
                <a:extLst>
                  <a:ext uri="{FF2B5EF4-FFF2-40B4-BE49-F238E27FC236}">
                    <a16:creationId xmlns:a16="http://schemas.microsoft.com/office/drawing/2014/main" id="{9DF241F7-0403-31B9-1B6E-B49B3910E456}"/>
                  </a:ext>
                </a:extLst>
              </p:cNvPr>
              <p:cNvGrpSpPr/>
              <p:nvPr/>
            </p:nvGrpSpPr>
            <p:grpSpPr>
              <a:xfrm>
                <a:off x="-4101" y="9133072"/>
                <a:ext cx="6879926" cy="846386"/>
                <a:chOff x="0" y="9108896"/>
                <a:chExt cx="6879926" cy="846386"/>
              </a:xfrm>
            </p:grpSpPr>
            <p:sp>
              <p:nvSpPr>
                <p:cNvPr id="23" name="Rectangle 13">
                  <a:extLst>
                    <a:ext uri="{FF2B5EF4-FFF2-40B4-BE49-F238E27FC236}">
                      <a16:creationId xmlns:a16="http://schemas.microsoft.com/office/drawing/2014/main" id="{A62BF5A7-F703-D133-A6E8-B7348006F8F0}"/>
                    </a:ext>
                  </a:extLst>
                </p:cNvPr>
                <p:cNvSpPr/>
                <p:nvPr/>
              </p:nvSpPr>
              <p:spPr>
                <a:xfrm>
                  <a:off x="0" y="9109018"/>
                  <a:ext cx="6858000" cy="796982"/>
                </a:xfrm>
                <a:prstGeom prst="rect">
                  <a:avLst/>
                </a:prstGeom>
                <a:solidFill>
                  <a:schemeClr val="bg1">
                    <a:alpha val="67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2585C2"/>
                    </a:solidFill>
                  </a:endParaRPr>
                </a:p>
              </p:txBody>
            </p:sp>
            <p:sp>
              <p:nvSpPr>
                <p:cNvPr id="24" name="TextBox 14">
                  <a:extLst>
                    <a:ext uri="{FF2B5EF4-FFF2-40B4-BE49-F238E27FC236}">
                      <a16:creationId xmlns:a16="http://schemas.microsoft.com/office/drawing/2014/main" id="{85808D90-5049-0D16-622D-BBE056521ECA}"/>
                    </a:ext>
                  </a:extLst>
                </p:cNvPr>
                <p:cNvSpPr txBox="1"/>
                <p:nvPr/>
              </p:nvSpPr>
              <p:spPr>
                <a:xfrm>
                  <a:off x="21927" y="9108896"/>
                  <a:ext cx="6857999" cy="8463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l-BE" sz="1300" b="1" dirty="0">
                      <a:solidFill>
                        <a:srgbClr val="2585C2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#PrEvCan #CANCERCODE</a:t>
                  </a:r>
                </a:p>
                <a:p>
                  <a:pPr algn="ctr"/>
                  <a:r>
                    <a:rPr lang="de-DE" sz="1200" b="1" dirty="0">
                      <a:solidFill>
                        <a:srgbClr val="2585C2"/>
                      </a:solidFill>
                    </a:rPr>
                    <a:t>Die </a:t>
                  </a:r>
                  <a:r>
                    <a:rPr lang="de-DE" sz="1200" b="1" dirty="0" err="1">
                      <a:solidFill>
                        <a:srgbClr val="2585C2"/>
                      </a:solidFill>
                    </a:rPr>
                    <a:t>PrEvCan</a:t>
                  </a:r>
                  <a:r>
                    <a:rPr lang="de-DE" sz="1200" b="1" dirty="0">
                      <a:solidFill>
                        <a:srgbClr val="2585C2"/>
                      </a:solidFill>
                    </a:rPr>
                    <a:t>©- Kampagne wurde von EONS initiiert </a:t>
                  </a:r>
                  <a:br>
                    <a:rPr lang="de-DE" sz="1200" b="1" dirty="0">
                      <a:solidFill>
                        <a:srgbClr val="2585C2"/>
                      </a:solidFill>
                    </a:rPr>
                  </a:br>
                  <a:r>
                    <a:rPr lang="de-DE" sz="1200" b="1" dirty="0">
                      <a:solidFill>
                        <a:srgbClr val="2585C2"/>
                      </a:solidFill>
                    </a:rPr>
                    <a:t>und wird im Verbund durchgeführt mit dem wichtigsten Kampagnenpartner ESMO. </a:t>
                  </a:r>
                  <a:br>
                    <a:rPr lang="de-DE" sz="1200" b="1" dirty="0">
                      <a:solidFill>
                        <a:srgbClr val="2585C2"/>
                      </a:solidFill>
                    </a:rPr>
                  </a:br>
                  <a:r>
                    <a:rPr lang="de-DE" sz="1200" b="1" dirty="0">
                      <a:solidFill>
                        <a:srgbClr val="2585C2"/>
                      </a:solidFill>
                    </a:rPr>
                    <a:t>Weitere Informationen unter: www.cancernurse.eu/prevcan</a:t>
                  </a:r>
                </a:p>
              </p:txBody>
            </p:sp>
            <p:grpSp>
              <p:nvGrpSpPr>
                <p:cNvPr id="26" name="Group 15">
                  <a:extLst>
                    <a:ext uri="{FF2B5EF4-FFF2-40B4-BE49-F238E27FC236}">
                      <a16:creationId xmlns:a16="http://schemas.microsoft.com/office/drawing/2014/main" id="{12D73667-C053-4FED-FB4B-F9B7AB6B5A35}"/>
                    </a:ext>
                  </a:extLst>
                </p:cNvPr>
                <p:cNvGrpSpPr/>
                <p:nvPr/>
              </p:nvGrpSpPr>
              <p:grpSpPr>
                <a:xfrm>
                  <a:off x="224716" y="9297854"/>
                  <a:ext cx="475488" cy="475488"/>
                  <a:chOff x="-302004" y="1916250"/>
                  <a:chExt cx="2823923" cy="2823924"/>
                </a:xfrm>
              </p:grpSpPr>
              <p:sp>
                <p:nvSpPr>
                  <p:cNvPr id="27" name="Ovaal 2">
                    <a:extLst>
                      <a:ext uri="{FF2B5EF4-FFF2-40B4-BE49-F238E27FC236}">
                        <a16:creationId xmlns:a16="http://schemas.microsoft.com/office/drawing/2014/main" id="{8C3F2542-144E-A3ED-3873-7A91EBA757BC}"/>
                      </a:ext>
                    </a:extLst>
                  </p:cNvPr>
                  <p:cNvSpPr/>
                  <p:nvPr/>
                </p:nvSpPr>
                <p:spPr>
                  <a:xfrm>
                    <a:off x="-302004" y="1916250"/>
                    <a:ext cx="2823923" cy="282392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BE" sz="1801" dirty="0">
                      <a:solidFill>
                        <a:srgbClr val="2585C2"/>
                      </a:solidFill>
                    </a:endParaRPr>
                  </a:p>
                </p:txBody>
              </p:sp>
              <p:pic>
                <p:nvPicPr>
                  <p:cNvPr id="28" name="Picture 19" descr="A picture containing text, clipart&#10;&#10;Description automatically generated">
                    <a:extLst>
                      <a:ext uri="{FF2B5EF4-FFF2-40B4-BE49-F238E27FC236}">
                        <a16:creationId xmlns:a16="http://schemas.microsoft.com/office/drawing/2014/main" id="{81464D35-B9C1-F378-D1DC-4E0C0FC2412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219048" y="2002330"/>
                    <a:ext cx="2669717" cy="2651758"/>
                  </a:xfrm>
                  <a:prstGeom prst="ellipse">
                    <a:avLst/>
                  </a:prstGeom>
                </p:spPr>
              </p:pic>
            </p:grpSp>
          </p:grpSp>
          <p:pic>
            <p:nvPicPr>
              <p:cNvPr id="22" name="Graphic 12">
                <a:extLst>
                  <a:ext uri="{FF2B5EF4-FFF2-40B4-BE49-F238E27FC236}">
                    <a16:creationId xmlns:a16="http://schemas.microsoft.com/office/drawing/2014/main" id="{1058FCA3-AF1F-5C36-5E91-6175BFA9C62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rcRect t="1" r="36621" b="-13923"/>
              <a:stretch/>
            </p:blipFill>
            <p:spPr>
              <a:xfrm>
                <a:off x="6061796" y="9394066"/>
                <a:ext cx="703986" cy="33141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6506364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61746BF2-B1DB-6856-D6AD-6FE5AB3595A2}"/>
              </a:ext>
            </a:extLst>
          </p:cNvPr>
          <p:cNvGrpSpPr/>
          <p:nvPr/>
        </p:nvGrpSpPr>
        <p:grpSpPr>
          <a:xfrm>
            <a:off x="-4101" y="-3"/>
            <a:ext cx="6879926" cy="9979461"/>
            <a:chOff x="-4101" y="-3"/>
            <a:chExt cx="6879926" cy="9979461"/>
          </a:xfrm>
        </p:grpSpPr>
        <p:pic>
          <p:nvPicPr>
            <p:cNvPr id="69" name="Picture 68" descr="A picture containing colorful&#10;&#10;Description automatically generated">
              <a:extLst>
                <a:ext uri="{FF2B5EF4-FFF2-40B4-BE49-F238E27FC236}">
                  <a16:creationId xmlns:a16="http://schemas.microsoft.com/office/drawing/2014/main" id="{7A86DF82-754A-44D0-BC7D-76D8238511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93" r="1853"/>
            <a:stretch/>
          </p:blipFill>
          <p:spPr>
            <a:xfrm rot="16200000">
              <a:off x="-1526052" y="1526049"/>
              <a:ext cx="9906003" cy="6853899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2226152" y="3920840"/>
              <a:ext cx="4427373" cy="4826886"/>
            </a:xfrm>
            <a:prstGeom prst="roundRect">
              <a:avLst/>
            </a:prstGeom>
            <a:solidFill>
              <a:schemeClr val="bg1">
                <a:alpha val="71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Freeform 72">
              <a:extLst>
                <a:ext uri="{FF2B5EF4-FFF2-40B4-BE49-F238E27FC236}">
                  <a16:creationId xmlns:a16="http://schemas.microsoft.com/office/drawing/2014/main" id="{BF8E8331-1907-4253-9301-20ED114474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0"/>
              <a:ext cx="4213623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20" name="Freeform 74">
              <a:extLst>
                <a:ext uri="{FF2B5EF4-FFF2-40B4-BE49-F238E27FC236}">
                  <a16:creationId xmlns:a16="http://schemas.microsoft.com/office/drawing/2014/main" id="{37D52375-E0D3-47D4-B1A5-F8E64AD30D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5BF916CE-0624-4EA7-AB9A-6C4C006BCA7D}"/>
                </a:ext>
              </a:extLst>
            </p:cNvPr>
            <p:cNvSpPr/>
            <p:nvPr/>
          </p:nvSpPr>
          <p:spPr>
            <a:xfrm>
              <a:off x="321465" y="2598636"/>
              <a:ext cx="2454399" cy="2864706"/>
            </a:xfrm>
            <a:prstGeom prst="roundRect">
              <a:avLst/>
            </a:prstGeom>
            <a:solidFill>
              <a:schemeClr val="bg1">
                <a:alpha val="71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12393347-F201-5ACD-4072-5E79D864C946}"/>
                </a:ext>
              </a:extLst>
            </p:cNvPr>
            <p:cNvSpPr/>
            <p:nvPr/>
          </p:nvSpPr>
          <p:spPr>
            <a:xfrm>
              <a:off x="433209" y="388491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id="{C18E9869-3FE0-9617-465C-2DE41B668768}"/>
                </a:ext>
              </a:extLst>
            </p:cNvPr>
            <p:cNvGrpSpPr/>
            <p:nvPr/>
          </p:nvGrpSpPr>
          <p:grpSpPr>
            <a:xfrm>
              <a:off x="2529344" y="375565"/>
              <a:ext cx="1799302" cy="1805224"/>
              <a:chOff x="2529344" y="375565"/>
              <a:chExt cx="1799302" cy="1805224"/>
            </a:xfrm>
          </p:grpSpPr>
          <p:sp>
            <p:nvSpPr>
              <p:cNvPr id="90" name="Ovaal 41">
                <a:extLst>
                  <a:ext uri="{FF2B5EF4-FFF2-40B4-BE49-F238E27FC236}">
                    <a16:creationId xmlns:a16="http://schemas.microsoft.com/office/drawing/2014/main" id="{D1C0A63D-2A04-079F-E7CE-8EFD2A5DD193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FFDA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92" name="Picture 91" descr="Icon&#10;&#10;Description automatically generated">
                <a:extLst>
                  <a:ext uri="{FF2B5EF4-FFF2-40B4-BE49-F238E27FC236}">
                    <a16:creationId xmlns:a16="http://schemas.microsoft.com/office/drawing/2014/main" id="{C38DA6A9-F2A0-5313-3AE8-59D49052D1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47707" y="388565"/>
                <a:ext cx="548640" cy="548640"/>
              </a:xfrm>
              <a:prstGeom prst="rect">
                <a:avLst/>
              </a:prstGeom>
            </p:spPr>
          </p:pic>
        </p:grpSp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EA8E9F1C-6238-1A6A-CD0E-AD5E337436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grpSp>
          <p:nvGrpSpPr>
            <p:cNvPr id="12" name="Group 9">
              <a:extLst>
                <a:ext uri="{FF2B5EF4-FFF2-40B4-BE49-F238E27FC236}">
                  <a16:creationId xmlns:a16="http://schemas.microsoft.com/office/drawing/2014/main" id="{DBF28B39-06D4-12C1-BCFD-34E96EC8739E}"/>
                </a:ext>
              </a:extLst>
            </p:cNvPr>
            <p:cNvGrpSpPr/>
            <p:nvPr/>
          </p:nvGrpSpPr>
          <p:grpSpPr>
            <a:xfrm>
              <a:off x="-4101" y="9133072"/>
              <a:ext cx="6879926" cy="846386"/>
              <a:chOff x="-4101" y="9133072"/>
              <a:chExt cx="6879926" cy="846386"/>
            </a:xfrm>
          </p:grpSpPr>
          <p:grpSp>
            <p:nvGrpSpPr>
              <p:cNvPr id="13" name="Group 10">
                <a:extLst>
                  <a:ext uri="{FF2B5EF4-FFF2-40B4-BE49-F238E27FC236}">
                    <a16:creationId xmlns:a16="http://schemas.microsoft.com/office/drawing/2014/main" id="{DBED222B-7E43-017B-8CA6-B8AED8259402}"/>
                  </a:ext>
                </a:extLst>
              </p:cNvPr>
              <p:cNvGrpSpPr/>
              <p:nvPr/>
            </p:nvGrpSpPr>
            <p:grpSpPr>
              <a:xfrm>
                <a:off x="-4101" y="9133072"/>
                <a:ext cx="6879926" cy="846386"/>
                <a:chOff x="0" y="9108896"/>
                <a:chExt cx="6879926" cy="846386"/>
              </a:xfrm>
            </p:grpSpPr>
            <p:sp>
              <p:nvSpPr>
                <p:cNvPr id="15" name="Rectangle 13">
                  <a:extLst>
                    <a:ext uri="{FF2B5EF4-FFF2-40B4-BE49-F238E27FC236}">
                      <a16:creationId xmlns:a16="http://schemas.microsoft.com/office/drawing/2014/main" id="{A0F611C3-BAC8-456C-9AFF-D31C47A4A6EF}"/>
                    </a:ext>
                  </a:extLst>
                </p:cNvPr>
                <p:cNvSpPr/>
                <p:nvPr/>
              </p:nvSpPr>
              <p:spPr>
                <a:xfrm>
                  <a:off x="0" y="9109018"/>
                  <a:ext cx="6858000" cy="796982"/>
                </a:xfrm>
                <a:prstGeom prst="rect">
                  <a:avLst/>
                </a:prstGeom>
                <a:solidFill>
                  <a:schemeClr val="bg1">
                    <a:alpha val="67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2585C2"/>
                    </a:solidFill>
                  </a:endParaRPr>
                </a:p>
              </p:txBody>
            </p:sp>
            <p:sp>
              <p:nvSpPr>
                <p:cNvPr id="16" name="TextBox 14">
                  <a:extLst>
                    <a:ext uri="{FF2B5EF4-FFF2-40B4-BE49-F238E27FC236}">
                      <a16:creationId xmlns:a16="http://schemas.microsoft.com/office/drawing/2014/main" id="{6BE862C8-0068-1CFF-D70C-283381B6790F}"/>
                    </a:ext>
                  </a:extLst>
                </p:cNvPr>
                <p:cNvSpPr txBox="1"/>
                <p:nvPr/>
              </p:nvSpPr>
              <p:spPr>
                <a:xfrm>
                  <a:off x="21927" y="9108896"/>
                  <a:ext cx="6857999" cy="8463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l-BE" sz="1300" b="1" dirty="0">
                      <a:solidFill>
                        <a:srgbClr val="2585C2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#PrEvCan #CANCERCODE</a:t>
                  </a:r>
                </a:p>
                <a:p>
                  <a:pPr algn="ctr"/>
                  <a:r>
                    <a:rPr lang="de-DE" sz="1200" b="1" dirty="0">
                      <a:solidFill>
                        <a:srgbClr val="2585C2"/>
                      </a:solidFill>
                    </a:rPr>
                    <a:t>Die </a:t>
                  </a:r>
                  <a:r>
                    <a:rPr lang="de-DE" sz="1200" b="1" dirty="0" err="1">
                      <a:solidFill>
                        <a:srgbClr val="2585C2"/>
                      </a:solidFill>
                    </a:rPr>
                    <a:t>PrEvCan</a:t>
                  </a:r>
                  <a:r>
                    <a:rPr lang="de-DE" sz="1200" b="1" dirty="0">
                      <a:solidFill>
                        <a:srgbClr val="2585C2"/>
                      </a:solidFill>
                    </a:rPr>
                    <a:t>©- Kampagne wurde von EONS initiiert </a:t>
                  </a:r>
                  <a:br>
                    <a:rPr lang="de-DE" sz="1200" b="1" dirty="0">
                      <a:solidFill>
                        <a:srgbClr val="2585C2"/>
                      </a:solidFill>
                    </a:rPr>
                  </a:br>
                  <a:r>
                    <a:rPr lang="de-DE" sz="1200" b="1" dirty="0">
                      <a:solidFill>
                        <a:srgbClr val="2585C2"/>
                      </a:solidFill>
                    </a:rPr>
                    <a:t>und wird im Verbund durchgeführt mit dem wichtigsten Kampagnenpartner ESMO. </a:t>
                  </a:r>
                  <a:br>
                    <a:rPr lang="de-DE" sz="1200" b="1" dirty="0">
                      <a:solidFill>
                        <a:srgbClr val="2585C2"/>
                      </a:solidFill>
                    </a:rPr>
                  </a:br>
                  <a:r>
                    <a:rPr lang="de-DE" sz="1200" b="1" dirty="0">
                      <a:solidFill>
                        <a:srgbClr val="2585C2"/>
                      </a:solidFill>
                    </a:rPr>
                    <a:t>Weitere Informationen unter: www.cancernurse.eu/prevcan</a:t>
                  </a:r>
                </a:p>
              </p:txBody>
            </p:sp>
            <p:grpSp>
              <p:nvGrpSpPr>
                <p:cNvPr id="17" name="Group 15">
                  <a:extLst>
                    <a:ext uri="{FF2B5EF4-FFF2-40B4-BE49-F238E27FC236}">
                      <a16:creationId xmlns:a16="http://schemas.microsoft.com/office/drawing/2014/main" id="{071EFE85-DE06-7AAD-185C-909974FCDA77}"/>
                    </a:ext>
                  </a:extLst>
                </p:cNvPr>
                <p:cNvGrpSpPr/>
                <p:nvPr/>
              </p:nvGrpSpPr>
              <p:grpSpPr>
                <a:xfrm>
                  <a:off x="224716" y="9297854"/>
                  <a:ext cx="475488" cy="475488"/>
                  <a:chOff x="-302004" y="1916250"/>
                  <a:chExt cx="2823923" cy="2823924"/>
                </a:xfrm>
              </p:grpSpPr>
              <p:sp>
                <p:nvSpPr>
                  <p:cNvPr id="18" name="Ovaal 2">
                    <a:extLst>
                      <a:ext uri="{FF2B5EF4-FFF2-40B4-BE49-F238E27FC236}">
                        <a16:creationId xmlns:a16="http://schemas.microsoft.com/office/drawing/2014/main" id="{57AEF3C4-40F6-E934-5AA3-1113F458EC8A}"/>
                      </a:ext>
                    </a:extLst>
                  </p:cNvPr>
                  <p:cNvSpPr/>
                  <p:nvPr/>
                </p:nvSpPr>
                <p:spPr>
                  <a:xfrm>
                    <a:off x="-302004" y="1916250"/>
                    <a:ext cx="2823923" cy="282392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BE" sz="1801" dirty="0">
                      <a:solidFill>
                        <a:srgbClr val="2585C2"/>
                      </a:solidFill>
                    </a:endParaRPr>
                  </a:p>
                </p:txBody>
              </p:sp>
              <p:pic>
                <p:nvPicPr>
                  <p:cNvPr id="21" name="Picture 19" descr="A picture containing text, clipart&#10;&#10;Description automatically generated">
                    <a:extLst>
                      <a:ext uri="{FF2B5EF4-FFF2-40B4-BE49-F238E27FC236}">
                        <a16:creationId xmlns:a16="http://schemas.microsoft.com/office/drawing/2014/main" id="{D674E841-D123-C1B5-0AD0-5BF9E4471B0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219048" y="2002330"/>
                    <a:ext cx="2669717" cy="2651758"/>
                  </a:xfrm>
                  <a:prstGeom prst="ellipse">
                    <a:avLst/>
                  </a:prstGeom>
                </p:spPr>
              </p:pic>
            </p:grpSp>
          </p:grpSp>
          <p:pic>
            <p:nvPicPr>
              <p:cNvPr id="14" name="Graphic 12">
                <a:extLst>
                  <a:ext uri="{FF2B5EF4-FFF2-40B4-BE49-F238E27FC236}">
                    <a16:creationId xmlns:a16="http://schemas.microsoft.com/office/drawing/2014/main" id="{90B58187-3563-FFAE-B70C-51FDD70684B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061796" y="9394066"/>
                <a:ext cx="703986" cy="331414"/>
              </a:xfrm>
              <a:prstGeom prst="rect">
                <a:avLst/>
              </a:prstGeom>
            </p:spPr>
          </p:pic>
        </p:grpSp>
        <p:sp>
          <p:nvSpPr>
            <p:cNvPr id="22" name="Rectangle 38">
              <a:extLst>
                <a:ext uri="{FF2B5EF4-FFF2-40B4-BE49-F238E27FC236}">
                  <a16:creationId xmlns:a16="http://schemas.microsoft.com/office/drawing/2014/main" id="{9AA33035-580E-4823-404D-DAD8C50A81F0}"/>
                </a:ext>
              </a:extLst>
            </p:cNvPr>
            <p:cNvSpPr/>
            <p:nvPr/>
          </p:nvSpPr>
          <p:spPr>
            <a:xfrm>
              <a:off x="511948" y="745994"/>
              <a:ext cx="1640910" cy="107721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de-DE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Fügen Sie </a:t>
              </a:r>
              <a:br>
                <a:rPr lang="de-DE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de-DE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hier das Logo Ihrer Organisation ein</a:t>
              </a:r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23" name="TextBox 18">
              <a:extLst>
                <a:ext uri="{FF2B5EF4-FFF2-40B4-BE49-F238E27FC236}">
                  <a16:creationId xmlns:a16="http://schemas.microsoft.com/office/drawing/2014/main" id="{2E31851B-FF51-719C-0144-2CF692CC5E5A}"/>
                </a:ext>
              </a:extLst>
            </p:cNvPr>
            <p:cNvSpPr txBox="1"/>
            <p:nvPr/>
          </p:nvSpPr>
          <p:spPr>
            <a:xfrm>
              <a:off x="2350863" y="5657174"/>
              <a:ext cx="4177952" cy="13542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dirty="0">
                <a:solidFill>
                  <a:srgbClr val="2585C2"/>
                </a:solidFill>
              </a:endParaRPr>
            </a:p>
            <a:p>
              <a:pPr algn="ctr"/>
              <a:r>
                <a:rPr lang="en-US" sz="3200" b="1" dirty="0" err="1">
                  <a:solidFill>
                    <a:srgbClr val="2585C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Persönlicher</a:t>
              </a:r>
              <a:r>
                <a:rPr lang="en-US" sz="3200" b="1" dirty="0">
                  <a:solidFill>
                    <a:srgbClr val="2585C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br>
                <a:rPr lang="en-US" sz="3200" b="1" dirty="0">
                  <a:solidFill>
                    <a:srgbClr val="2585C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3200" b="1" dirty="0">
                  <a:solidFill>
                    <a:srgbClr val="2585C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Text</a:t>
              </a:r>
              <a:endParaRPr lang="en-GB" sz="3200" b="1" dirty="0">
                <a:solidFill>
                  <a:srgbClr val="2585C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4" name="Text Box 2">
              <a:extLst>
                <a:ext uri="{FF2B5EF4-FFF2-40B4-BE49-F238E27FC236}">
                  <a16:creationId xmlns:a16="http://schemas.microsoft.com/office/drawing/2014/main" id="{F85287F8-4F88-C43C-8009-60CEF5A24D3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3126" y="2951898"/>
              <a:ext cx="1901177" cy="1466835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600" dirty="0">
                  <a:solidFill>
                    <a:srgbClr val="2585C2"/>
                  </a:solidFill>
                  <a:effectLst/>
                  <a:latin typeface="Aharoni" panose="02010803020104030203" pitchFamily="2" charset="-79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000" dirty="0">
                <a:solidFill>
                  <a:srgbClr val="2585C2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de-DE" sz="2800" b="1" dirty="0">
                  <a:solidFill>
                    <a:srgbClr val="2585C2"/>
                  </a:solidFill>
                  <a:latin typeface="Calibri" panose="020F0502020204030204" pitchFamily="34" charset="0"/>
                </a:rPr>
                <a:t>Fügen Sie hier </a:t>
              </a:r>
              <a:br>
                <a:rPr lang="de-DE" sz="2800" b="1" dirty="0">
                  <a:solidFill>
                    <a:srgbClr val="2585C2"/>
                  </a:solidFill>
                  <a:latin typeface="Calibri" panose="020F0502020204030204" pitchFamily="34" charset="0"/>
                </a:rPr>
              </a:br>
              <a:r>
                <a:rPr lang="de-DE" sz="2800" b="1" dirty="0">
                  <a:solidFill>
                    <a:srgbClr val="2585C2"/>
                  </a:solidFill>
                  <a:latin typeface="Calibri" panose="020F0502020204030204" pitchFamily="34" charset="0"/>
                </a:rPr>
                <a:t>ein Foto ein </a:t>
              </a:r>
              <a:endParaRPr lang="en-GB" sz="2800" b="1" dirty="0">
                <a:solidFill>
                  <a:srgbClr val="2585C2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6" name="TextBox 7">
              <a:extLst>
                <a:ext uri="{FF2B5EF4-FFF2-40B4-BE49-F238E27FC236}">
                  <a16:creationId xmlns:a16="http://schemas.microsoft.com/office/drawing/2014/main" id="{A9B88423-EE39-1CFE-DABD-A35F82266062}"/>
                </a:ext>
              </a:extLst>
            </p:cNvPr>
            <p:cNvSpPr txBox="1"/>
            <p:nvPr/>
          </p:nvSpPr>
          <p:spPr>
            <a:xfrm>
              <a:off x="2404003" y="650058"/>
              <a:ext cx="2049983" cy="164655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</a:pPr>
              <a:endParaRPr lang="en-GB" sz="300" b="1" kern="1200" dirty="0">
                <a:solidFill>
                  <a:srgbClr val="FFFFFF"/>
                </a:solidFill>
                <a:effectLst/>
                <a:latin typeface="Verdana" panose="020B060403050404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algn="ctr" rtl="0" fontAlgn="base"/>
              <a:endParaRPr lang="en-GB" sz="1000" b="0" i="0" dirty="0">
                <a:solidFill>
                  <a:schemeClr val="bg1"/>
                </a:solidFill>
                <a:effectLst/>
                <a:latin typeface="Segoe UI" panose="020B0502040204020203" pitchFamily="34" charset="0"/>
              </a:endParaRPr>
            </a:p>
            <a:p>
              <a:pPr algn="ctr" rtl="0" fontAlgn="base"/>
              <a:r>
                <a:rPr lang="en-US" sz="9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VERMEIDEN SIE ZU VIEL SONNENSTRAHLUNG</a:t>
              </a:r>
              <a:br>
                <a:rPr lang="en-US" sz="11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</a:br>
              <a:r>
                <a:rPr lang="en-US" sz="500" b="1" dirty="0">
                  <a:solidFill>
                    <a:srgbClr val="FFDB00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DFVDG</a:t>
              </a:r>
            </a:p>
            <a:p>
              <a:pPr algn="ctr" rtl="0" fontAlgn="base"/>
              <a:r>
                <a:rPr lang="en-US" sz="9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ACHTEN SIE </a:t>
              </a:r>
              <a:br>
                <a:rPr lang="en-US" sz="9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</a:br>
              <a:r>
                <a:rPr lang="en-US" sz="9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AUF AUSREICHENDEN SONNENSCHUTZ</a:t>
              </a:r>
            </a:p>
            <a:p>
              <a:pPr algn="ctr" rtl="0" fontAlgn="base"/>
              <a:r>
                <a:rPr lang="en-US" sz="500" b="1" dirty="0">
                  <a:solidFill>
                    <a:srgbClr val="FFDB00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DFV</a:t>
              </a:r>
            </a:p>
            <a:p>
              <a:pPr algn="ctr" rtl="0" fontAlgn="base"/>
              <a:r>
                <a:rPr lang="en-US" sz="9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GEHEN SIE NICHT </a:t>
              </a:r>
              <a:br>
                <a:rPr lang="en-US" sz="9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</a:br>
              <a:r>
                <a:rPr lang="en-US" sz="9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INS SOLARIUM</a:t>
              </a:r>
              <a:endParaRPr lang="en-GB" sz="900" b="0" i="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132953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F678B3E9-9793-19BF-326B-7DA05C56BE1A}"/>
              </a:ext>
            </a:extLst>
          </p:cNvPr>
          <p:cNvGrpSpPr/>
          <p:nvPr/>
        </p:nvGrpSpPr>
        <p:grpSpPr>
          <a:xfrm>
            <a:off x="-4101" y="-3"/>
            <a:ext cx="6879926" cy="9979461"/>
            <a:chOff x="-4101" y="-3"/>
            <a:chExt cx="6879926" cy="9979461"/>
          </a:xfrm>
        </p:grpSpPr>
        <p:pic>
          <p:nvPicPr>
            <p:cNvPr id="9" name="Picture 8" descr="A picture containing colorful&#10;&#10;Description automatically generated">
              <a:extLst>
                <a:ext uri="{FF2B5EF4-FFF2-40B4-BE49-F238E27FC236}">
                  <a16:creationId xmlns:a16="http://schemas.microsoft.com/office/drawing/2014/main" id="{3CC6EFBB-47D8-FBD9-578A-821D2C385F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93" r="1853"/>
            <a:stretch/>
          </p:blipFill>
          <p:spPr>
            <a:xfrm rot="16200000">
              <a:off x="-1526052" y="1526049"/>
              <a:ext cx="9906003" cy="6853899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594110" y="3824066"/>
              <a:ext cx="5655833" cy="3348759"/>
            </a:xfrm>
            <a:prstGeom prst="roundRect">
              <a:avLst/>
            </a:prstGeom>
            <a:solidFill>
              <a:schemeClr val="bg1">
                <a:alpha val="55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Freeform 72">
              <a:extLst>
                <a:ext uri="{FF2B5EF4-FFF2-40B4-BE49-F238E27FC236}">
                  <a16:creationId xmlns:a16="http://schemas.microsoft.com/office/drawing/2014/main" id="{BF8E8331-1907-4253-9301-20ED114474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0"/>
              <a:ext cx="4213623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20" name="Freeform 74">
              <a:extLst>
                <a:ext uri="{FF2B5EF4-FFF2-40B4-BE49-F238E27FC236}">
                  <a16:creationId xmlns:a16="http://schemas.microsoft.com/office/drawing/2014/main" id="{37D52375-E0D3-47D4-B1A5-F8E64AD30D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1390292E-CF4A-4AAE-B8F3-6810A56F2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0120" y="4159250"/>
              <a:ext cx="5783812" cy="1466835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 dirty="0">
                  <a:solidFill>
                    <a:srgbClr val="91B512"/>
                  </a:solidFill>
                  <a:effectLst/>
                  <a:latin typeface="Aharoni" panose="02010803020104030203" pitchFamily="2" charset="-79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solidFill>
                  <a:srgbClr val="91B512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de-DE" sz="32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UV-Exposition erhöht </a:t>
              </a:r>
              <a:br>
                <a:rPr lang="de-DE" sz="32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</a:br>
              <a:r>
                <a:rPr lang="de-DE" sz="32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Ihr Krebsrisiko. </a:t>
              </a:r>
              <a:br>
                <a:rPr lang="de-DE" sz="32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</a:br>
              <a:r>
                <a:rPr lang="de-DE" sz="32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Genießen Sie die Sonne, </a:t>
              </a:r>
              <a:br>
                <a:rPr lang="de-DE" sz="32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</a:br>
              <a:r>
                <a:rPr lang="de-DE" sz="32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aber seien schützen Sie sich.</a:t>
              </a:r>
              <a:endParaRPr lang="en-GB" sz="6000" b="1" dirty="0">
                <a:solidFill>
                  <a:srgbClr val="2585C2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A70CAE8A-5392-A607-5054-D0077DDE6318}"/>
                </a:ext>
              </a:extLst>
            </p:cNvPr>
            <p:cNvSpPr/>
            <p:nvPr/>
          </p:nvSpPr>
          <p:spPr>
            <a:xfrm>
              <a:off x="439174" y="375565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id="{B50D4343-3E00-2FB8-BBF9-2749C3C16700}"/>
                </a:ext>
              </a:extLst>
            </p:cNvPr>
            <p:cNvGrpSpPr/>
            <p:nvPr/>
          </p:nvGrpSpPr>
          <p:grpSpPr>
            <a:xfrm>
              <a:off x="2529344" y="375565"/>
              <a:ext cx="1799302" cy="1805224"/>
              <a:chOff x="2529344" y="375565"/>
              <a:chExt cx="1799302" cy="1805224"/>
            </a:xfrm>
          </p:grpSpPr>
          <p:sp>
            <p:nvSpPr>
              <p:cNvPr id="90" name="Ovaal 41">
                <a:extLst>
                  <a:ext uri="{FF2B5EF4-FFF2-40B4-BE49-F238E27FC236}">
                    <a16:creationId xmlns:a16="http://schemas.microsoft.com/office/drawing/2014/main" id="{C5BC7BFF-E620-C506-501F-28E4464B944D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FFDA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92" name="Picture 91" descr="Icon&#10;&#10;Description automatically generated">
                <a:extLst>
                  <a:ext uri="{FF2B5EF4-FFF2-40B4-BE49-F238E27FC236}">
                    <a16:creationId xmlns:a16="http://schemas.microsoft.com/office/drawing/2014/main" id="{43D3719F-F618-DA04-AAF6-AE487E4449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47707" y="388565"/>
                <a:ext cx="548640" cy="548640"/>
              </a:xfrm>
              <a:prstGeom prst="rect">
                <a:avLst/>
              </a:prstGeom>
            </p:spPr>
          </p:pic>
        </p:grp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19B27EFB-E187-1723-E33B-E75560792D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sp>
          <p:nvSpPr>
            <p:cNvPr id="12" name="Rectangle 38">
              <a:extLst>
                <a:ext uri="{FF2B5EF4-FFF2-40B4-BE49-F238E27FC236}">
                  <a16:creationId xmlns:a16="http://schemas.microsoft.com/office/drawing/2014/main" id="{1ABB327B-B354-4D76-B6BB-5DEEEB8F6EB9}"/>
                </a:ext>
              </a:extLst>
            </p:cNvPr>
            <p:cNvSpPr/>
            <p:nvPr/>
          </p:nvSpPr>
          <p:spPr>
            <a:xfrm>
              <a:off x="511948" y="745994"/>
              <a:ext cx="1640910" cy="107721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de-DE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Fügen Sie </a:t>
              </a:r>
              <a:br>
                <a:rPr lang="de-DE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de-DE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hier das Logo Ihrer Organisation ein</a:t>
              </a:r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BB5A53D0-B0C7-1FA5-76DD-D87B84EE5D21}"/>
                </a:ext>
              </a:extLst>
            </p:cNvPr>
            <p:cNvGrpSpPr/>
            <p:nvPr/>
          </p:nvGrpSpPr>
          <p:grpSpPr>
            <a:xfrm>
              <a:off x="2404003" y="375565"/>
              <a:ext cx="2049983" cy="1921048"/>
              <a:chOff x="2404003" y="375565"/>
              <a:chExt cx="2049983" cy="1921048"/>
            </a:xfrm>
          </p:grpSpPr>
          <p:sp>
            <p:nvSpPr>
              <p:cNvPr id="14" name="Ovaal 41">
                <a:extLst>
                  <a:ext uri="{FF2B5EF4-FFF2-40B4-BE49-F238E27FC236}">
                    <a16:creationId xmlns:a16="http://schemas.microsoft.com/office/drawing/2014/main" id="{A399F33A-EB9B-4813-CF27-DFAE32F911D5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FFDA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15" name="Picture 14" descr="Icon&#10;&#10;Description automatically generated">
                <a:extLst>
                  <a:ext uri="{FF2B5EF4-FFF2-40B4-BE49-F238E27FC236}">
                    <a16:creationId xmlns:a16="http://schemas.microsoft.com/office/drawing/2014/main" id="{1902E1BF-62DC-6ABB-54D5-ABB8E3E3BE9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47707" y="388565"/>
                <a:ext cx="548640" cy="548640"/>
              </a:xfrm>
              <a:prstGeom prst="rect">
                <a:avLst/>
              </a:prstGeom>
            </p:spPr>
          </p:pic>
          <p:sp>
            <p:nvSpPr>
              <p:cNvPr id="16" name="TextBox 7">
                <a:extLst>
                  <a:ext uri="{FF2B5EF4-FFF2-40B4-BE49-F238E27FC236}">
                    <a16:creationId xmlns:a16="http://schemas.microsoft.com/office/drawing/2014/main" id="{9EC74504-5A22-11D7-C926-C5828F753536}"/>
                  </a:ext>
                </a:extLst>
              </p:cNvPr>
              <p:cNvSpPr txBox="1"/>
              <p:nvPr/>
            </p:nvSpPr>
            <p:spPr>
              <a:xfrm>
                <a:off x="2404003" y="650058"/>
                <a:ext cx="204998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rtl="0" fontAlgn="base"/>
                <a:endParaRPr lang="en-GB" sz="1000" b="0" i="0" dirty="0">
                  <a:solidFill>
                    <a:schemeClr val="bg1"/>
                  </a:solidFill>
                  <a:effectLst/>
                  <a:latin typeface="Segoe UI" panose="020B0502040204020203" pitchFamily="34" charset="0"/>
                </a:endParaRPr>
              </a:p>
              <a:p>
                <a:pPr algn="ctr" rtl="0" fontAlgn="base"/>
                <a:r>
                  <a:rPr lang="en-US" sz="9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VERMEIDEN SIE ZU VIEL SONNENSTRAHLUNG</a:t>
                </a:r>
                <a:br>
                  <a:rPr lang="en-US" sz="11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US" sz="500" b="1" dirty="0">
                    <a:solidFill>
                      <a:srgbClr val="FFDB00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DFVDG</a:t>
                </a:r>
              </a:p>
              <a:p>
                <a:pPr algn="ctr" rtl="0" fontAlgn="base"/>
                <a:r>
                  <a:rPr lang="en-US" sz="9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ACHTEN SIE </a:t>
                </a:r>
                <a:br>
                  <a:rPr lang="en-US" sz="9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US" sz="9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AUF AUSREICHENDEN SONNENSCHUTZ</a:t>
                </a:r>
              </a:p>
              <a:p>
                <a:pPr algn="ctr" rtl="0" fontAlgn="base"/>
                <a:r>
                  <a:rPr lang="en-US" sz="500" b="1" dirty="0">
                    <a:solidFill>
                      <a:srgbClr val="FFDB00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DFV</a:t>
                </a:r>
              </a:p>
              <a:p>
                <a:pPr algn="ctr" rtl="0" fontAlgn="base"/>
                <a:r>
                  <a:rPr lang="en-US" sz="9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GEHEN SIE NICHT </a:t>
                </a:r>
                <a:br>
                  <a:rPr lang="en-US" sz="9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US" sz="9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INS SOLARIUM</a:t>
                </a:r>
                <a:endParaRPr lang="en-GB" sz="90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</p:grpSp>
        <p:grpSp>
          <p:nvGrpSpPr>
            <p:cNvPr id="17" name="Group 9">
              <a:extLst>
                <a:ext uri="{FF2B5EF4-FFF2-40B4-BE49-F238E27FC236}">
                  <a16:creationId xmlns:a16="http://schemas.microsoft.com/office/drawing/2014/main" id="{65D8EC87-966D-86ED-86FB-22D7C1C05A98}"/>
                </a:ext>
              </a:extLst>
            </p:cNvPr>
            <p:cNvGrpSpPr/>
            <p:nvPr/>
          </p:nvGrpSpPr>
          <p:grpSpPr>
            <a:xfrm>
              <a:off x="-4101" y="9133072"/>
              <a:ext cx="6879926" cy="846386"/>
              <a:chOff x="-4101" y="9133072"/>
              <a:chExt cx="6879926" cy="846386"/>
            </a:xfrm>
          </p:grpSpPr>
          <p:grpSp>
            <p:nvGrpSpPr>
              <p:cNvPr id="18" name="Group 10">
                <a:extLst>
                  <a:ext uri="{FF2B5EF4-FFF2-40B4-BE49-F238E27FC236}">
                    <a16:creationId xmlns:a16="http://schemas.microsoft.com/office/drawing/2014/main" id="{91E4E07E-5265-45B1-8E1D-A25DF9AB4CC1}"/>
                  </a:ext>
                </a:extLst>
              </p:cNvPr>
              <p:cNvGrpSpPr/>
              <p:nvPr/>
            </p:nvGrpSpPr>
            <p:grpSpPr>
              <a:xfrm>
                <a:off x="-4101" y="9133072"/>
                <a:ext cx="6879926" cy="846386"/>
                <a:chOff x="0" y="9108896"/>
                <a:chExt cx="6879926" cy="846386"/>
              </a:xfrm>
            </p:grpSpPr>
            <p:sp>
              <p:nvSpPr>
                <p:cNvPr id="22" name="Rectangle 13">
                  <a:extLst>
                    <a:ext uri="{FF2B5EF4-FFF2-40B4-BE49-F238E27FC236}">
                      <a16:creationId xmlns:a16="http://schemas.microsoft.com/office/drawing/2014/main" id="{C6B100C2-0E0D-21E4-B3E1-F1A85CFDBBBB}"/>
                    </a:ext>
                  </a:extLst>
                </p:cNvPr>
                <p:cNvSpPr/>
                <p:nvPr/>
              </p:nvSpPr>
              <p:spPr>
                <a:xfrm>
                  <a:off x="0" y="9109018"/>
                  <a:ext cx="6858000" cy="796982"/>
                </a:xfrm>
                <a:prstGeom prst="rect">
                  <a:avLst/>
                </a:prstGeom>
                <a:solidFill>
                  <a:schemeClr val="bg1">
                    <a:alpha val="67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2585C2"/>
                    </a:solidFill>
                  </a:endParaRPr>
                </a:p>
              </p:txBody>
            </p:sp>
            <p:sp>
              <p:nvSpPr>
                <p:cNvPr id="23" name="TextBox 14">
                  <a:extLst>
                    <a:ext uri="{FF2B5EF4-FFF2-40B4-BE49-F238E27FC236}">
                      <a16:creationId xmlns:a16="http://schemas.microsoft.com/office/drawing/2014/main" id="{2EEB0291-5A0C-69D2-6A73-9D7E2D83A509}"/>
                    </a:ext>
                  </a:extLst>
                </p:cNvPr>
                <p:cNvSpPr txBox="1"/>
                <p:nvPr/>
              </p:nvSpPr>
              <p:spPr>
                <a:xfrm>
                  <a:off x="21927" y="9108896"/>
                  <a:ext cx="6857999" cy="8463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l-BE" sz="1300" b="1" dirty="0">
                      <a:solidFill>
                        <a:srgbClr val="2585C2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#PrEvCan #CANCERCODE</a:t>
                  </a:r>
                </a:p>
                <a:p>
                  <a:pPr algn="ctr"/>
                  <a:r>
                    <a:rPr lang="de-DE" sz="1200" b="1" dirty="0">
                      <a:solidFill>
                        <a:srgbClr val="2585C2"/>
                      </a:solidFill>
                    </a:rPr>
                    <a:t>Die </a:t>
                  </a:r>
                  <a:r>
                    <a:rPr lang="de-DE" sz="1200" b="1" dirty="0" err="1">
                      <a:solidFill>
                        <a:srgbClr val="2585C2"/>
                      </a:solidFill>
                    </a:rPr>
                    <a:t>PrEvCan</a:t>
                  </a:r>
                  <a:r>
                    <a:rPr lang="de-DE" sz="1200" b="1" dirty="0">
                      <a:solidFill>
                        <a:srgbClr val="2585C2"/>
                      </a:solidFill>
                    </a:rPr>
                    <a:t>©- Kampagne wurde von EONS initiiert </a:t>
                  </a:r>
                  <a:br>
                    <a:rPr lang="de-DE" sz="1200" b="1" dirty="0">
                      <a:solidFill>
                        <a:srgbClr val="2585C2"/>
                      </a:solidFill>
                    </a:rPr>
                  </a:br>
                  <a:r>
                    <a:rPr lang="de-DE" sz="1200" b="1" dirty="0">
                      <a:solidFill>
                        <a:srgbClr val="2585C2"/>
                      </a:solidFill>
                    </a:rPr>
                    <a:t>und wird im Verbund durchgeführt mit dem wichtigsten Kampagnenpartner ESMO. </a:t>
                  </a:r>
                  <a:br>
                    <a:rPr lang="de-DE" sz="1200" b="1" dirty="0">
                      <a:solidFill>
                        <a:srgbClr val="2585C2"/>
                      </a:solidFill>
                    </a:rPr>
                  </a:br>
                  <a:r>
                    <a:rPr lang="de-DE" sz="1200" b="1" dirty="0">
                      <a:solidFill>
                        <a:srgbClr val="2585C2"/>
                      </a:solidFill>
                    </a:rPr>
                    <a:t>Weitere Informationen unter: www.cancernurse.eu/prevcan</a:t>
                  </a:r>
                </a:p>
              </p:txBody>
            </p:sp>
            <p:grpSp>
              <p:nvGrpSpPr>
                <p:cNvPr id="24" name="Group 15">
                  <a:extLst>
                    <a:ext uri="{FF2B5EF4-FFF2-40B4-BE49-F238E27FC236}">
                      <a16:creationId xmlns:a16="http://schemas.microsoft.com/office/drawing/2014/main" id="{8DE00952-A0FE-AABF-5719-94B87A982564}"/>
                    </a:ext>
                  </a:extLst>
                </p:cNvPr>
                <p:cNvGrpSpPr/>
                <p:nvPr/>
              </p:nvGrpSpPr>
              <p:grpSpPr>
                <a:xfrm>
                  <a:off x="224716" y="9297854"/>
                  <a:ext cx="475488" cy="475488"/>
                  <a:chOff x="-302004" y="1916250"/>
                  <a:chExt cx="2823923" cy="2823924"/>
                </a:xfrm>
              </p:grpSpPr>
              <p:sp>
                <p:nvSpPr>
                  <p:cNvPr id="26" name="Ovaal 2">
                    <a:extLst>
                      <a:ext uri="{FF2B5EF4-FFF2-40B4-BE49-F238E27FC236}">
                        <a16:creationId xmlns:a16="http://schemas.microsoft.com/office/drawing/2014/main" id="{5C1469DB-50AB-087F-A4AF-5E0CFB4A662F}"/>
                      </a:ext>
                    </a:extLst>
                  </p:cNvPr>
                  <p:cNvSpPr/>
                  <p:nvPr/>
                </p:nvSpPr>
                <p:spPr>
                  <a:xfrm>
                    <a:off x="-302004" y="1916250"/>
                    <a:ext cx="2823923" cy="282392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BE" sz="1801" dirty="0">
                      <a:solidFill>
                        <a:srgbClr val="2585C2"/>
                      </a:solidFill>
                    </a:endParaRPr>
                  </a:p>
                </p:txBody>
              </p:sp>
              <p:pic>
                <p:nvPicPr>
                  <p:cNvPr id="27" name="Picture 19" descr="A picture containing text, clipart&#10;&#10;Description automatically generated">
                    <a:extLst>
                      <a:ext uri="{FF2B5EF4-FFF2-40B4-BE49-F238E27FC236}">
                        <a16:creationId xmlns:a16="http://schemas.microsoft.com/office/drawing/2014/main" id="{452C93C4-FA22-1A44-2B47-DE5401488CB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219048" y="2002330"/>
                    <a:ext cx="2669717" cy="2651758"/>
                  </a:xfrm>
                  <a:prstGeom prst="ellipse">
                    <a:avLst/>
                  </a:prstGeom>
                </p:spPr>
              </p:pic>
            </p:grpSp>
          </p:grpSp>
          <p:pic>
            <p:nvPicPr>
              <p:cNvPr id="21" name="Graphic 12">
                <a:extLst>
                  <a:ext uri="{FF2B5EF4-FFF2-40B4-BE49-F238E27FC236}">
                    <a16:creationId xmlns:a16="http://schemas.microsoft.com/office/drawing/2014/main" id="{10C43137-E0AD-351B-D323-A1ED2D9A33C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061796" y="9394066"/>
                <a:ext cx="703986" cy="33141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127112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98A53BE7-84D2-8FE0-6436-461E1F9B2293}"/>
              </a:ext>
            </a:extLst>
          </p:cNvPr>
          <p:cNvGrpSpPr/>
          <p:nvPr/>
        </p:nvGrpSpPr>
        <p:grpSpPr>
          <a:xfrm>
            <a:off x="-4101" y="-112335"/>
            <a:ext cx="6879926" cy="10091793"/>
            <a:chOff x="-4101" y="-112335"/>
            <a:chExt cx="6879926" cy="10091793"/>
          </a:xfrm>
        </p:grpSpPr>
        <p:pic>
          <p:nvPicPr>
            <p:cNvPr id="4" name="Picture 3" descr="A person sitting in a chair outside&#10;&#10;Description automatically generated with low confidence">
              <a:extLst>
                <a:ext uri="{FF2B5EF4-FFF2-40B4-BE49-F238E27FC236}">
                  <a16:creationId xmlns:a16="http://schemas.microsoft.com/office/drawing/2014/main" id="{FBCBB99F-E25B-27D3-77B0-53F1EFA857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327" r="20036"/>
            <a:stretch/>
          </p:blipFill>
          <p:spPr>
            <a:xfrm>
              <a:off x="4101" y="-112335"/>
              <a:ext cx="6857999" cy="10018335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245472" y="5937081"/>
              <a:ext cx="6402706" cy="2261464"/>
            </a:xfrm>
            <a:prstGeom prst="roundRect">
              <a:avLst/>
            </a:prstGeom>
            <a:solidFill>
              <a:schemeClr val="bg1">
                <a:alpha val="72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Freeform 72">
              <a:extLst>
                <a:ext uri="{FF2B5EF4-FFF2-40B4-BE49-F238E27FC236}">
                  <a16:creationId xmlns:a16="http://schemas.microsoft.com/office/drawing/2014/main" id="{BF8E8331-1907-4253-9301-20ED114474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1"/>
              <a:ext cx="4213623" cy="2285365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20" name="Freeform 74">
              <a:extLst>
                <a:ext uri="{FF2B5EF4-FFF2-40B4-BE49-F238E27FC236}">
                  <a16:creationId xmlns:a16="http://schemas.microsoft.com/office/drawing/2014/main" id="{37D52375-E0D3-47D4-B1A5-F8E64AD30D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1390292E-CF4A-4AAE-B8F3-6810A56F2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5472" y="5937081"/>
              <a:ext cx="6402706" cy="1282218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 dirty="0">
                  <a:solidFill>
                    <a:srgbClr val="877C63"/>
                  </a:solidFill>
                  <a:effectLst/>
                  <a:latin typeface="Aharoni" panose="02010803020104030203" pitchFamily="2" charset="-79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solidFill>
                  <a:srgbClr val="877C63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de-DE" sz="34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Schützen Sie sich vor der Sonne! Decken Sie sich ab </a:t>
              </a:r>
              <a:br>
                <a:rPr lang="de-DE" sz="34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</a:br>
              <a:r>
                <a:rPr lang="de-DE" sz="34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und verwenden Sie Sonnencreme.</a:t>
              </a:r>
              <a:endParaRPr lang="en-GB" sz="3400" b="1" dirty="0">
                <a:solidFill>
                  <a:srgbClr val="2585C2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ACD2391A-E4A3-D6C2-18E9-1ABB4C72B7F0}"/>
                </a:ext>
              </a:extLst>
            </p:cNvPr>
            <p:cNvSpPr/>
            <p:nvPr/>
          </p:nvSpPr>
          <p:spPr>
            <a:xfrm>
              <a:off x="431279" y="388491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31D69E62-AAAC-0245-E6EB-3C4977A6CC07}"/>
                </a:ext>
              </a:extLst>
            </p:cNvPr>
            <p:cNvGrpSpPr/>
            <p:nvPr/>
          </p:nvGrpSpPr>
          <p:grpSpPr>
            <a:xfrm>
              <a:off x="2529344" y="375565"/>
              <a:ext cx="1799302" cy="1805224"/>
              <a:chOff x="2529344" y="375565"/>
              <a:chExt cx="1799302" cy="1805224"/>
            </a:xfrm>
          </p:grpSpPr>
          <p:sp>
            <p:nvSpPr>
              <p:cNvPr id="81" name="Ovaal 41">
                <a:extLst>
                  <a:ext uri="{FF2B5EF4-FFF2-40B4-BE49-F238E27FC236}">
                    <a16:creationId xmlns:a16="http://schemas.microsoft.com/office/drawing/2014/main" id="{69DE5D36-8432-0FE0-C775-0D0C4130A1E3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FFDA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83" name="Picture 82" descr="Icon&#10;&#10;Description automatically generated">
                <a:extLst>
                  <a:ext uri="{FF2B5EF4-FFF2-40B4-BE49-F238E27FC236}">
                    <a16:creationId xmlns:a16="http://schemas.microsoft.com/office/drawing/2014/main" id="{5A81918B-B6E9-CB27-AC7E-9AAB1D8F54A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47707" y="388565"/>
                <a:ext cx="548640" cy="548640"/>
              </a:xfrm>
              <a:prstGeom prst="rect">
                <a:avLst/>
              </a:prstGeom>
            </p:spPr>
          </p:pic>
        </p:grpSp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FAE4C70F-DC1E-20DC-29D3-75560C9029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sp>
          <p:nvSpPr>
            <p:cNvPr id="12" name="Rectangle 38">
              <a:extLst>
                <a:ext uri="{FF2B5EF4-FFF2-40B4-BE49-F238E27FC236}">
                  <a16:creationId xmlns:a16="http://schemas.microsoft.com/office/drawing/2014/main" id="{CAF9E39C-C11A-6D9D-6B30-CAAD1E6F607D}"/>
                </a:ext>
              </a:extLst>
            </p:cNvPr>
            <p:cNvSpPr/>
            <p:nvPr/>
          </p:nvSpPr>
          <p:spPr>
            <a:xfrm>
              <a:off x="511948" y="745994"/>
              <a:ext cx="1640910" cy="107721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de-DE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Fügen Sie </a:t>
              </a:r>
              <a:br>
                <a:rPr lang="de-DE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de-DE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hier das Logo Ihrer Organisation ein</a:t>
              </a:r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7620E321-491F-8FD1-AC67-2B1B8F40FF55}"/>
                </a:ext>
              </a:extLst>
            </p:cNvPr>
            <p:cNvGrpSpPr/>
            <p:nvPr/>
          </p:nvGrpSpPr>
          <p:grpSpPr>
            <a:xfrm>
              <a:off x="2404003" y="375565"/>
              <a:ext cx="2049983" cy="1921048"/>
              <a:chOff x="2404003" y="375565"/>
              <a:chExt cx="2049983" cy="1921048"/>
            </a:xfrm>
          </p:grpSpPr>
          <p:sp>
            <p:nvSpPr>
              <p:cNvPr id="14" name="Ovaal 41">
                <a:extLst>
                  <a:ext uri="{FF2B5EF4-FFF2-40B4-BE49-F238E27FC236}">
                    <a16:creationId xmlns:a16="http://schemas.microsoft.com/office/drawing/2014/main" id="{C559E2B7-0764-95CE-2646-4109FE337A33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FFDA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15" name="Picture 14" descr="Icon&#10;&#10;Description automatically generated">
                <a:extLst>
                  <a:ext uri="{FF2B5EF4-FFF2-40B4-BE49-F238E27FC236}">
                    <a16:creationId xmlns:a16="http://schemas.microsoft.com/office/drawing/2014/main" id="{3FC8DEBF-06D2-2A27-51B9-7B5612566D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47707" y="388565"/>
                <a:ext cx="548640" cy="548640"/>
              </a:xfrm>
              <a:prstGeom prst="rect">
                <a:avLst/>
              </a:prstGeom>
            </p:spPr>
          </p:pic>
          <p:sp>
            <p:nvSpPr>
              <p:cNvPr id="16" name="TextBox 7">
                <a:extLst>
                  <a:ext uri="{FF2B5EF4-FFF2-40B4-BE49-F238E27FC236}">
                    <a16:creationId xmlns:a16="http://schemas.microsoft.com/office/drawing/2014/main" id="{F0902CC7-A5E1-19EB-A1B6-B11EFE212404}"/>
                  </a:ext>
                </a:extLst>
              </p:cNvPr>
              <p:cNvSpPr txBox="1"/>
              <p:nvPr/>
            </p:nvSpPr>
            <p:spPr>
              <a:xfrm>
                <a:off x="2404003" y="650058"/>
                <a:ext cx="204998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rtl="0" fontAlgn="base"/>
                <a:endParaRPr lang="en-GB" sz="1000" b="0" i="0" dirty="0">
                  <a:solidFill>
                    <a:schemeClr val="bg1"/>
                  </a:solidFill>
                  <a:effectLst/>
                  <a:latin typeface="Segoe UI" panose="020B0502040204020203" pitchFamily="34" charset="0"/>
                </a:endParaRPr>
              </a:p>
              <a:p>
                <a:pPr algn="ctr" rtl="0" fontAlgn="base"/>
                <a:r>
                  <a:rPr lang="en-US" sz="9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VERMEIDEN SIE ZU VIEL SONNENSTRAHLUNG</a:t>
                </a:r>
                <a:br>
                  <a:rPr lang="en-US" sz="11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US" sz="500" b="1" dirty="0">
                    <a:solidFill>
                      <a:srgbClr val="FFDB00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DFVDG</a:t>
                </a:r>
              </a:p>
              <a:p>
                <a:pPr algn="ctr" rtl="0" fontAlgn="base"/>
                <a:r>
                  <a:rPr lang="en-US" sz="9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ACHTEN SIE </a:t>
                </a:r>
                <a:br>
                  <a:rPr lang="en-US" sz="9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US" sz="9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AUF AUSREICHENDEN SONNENSCHUTZ</a:t>
                </a:r>
              </a:p>
              <a:p>
                <a:pPr algn="ctr" rtl="0" fontAlgn="base"/>
                <a:r>
                  <a:rPr lang="en-US" sz="500" b="1" dirty="0">
                    <a:solidFill>
                      <a:srgbClr val="FFDB00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DFV</a:t>
                </a:r>
              </a:p>
              <a:p>
                <a:pPr algn="ctr" rtl="0" fontAlgn="base"/>
                <a:r>
                  <a:rPr lang="en-US" sz="9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GEHEN SIE NICHT </a:t>
                </a:r>
                <a:br>
                  <a:rPr lang="en-US" sz="9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US" sz="9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INS SOLARIUM</a:t>
                </a:r>
                <a:endParaRPr lang="en-GB" sz="90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</p:grpSp>
        <p:grpSp>
          <p:nvGrpSpPr>
            <p:cNvPr id="17" name="Group 9">
              <a:extLst>
                <a:ext uri="{FF2B5EF4-FFF2-40B4-BE49-F238E27FC236}">
                  <a16:creationId xmlns:a16="http://schemas.microsoft.com/office/drawing/2014/main" id="{2EB6F197-2BD5-A3DC-31E2-F14E0A7F00C7}"/>
                </a:ext>
              </a:extLst>
            </p:cNvPr>
            <p:cNvGrpSpPr/>
            <p:nvPr/>
          </p:nvGrpSpPr>
          <p:grpSpPr>
            <a:xfrm>
              <a:off x="-4101" y="9133072"/>
              <a:ext cx="6879926" cy="846386"/>
              <a:chOff x="-4101" y="9133072"/>
              <a:chExt cx="6879926" cy="846386"/>
            </a:xfrm>
          </p:grpSpPr>
          <p:grpSp>
            <p:nvGrpSpPr>
              <p:cNvPr id="18" name="Group 10">
                <a:extLst>
                  <a:ext uri="{FF2B5EF4-FFF2-40B4-BE49-F238E27FC236}">
                    <a16:creationId xmlns:a16="http://schemas.microsoft.com/office/drawing/2014/main" id="{C04F1324-55A0-049C-96B2-3CAA1ADE2725}"/>
                  </a:ext>
                </a:extLst>
              </p:cNvPr>
              <p:cNvGrpSpPr/>
              <p:nvPr/>
            </p:nvGrpSpPr>
            <p:grpSpPr>
              <a:xfrm>
                <a:off x="-4101" y="9133072"/>
                <a:ext cx="6879926" cy="846386"/>
                <a:chOff x="0" y="9108896"/>
                <a:chExt cx="6879926" cy="846386"/>
              </a:xfrm>
            </p:grpSpPr>
            <p:sp>
              <p:nvSpPr>
                <p:cNvPr id="22" name="Rectangle 13">
                  <a:extLst>
                    <a:ext uri="{FF2B5EF4-FFF2-40B4-BE49-F238E27FC236}">
                      <a16:creationId xmlns:a16="http://schemas.microsoft.com/office/drawing/2014/main" id="{02CBAC46-0644-A2F8-CB50-8586CA3CF514}"/>
                    </a:ext>
                  </a:extLst>
                </p:cNvPr>
                <p:cNvSpPr/>
                <p:nvPr/>
              </p:nvSpPr>
              <p:spPr>
                <a:xfrm>
                  <a:off x="0" y="9109018"/>
                  <a:ext cx="6858000" cy="796982"/>
                </a:xfrm>
                <a:prstGeom prst="rect">
                  <a:avLst/>
                </a:prstGeom>
                <a:solidFill>
                  <a:schemeClr val="bg1">
                    <a:alpha val="67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2585C2"/>
                    </a:solidFill>
                  </a:endParaRPr>
                </a:p>
              </p:txBody>
            </p:sp>
            <p:sp>
              <p:nvSpPr>
                <p:cNvPr id="23" name="TextBox 14">
                  <a:extLst>
                    <a:ext uri="{FF2B5EF4-FFF2-40B4-BE49-F238E27FC236}">
                      <a16:creationId xmlns:a16="http://schemas.microsoft.com/office/drawing/2014/main" id="{C74453E8-9F4C-E3F3-4DDF-777E70602A2F}"/>
                    </a:ext>
                  </a:extLst>
                </p:cNvPr>
                <p:cNvSpPr txBox="1"/>
                <p:nvPr/>
              </p:nvSpPr>
              <p:spPr>
                <a:xfrm>
                  <a:off x="21927" y="9108896"/>
                  <a:ext cx="6857999" cy="8463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l-BE" sz="1300" b="1" dirty="0">
                      <a:solidFill>
                        <a:srgbClr val="2585C2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#PrEvCan #CANCERCODE</a:t>
                  </a:r>
                </a:p>
                <a:p>
                  <a:pPr algn="ctr"/>
                  <a:r>
                    <a:rPr lang="de-DE" sz="1200" b="1" dirty="0">
                      <a:solidFill>
                        <a:srgbClr val="2585C2"/>
                      </a:solidFill>
                    </a:rPr>
                    <a:t>Die </a:t>
                  </a:r>
                  <a:r>
                    <a:rPr lang="de-DE" sz="1200" b="1" dirty="0" err="1">
                      <a:solidFill>
                        <a:srgbClr val="2585C2"/>
                      </a:solidFill>
                    </a:rPr>
                    <a:t>PrEvCan</a:t>
                  </a:r>
                  <a:r>
                    <a:rPr lang="de-DE" sz="1200" b="1" dirty="0">
                      <a:solidFill>
                        <a:srgbClr val="2585C2"/>
                      </a:solidFill>
                    </a:rPr>
                    <a:t>©- Kampagne wurde von EONS initiiert </a:t>
                  </a:r>
                  <a:br>
                    <a:rPr lang="de-DE" sz="1200" b="1" dirty="0">
                      <a:solidFill>
                        <a:srgbClr val="2585C2"/>
                      </a:solidFill>
                    </a:rPr>
                  </a:br>
                  <a:r>
                    <a:rPr lang="de-DE" sz="1200" b="1" dirty="0">
                      <a:solidFill>
                        <a:srgbClr val="2585C2"/>
                      </a:solidFill>
                    </a:rPr>
                    <a:t>und wird im Verbund durchgeführt mit dem wichtigsten Kampagnenpartner ESMO. </a:t>
                  </a:r>
                  <a:br>
                    <a:rPr lang="de-DE" sz="1200" b="1" dirty="0">
                      <a:solidFill>
                        <a:srgbClr val="2585C2"/>
                      </a:solidFill>
                    </a:rPr>
                  </a:br>
                  <a:r>
                    <a:rPr lang="de-DE" sz="1200" b="1" dirty="0">
                      <a:solidFill>
                        <a:srgbClr val="2585C2"/>
                      </a:solidFill>
                    </a:rPr>
                    <a:t>Weitere Informationen unter: www.cancernurse.eu/prevcan</a:t>
                  </a:r>
                </a:p>
              </p:txBody>
            </p:sp>
            <p:grpSp>
              <p:nvGrpSpPr>
                <p:cNvPr id="24" name="Group 15">
                  <a:extLst>
                    <a:ext uri="{FF2B5EF4-FFF2-40B4-BE49-F238E27FC236}">
                      <a16:creationId xmlns:a16="http://schemas.microsoft.com/office/drawing/2014/main" id="{C05DD460-865C-D9F0-B951-BD13F72A7038}"/>
                    </a:ext>
                  </a:extLst>
                </p:cNvPr>
                <p:cNvGrpSpPr/>
                <p:nvPr/>
              </p:nvGrpSpPr>
              <p:grpSpPr>
                <a:xfrm>
                  <a:off x="224716" y="9297854"/>
                  <a:ext cx="475488" cy="475488"/>
                  <a:chOff x="-302004" y="1916250"/>
                  <a:chExt cx="2823923" cy="2823924"/>
                </a:xfrm>
              </p:grpSpPr>
              <p:sp>
                <p:nvSpPr>
                  <p:cNvPr id="26" name="Ovaal 2">
                    <a:extLst>
                      <a:ext uri="{FF2B5EF4-FFF2-40B4-BE49-F238E27FC236}">
                        <a16:creationId xmlns:a16="http://schemas.microsoft.com/office/drawing/2014/main" id="{F9A98A71-658D-F9BF-7F55-6EA5B9211213}"/>
                      </a:ext>
                    </a:extLst>
                  </p:cNvPr>
                  <p:cNvSpPr/>
                  <p:nvPr/>
                </p:nvSpPr>
                <p:spPr>
                  <a:xfrm>
                    <a:off x="-302004" y="1916250"/>
                    <a:ext cx="2823923" cy="282392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BE" sz="1801" dirty="0">
                      <a:solidFill>
                        <a:srgbClr val="2585C2"/>
                      </a:solidFill>
                    </a:endParaRPr>
                  </a:p>
                </p:txBody>
              </p:sp>
              <p:pic>
                <p:nvPicPr>
                  <p:cNvPr id="27" name="Picture 19" descr="A picture containing text, clipart&#10;&#10;Description automatically generated">
                    <a:extLst>
                      <a:ext uri="{FF2B5EF4-FFF2-40B4-BE49-F238E27FC236}">
                        <a16:creationId xmlns:a16="http://schemas.microsoft.com/office/drawing/2014/main" id="{E618446F-3637-77F4-8A03-879EF0D1464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219048" y="2002330"/>
                    <a:ext cx="2669717" cy="2651758"/>
                  </a:xfrm>
                  <a:prstGeom prst="ellipse">
                    <a:avLst/>
                  </a:prstGeom>
                </p:spPr>
              </p:pic>
            </p:grpSp>
          </p:grpSp>
          <p:pic>
            <p:nvPicPr>
              <p:cNvPr id="21" name="Graphic 12">
                <a:extLst>
                  <a:ext uri="{FF2B5EF4-FFF2-40B4-BE49-F238E27FC236}">
                    <a16:creationId xmlns:a16="http://schemas.microsoft.com/office/drawing/2014/main" id="{D2B75348-7C99-5764-CEE7-AF6FF7DF2B8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061796" y="9394066"/>
                <a:ext cx="703986" cy="33141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42852976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65A6AF0A-7B34-26A0-BA48-725C8DED5F08}"/>
              </a:ext>
            </a:extLst>
          </p:cNvPr>
          <p:cNvGrpSpPr/>
          <p:nvPr/>
        </p:nvGrpSpPr>
        <p:grpSpPr>
          <a:xfrm>
            <a:off x="-4101" y="-38395"/>
            <a:ext cx="6879927" cy="10017853"/>
            <a:chOff x="-4101" y="-38395"/>
            <a:chExt cx="6879927" cy="10017853"/>
          </a:xfrm>
        </p:grpSpPr>
        <p:pic>
          <p:nvPicPr>
            <p:cNvPr id="4" name="Picture 3" descr="A picture containing blur&#10;&#10;Description automatically generated">
              <a:extLst>
                <a:ext uri="{FF2B5EF4-FFF2-40B4-BE49-F238E27FC236}">
                  <a16:creationId xmlns:a16="http://schemas.microsoft.com/office/drawing/2014/main" id="{F2BD065F-A1C0-3D78-D96E-C1BFC342C9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819" r="27086"/>
            <a:stretch/>
          </p:blipFill>
          <p:spPr>
            <a:xfrm>
              <a:off x="0" y="-38395"/>
              <a:ext cx="6875826" cy="9944395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302400" y="4933802"/>
              <a:ext cx="6249599" cy="2928598"/>
            </a:xfrm>
            <a:prstGeom prst="roundRect">
              <a:avLst/>
            </a:prstGeom>
            <a:solidFill>
              <a:schemeClr val="bg1">
                <a:alpha val="68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Freeform 72">
              <a:extLst>
                <a:ext uri="{FF2B5EF4-FFF2-40B4-BE49-F238E27FC236}">
                  <a16:creationId xmlns:a16="http://schemas.microsoft.com/office/drawing/2014/main" id="{BF8E8331-1907-4253-9301-20ED114474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1"/>
              <a:ext cx="4213623" cy="2285365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20" name="Freeform 74">
              <a:extLst>
                <a:ext uri="{FF2B5EF4-FFF2-40B4-BE49-F238E27FC236}">
                  <a16:creationId xmlns:a16="http://schemas.microsoft.com/office/drawing/2014/main" id="{37D52375-E0D3-47D4-B1A5-F8E64AD30D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1390292E-CF4A-4AAE-B8F3-6810A56F2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0615" y="4953000"/>
              <a:ext cx="6402706" cy="1237878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 dirty="0">
                  <a:gradFill>
                    <a:gsLst>
                      <a:gs pos="0">
                        <a:srgbClr val="F6F8FC"/>
                      </a:gs>
                      <a:gs pos="74000">
                        <a:srgbClr val="ABC0E4"/>
                      </a:gs>
                      <a:gs pos="83000">
                        <a:srgbClr val="ABC0E4"/>
                      </a:gs>
                      <a:gs pos="100000">
                        <a:srgbClr val="C7D5ED"/>
                      </a:gs>
                    </a:gsLst>
                    <a:lin ang="5400000" scaled="0"/>
                  </a:gradFill>
                  <a:effectLst/>
                  <a:latin typeface="Aharoni" panose="02010803020104030203" pitchFamily="2" charset="-79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de-DE" sz="36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Die Benutzung von Solarien </a:t>
              </a:r>
              <a:br>
                <a:rPr lang="de-DE" sz="36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</a:br>
              <a:r>
                <a:rPr lang="de-DE" sz="36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ist unsicher. </a:t>
              </a:r>
              <a:br>
                <a:rPr lang="de-DE" sz="36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</a:br>
              <a:r>
                <a:rPr lang="de-DE" sz="36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Vermeiden Sie sie und Sie tun Ihrer Haut etwas Gutes.</a:t>
              </a:r>
              <a:endParaRPr lang="en-GB" sz="4800" b="1" dirty="0">
                <a:solidFill>
                  <a:srgbClr val="2585C2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ACD2391A-E4A3-D6C2-18E9-1ABB4C72B7F0}"/>
                </a:ext>
              </a:extLst>
            </p:cNvPr>
            <p:cNvSpPr/>
            <p:nvPr/>
          </p:nvSpPr>
          <p:spPr>
            <a:xfrm>
              <a:off x="431279" y="388491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A22922C0-DBE6-D42C-447B-59CB0E4F5157}"/>
                </a:ext>
              </a:extLst>
            </p:cNvPr>
            <p:cNvGrpSpPr/>
            <p:nvPr/>
          </p:nvGrpSpPr>
          <p:grpSpPr>
            <a:xfrm>
              <a:off x="2529344" y="375565"/>
              <a:ext cx="1799302" cy="1805224"/>
              <a:chOff x="2529344" y="375565"/>
              <a:chExt cx="1799302" cy="1805224"/>
            </a:xfrm>
          </p:grpSpPr>
          <p:sp>
            <p:nvSpPr>
              <p:cNvPr id="80" name="Ovaal 41">
                <a:extLst>
                  <a:ext uri="{FF2B5EF4-FFF2-40B4-BE49-F238E27FC236}">
                    <a16:creationId xmlns:a16="http://schemas.microsoft.com/office/drawing/2014/main" id="{4D231EEC-79F4-271D-3428-6E51A387EBB0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FFDA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82" name="Picture 81" descr="Icon&#10;&#10;Description automatically generated">
                <a:extLst>
                  <a:ext uri="{FF2B5EF4-FFF2-40B4-BE49-F238E27FC236}">
                    <a16:creationId xmlns:a16="http://schemas.microsoft.com/office/drawing/2014/main" id="{7AC7DC3B-54C6-EE54-1161-EA9C0F3596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47707" y="388565"/>
                <a:ext cx="548640" cy="548640"/>
              </a:xfrm>
              <a:prstGeom prst="rect">
                <a:avLst/>
              </a:prstGeom>
            </p:spPr>
          </p:pic>
        </p:grpSp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0C58273D-2E28-D781-C51C-355DD5D9BA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sp>
          <p:nvSpPr>
            <p:cNvPr id="12" name="Rectangle 38">
              <a:extLst>
                <a:ext uri="{FF2B5EF4-FFF2-40B4-BE49-F238E27FC236}">
                  <a16:creationId xmlns:a16="http://schemas.microsoft.com/office/drawing/2014/main" id="{18DF5671-F10E-1BB9-E577-742548689DFA}"/>
                </a:ext>
              </a:extLst>
            </p:cNvPr>
            <p:cNvSpPr/>
            <p:nvPr/>
          </p:nvSpPr>
          <p:spPr>
            <a:xfrm>
              <a:off x="511948" y="745994"/>
              <a:ext cx="1640910" cy="107721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de-DE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Fügen Sie </a:t>
              </a:r>
              <a:br>
                <a:rPr lang="de-DE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de-DE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hier das Logo Ihrer Organisation ein</a:t>
              </a:r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E7B1C947-E57A-38C2-9497-BD1CC4A064D1}"/>
                </a:ext>
              </a:extLst>
            </p:cNvPr>
            <p:cNvGrpSpPr/>
            <p:nvPr/>
          </p:nvGrpSpPr>
          <p:grpSpPr>
            <a:xfrm>
              <a:off x="2404003" y="375565"/>
              <a:ext cx="2049983" cy="1921048"/>
              <a:chOff x="2404003" y="375565"/>
              <a:chExt cx="2049983" cy="1921048"/>
            </a:xfrm>
          </p:grpSpPr>
          <p:sp>
            <p:nvSpPr>
              <p:cNvPr id="14" name="Ovaal 41">
                <a:extLst>
                  <a:ext uri="{FF2B5EF4-FFF2-40B4-BE49-F238E27FC236}">
                    <a16:creationId xmlns:a16="http://schemas.microsoft.com/office/drawing/2014/main" id="{9C873B5A-7513-4F2C-0FC3-FB5E62152214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FFDA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15" name="Picture 14" descr="Icon&#10;&#10;Description automatically generated">
                <a:extLst>
                  <a:ext uri="{FF2B5EF4-FFF2-40B4-BE49-F238E27FC236}">
                    <a16:creationId xmlns:a16="http://schemas.microsoft.com/office/drawing/2014/main" id="{1B0CA385-FDE7-D42F-F3C7-8124C515209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47707" y="388565"/>
                <a:ext cx="548640" cy="548640"/>
              </a:xfrm>
              <a:prstGeom prst="rect">
                <a:avLst/>
              </a:prstGeom>
            </p:spPr>
          </p:pic>
          <p:sp>
            <p:nvSpPr>
              <p:cNvPr id="16" name="TextBox 7">
                <a:extLst>
                  <a:ext uri="{FF2B5EF4-FFF2-40B4-BE49-F238E27FC236}">
                    <a16:creationId xmlns:a16="http://schemas.microsoft.com/office/drawing/2014/main" id="{92A9449C-BD95-D438-6561-20CC8C3CC7F3}"/>
                  </a:ext>
                </a:extLst>
              </p:cNvPr>
              <p:cNvSpPr txBox="1"/>
              <p:nvPr/>
            </p:nvSpPr>
            <p:spPr>
              <a:xfrm>
                <a:off x="2404003" y="650058"/>
                <a:ext cx="204998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rtl="0" fontAlgn="base"/>
                <a:endParaRPr lang="en-GB" sz="1000" b="0" i="0" dirty="0">
                  <a:solidFill>
                    <a:schemeClr val="bg1"/>
                  </a:solidFill>
                  <a:effectLst/>
                  <a:latin typeface="Segoe UI" panose="020B0502040204020203" pitchFamily="34" charset="0"/>
                </a:endParaRPr>
              </a:p>
              <a:p>
                <a:pPr algn="ctr" rtl="0" fontAlgn="base"/>
                <a:r>
                  <a:rPr lang="en-US" sz="9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VERMEIDEN SIE ZU VIEL SONNENSTRAHLUNG</a:t>
                </a:r>
                <a:br>
                  <a:rPr lang="en-US" sz="11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US" sz="500" b="1" dirty="0">
                    <a:solidFill>
                      <a:srgbClr val="FFDB00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DFVDG</a:t>
                </a:r>
              </a:p>
              <a:p>
                <a:pPr algn="ctr" rtl="0" fontAlgn="base"/>
                <a:r>
                  <a:rPr lang="en-US" sz="9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ACHTEN SIE </a:t>
                </a:r>
                <a:br>
                  <a:rPr lang="en-US" sz="9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US" sz="9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AUF AUSREICHENDEN SONNENSCHUTZ</a:t>
                </a:r>
              </a:p>
              <a:p>
                <a:pPr algn="ctr" rtl="0" fontAlgn="base"/>
                <a:r>
                  <a:rPr lang="en-US" sz="500" b="1" dirty="0">
                    <a:solidFill>
                      <a:srgbClr val="FFDB00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DFV</a:t>
                </a:r>
              </a:p>
              <a:p>
                <a:pPr algn="ctr" rtl="0" fontAlgn="base"/>
                <a:r>
                  <a:rPr lang="en-US" sz="9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GEHEN SIE NICHT </a:t>
                </a:r>
                <a:br>
                  <a:rPr lang="en-US" sz="9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US" sz="9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INS SOLARIUM</a:t>
                </a:r>
                <a:endParaRPr lang="en-GB" sz="90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</p:grpSp>
        <p:grpSp>
          <p:nvGrpSpPr>
            <p:cNvPr id="17" name="Group 9">
              <a:extLst>
                <a:ext uri="{FF2B5EF4-FFF2-40B4-BE49-F238E27FC236}">
                  <a16:creationId xmlns:a16="http://schemas.microsoft.com/office/drawing/2014/main" id="{A293979C-5CC8-9243-87D6-DA38E956898E}"/>
                </a:ext>
              </a:extLst>
            </p:cNvPr>
            <p:cNvGrpSpPr/>
            <p:nvPr/>
          </p:nvGrpSpPr>
          <p:grpSpPr>
            <a:xfrm>
              <a:off x="-4101" y="9133072"/>
              <a:ext cx="6879926" cy="846386"/>
              <a:chOff x="-4101" y="9133072"/>
              <a:chExt cx="6879926" cy="846386"/>
            </a:xfrm>
          </p:grpSpPr>
          <p:grpSp>
            <p:nvGrpSpPr>
              <p:cNvPr id="18" name="Group 10">
                <a:extLst>
                  <a:ext uri="{FF2B5EF4-FFF2-40B4-BE49-F238E27FC236}">
                    <a16:creationId xmlns:a16="http://schemas.microsoft.com/office/drawing/2014/main" id="{6AB49145-FFB8-2B9A-3495-A87BCDBB864F}"/>
                  </a:ext>
                </a:extLst>
              </p:cNvPr>
              <p:cNvGrpSpPr/>
              <p:nvPr/>
            </p:nvGrpSpPr>
            <p:grpSpPr>
              <a:xfrm>
                <a:off x="-4101" y="9133072"/>
                <a:ext cx="6879926" cy="846386"/>
                <a:chOff x="0" y="9108896"/>
                <a:chExt cx="6879926" cy="846386"/>
              </a:xfrm>
            </p:grpSpPr>
            <p:sp>
              <p:nvSpPr>
                <p:cNvPr id="22" name="Rectangle 13">
                  <a:extLst>
                    <a:ext uri="{FF2B5EF4-FFF2-40B4-BE49-F238E27FC236}">
                      <a16:creationId xmlns:a16="http://schemas.microsoft.com/office/drawing/2014/main" id="{DAADDA2D-19E7-9312-C1C0-1119AEE733EF}"/>
                    </a:ext>
                  </a:extLst>
                </p:cNvPr>
                <p:cNvSpPr/>
                <p:nvPr/>
              </p:nvSpPr>
              <p:spPr>
                <a:xfrm>
                  <a:off x="0" y="9109018"/>
                  <a:ext cx="6858000" cy="796982"/>
                </a:xfrm>
                <a:prstGeom prst="rect">
                  <a:avLst/>
                </a:prstGeom>
                <a:solidFill>
                  <a:schemeClr val="bg1">
                    <a:alpha val="67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2585C2"/>
                    </a:solidFill>
                  </a:endParaRPr>
                </a:p>
              </p:txBody>
            </p:sp>
            <p:sp>
              <p:nvSpPr>
                <p:cNvPr id="23" name="TextBox 14">
                  <a:extLst>
                    <a:ext uri="{FF2B5EF4-FFF2-40B4-BE49-F238E27FC236}">
                      <a16:creationId xmlns:a16="http://schemas.microsoft.com/office/drawing/2014/main" id="{06C6C7C2-9E6C-FDD9-AD3D-CD7F954AB16D}"/>
                    </a:ext>
                  </a:extLst>
                </p:cNvPr>
                <p:cNvSpPr txBox="1"/>
                <p:nvPr/>
              </p:nvSpPr>
              <p:spPr>
                <a:xfrm>
                  <a:off x="21927" y="9108896"/>
                  <a:ext cx="6857999" cy="8463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l-BE" sz="1300" b="1" dirty="0">
                      <a:solidFill>
                        <a:srgbClr val="2585C2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#PrEvCan #CANCERCODE</a:t>
                  </a:r>
                </a:p>
                <a:p>
                  <a:pPr algn="ctr"/>
                  <a:r>
                    <a:rPr lang="de-DE" sz="1200" b="1" dirty="0">
                      <a:solidFill>
                        <a:srgbClr val="2585C2"/>
                      </a:solidFill>
                    </a:rPr>
                    <a:t>Die </a:t>
                  </a:r>
                  <a:r>
                    <a:rPr lang="de-DE" sz="1200" b="1" dirty="0" err="1">
                      <a:solidFill>
                        <a:srgbClr val="2585C2"/>
                      </a:solidFill>
                    </a:rPr>
                    <a:t>PrEvCan</a:t>
                  </a:r>
                  <a:r>
                    <a:rPr lang="de-DE" sz="1200" b="1" dirty="0">
                      <a:solidFill>
                        <a:srgbClr val="2585C2"/>
                      </a:solidFill>
                    </a:rPr>
                    <a:t>©- Kampagne wurde von EONS initiiert </a:t>
                  </a:r>
                  <a:br>
                    <a:rPr lang="de-DE" sz="1200" b="1" dirty="0">
                      <a:solidFill>
                        <a:srgbClr val="2585C2"/>
                      </a:solidFill>
                    </a:rPr>
                  </a:br>
                  <a:r>
                    <a:rPr lang="de-DE" sz="1200" b="1" dirty="0">
                      <a:solidFill>
                        <a:srgbClr val="2585C2"/>
                      </a:solidFill>
                    </a:rPr>
                    <a:t>und wird im Verbund durchgeführt mit dem wichtigsten Kampagnenpartner ESMO. </a:t>
                  </a:r>
                  <a:br>
                    <a:rPr lang="de-DE" sz="1200" b="1" dirty="0">
                      <a:solidFill>
                        <a:srgbClr val="2585C2"/>
                      </a:solidFill>
                    </a:rPr>
                  </a:br>
                  <a:r>
                    <a:rPr lang="de-DE" sz="1200" b="1" dirty="0">
                      <a:solidFill>
                        <a:srgbClr val="2585C2"/>
                      </a:solidFill>
                    </a:rPr>
                    <a:t>Weitere Informationen unter: www.cancernurse.eu/prevcan</a:t>
                  </a:r>
                </a:p>
              </p:txBody>
            </p:sp>
            <p:grpSp>
              <p:nvGrpSpPr>
                <p:cNvPr id="24" name="Group 15">
                  <a:extLst>
                    <a:ext uri="{FF2B5EF4-FFF2-40B4-BE49-F238E27FC236}">
                      <a16:creationId xmlns:a16="http://schemas.microsoft.com/office/drawing/2014/main" id="{EA630A7C-DE67-35B1-416C-CE105BF4EFE3}"/>
                    </a:ext>
                  </a:extLst>
                </p:cNvPr>
                <p:cNvGrpSpPr/>
                <p:nvPr/>
              </p:nvGrpSpPr>
              <p:grpSpPr>
                <a:xfrm>
                  <a:off x="224716" y="9297854"/>
                  <a:ext cx="475488" cy="475488"/>
                  <a:chOff x="-302004" y="1916250"/>
                  <a:chExt cx="2823923" cy="2823924"/>
                </a:xfrm>
              </p:grpSpPr>
              <p:sp>
                <p:nvSpPr>
                  <p:cNvPr id="26" name="Ovaal 2">
                    <a:extLst>
                      <a:ext uri="{FF2B5EF4-FFF2-40B4-BE49-F238E27FC236}">
                        <a16:creationId xmlns:a16="http://schemas.microsoft.com/office/drawing/2014/main" id="{7D0EA34B-654A-6883-8168-DB6FB54E768F}"/>
                      </a:ext>
                    </a:extLst>
                  </p:cNvPr>
                  <p:cNvSpPr/>
                  <p:nvPr/>
                </p:nvSpPr>
                <p:spPr>
                  <a:xfrm>
                    <a:off x="-302004" y="1916250"/>
                    <a:ext cx="2823923" cy="282392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BE" sz="1801" dirty="0">
                      <a:solidFill>
                        <a:srgbClr val="2585C2"/>
                      </a:solidFill>
                    </a:endParaRPr>
                  </a:p>
                </p:txBody>
              </p:sp>
              <p:pic>
                <p:nvPicPr>
                  <p:cNvPr id="27" name="Picture 19" descr="A picture containing text, clipart&#10;&#10;Description automatically generated">
                    <a:extLst>
                      <a:ext uri="{FF2B5EF4-FFF2-40B4-BE49-F238E27FC236}">
                        <a16:creationId xmlns:a16="http://schemas.microsoft.com/office/drawing/2014/main" id="{B1039A89-4839-5E22-DA34-2AE4A73D740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219048" y="2002330"/>
                    <a:ext cx="2669717" cy="2651758"/>
                  </a:xfrm>
                  <a:prstGeom prst="ellipse">
                    <a:avLst/>
                  </a:prstGeom>
                </p:spPr>
              </p:pic>
            </p:grpSp>
          </p:grpSp>
          <p:pic>
            <p:nvPicPr>
              <p:cNvPr id="21" name="Graphic 12">
                <a:extLst>
                  <a:ext uri="{FF2B5EF4-FFF2-40B4-BE49-F238E27FC236}">
                    <a16:creationId xmlns:a16="http://schemas.microsoft.com/office/drawing/2014/main" id="{51C6C50F-0C96-8DC4-375D-69E2AC8C127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061796" y="9394066"/>
                <a:ext cx="703986" cy="33141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3709782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id="{3996B351-7BFF-671B-2D06-87FCEDDC5E8B}"/>
              </a:ext>
            </a:extLst>
          </p:cNvPr>
          <p:cNvGrpSpPr/>
          <p:nvPr/>
        </p:nvGrpSpPr>
        <p:grpSpPr>
          <a:xfrm>
            <a:off x="-4101" y="0"/>
            <a:ext cx="6879926" cy="9979458"/>
            <a:chOff x="-4101" y="0"/>
            <a:chExt cx="6879926" cy="9979458"/>
          </a:xfrm>
        </p:grpSpPr>
        <p:pic>
          <p:nvPicPr>
            <p:cNvPr id="4" name="Picture 3" descr="A picture containing person, indoor&#10;&#10;Description automatically generated">
              <a:extLst>
                <a:ext uri="{FF2B5EF4-FFF2-40B4-BE49-F238E27FC236}">
                  <a16:creationId xmlns:a16="http://schemas.microsoft.com/office/drawing/2014/main" id="{C9CED619-3290-A7C1-6553-D98A60FB91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405" b="9604"/>
            <a:stretch/>
          </p:blipFill>
          <p:spPr>
            <a:xfrm>
              <a:off x="-4101" y="0"/>
              <a:ext cx="6879926" cy="9906000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394266" y="4041580"/>
              <a:ext cx="6105118" cy="3288321"/>
            </a:xfrm>
            <a:prstGeom prst="roundRect">
              <a:avLst/>
            </a:prstGeom>
            <a:solidFill>
              <a:schemeClr val="bg1">
                <a:alpha val="67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Freeform 72">
              <a:extLst>
                <a:ext uri="{FF2B5EF4-FFF2-40B4-BE49-F238E27FC236}">
                  <a16:creationId xmlns:a16="http://schemas.microsoft.com/office/drawing/2014/main" id="{BF8E8331-1907-4253-9301-20ED114474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1"/>
              <a:ext cx="4213623" cy="2285365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20" name="Freeform 74">
              <a:extLst>
                <a:ext uri="{FF2B5EF4-FFF2-40B4-BE49-F238E27FC236}">
                  <a16:creationId xmlns:a16="http://schemas.microsoft.com/office/drawing/2014/main" id="{37D52375-E0D3-47D4-B1A5-F8E64AD30D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1390292E-CF4A-4AAE-B8F3-6810A56F2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9636" y="4334061"/>
              <a:ext cx="6034378" cy="1237878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 dirty="0">
                  <a:gradFill>
                    <a:gsLst>
                      <a:gs pos="0">
                        <a:srgbClr val="F6F8FC"/>
                      </a:gs>
                      <a:gs pos="74000">
                        <a:srgbClr val="ABC0E4"/>
                      </a:gs>
                      <a:gs pos="83000">
                        <a:srgbClr val="ABC0E4"/>
                      </a:gs>
                      <a:gs pos="100000">
                        <a:srgbClr val="C7D5ED"/>
                      </a:gs>
                    </a:gsLst>
                    <a:lin ang="5400000" scaled="0"/>
                  </a:gradFill>
                  <a:effectLst/>
                  <a:latin typeface="Aharoni" panose="02010803020104030203" pitchFamily="2" charset="-79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de-DE" sz="35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Überprüfen Sie Ihre Haut regelmäßig auf Veränderungen. Wenden Sie sich bei Bedenken immer an Ihren Arzt.</a:t>
              </a:r>
              <a:r>
                <a:rPr lang="en-GB" sz="35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 </a:t>
              </a:r>
              <a:endParaRPr lang="en-GB" sz="3500" b="1" dirty="0">
                <a:solidFill>
                  <a:srgbClr val="2585C2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ACD2391A-E4A3-D6C2-18E9-1ABB4C72B7F0}"/>
                </a:ext>
              </a:extLst>
            </p:cNvPr>
            <p:cNvSpPr/>
            <p:nvPr/>
          </p:nvSpPr>
          <p:spPr>
            <a:xfrm>
              <a:off x="417821" y="388491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8EB54F31-B528-BD3E-EAB1-549CAE797F82}"/>
                </a:ext>
              </a:extLst>
            </p:cNvPr>
            <p:cNvGrpSpPr/>
            <p:nvPr/>
          </p:nvGrpSpPr>
          <p:grpSpPr>
            <a:xfrm>
              <a:off x="2529344" y="375565"/>
              <a:ext cx="1799302" cy="1805224"/>
              <a:chOff x="2529344" y="375565"/>
              <a:chExt cx="1799302" cy="1805224"/>
            </a:xfrm>
          </p:grpSpPr>
          <p:sp>
            <p:nvSpPr>
              <p:cNvPr id="81" name="Ovaal 41">
                <a:extLst>
                  <a:ext uri="{FF2B5EF4-FFF2-40B4-BE49-F238E27FC236}">
                    <a16:creationId xmlns:a16="http://schemas.microsoft.com/office/drawing/2014/main" id="{813915EE-0108-6A49-2B69-6626F218FFE3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FFDA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83" name="Picture 82" descr="Icon&#10;&#10;Description automatically generated">
                <a:extLst>
                  <a:ext uri="{FF2B5EF4-FFF2-40B4-BE49-F238E27FC236}">
                    <a16:creationId xmlns:a16="http://schemas.microsoft.com/office/drawing/2014/main" id="{0EC25955-0834-7C5A-4811-B443A9DB74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47707" y="388565"/>
                <a:ext cx="548640" cy="548640"/>
              </a:xfrm>
              <a:prstGeom prst="rect">
                <a:avLst/>
              </a:prstGeom>
            </p:spPr>
          </p:pic>
        </p:grpSp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D5B6168C-C5FD-D3EB-E6DA-5A5DBEFF5D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sp>
          <p:nvSpPr>
            <p:cNvPr id="13" name="Rectangle 38">
              <a:extLst>
                <a:ext uri="{FF2B5EF4-FFF2-40B4-BE49-F238E27FC236}">
                  <a16:creationId xmlns:a16="http://schemas.microsoft.com/office/drawing/2014/main" id="{F37B9D7B-2107-471A-8496-72C7A7D32806}"/>
                </a:ext>
              </a:extLst>
            </p:cNvPr>
            <p:cNvSpPr/>
            <p:nvPr/>
          </p:nvSpPr>
          <p:spPr>
            <a:xfrm>
              <a:off x="511948" y="745994"/>
              <a:ext cx="1640910" cy="107721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de-DE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Fügen Sie </a:t>
              </a:r>
              <a:br>
                <a:rPr lang="de-DE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de-DE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hier das Logo Ihrer Organisation ein</a:t>
              </a:r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31FA657A-DDBE-B22E-D935-DE5283C77F1D}"/>
                </a:ext>
              </a:extLst>
            </p:cNvPr>
            <p:cNvGrpSpPr/>
            <p:nvPr/>
          </p:nvGrpSpPr>
          <p:grpSpPr>
            <a:xfrm>
              <a:off x="2404003" y="375565"/>
              <a:ext cx="2049983" cy="1921048"/>
              <a:chOff x="2404003" y="375565"/>
              <a:chExt cx="2049983" cy="1921048"/>
            </a:xfrm>
          </p:grpSpPr>
          <p:sp>
            <p:nvSpPr>
              <p:cNvPr id="15" name="Ovaal 41">
                <a:extLst>
                  <a:ext uri="{FF2B5EF4-FFF2-40B4-BE49-F238E27FC236}">
                    <a16:creationId xmlns:a16="http://schemas.microsoft.com/office/drawing/2014/main" id="{57DC77F1-49FC-922B-A9FB-D5875E6A4835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FFDA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16" name="Picture 15" descr="Icon&#10;&#10;Description automatically generated">
                <a:extLst>
                  <a:ext uri="{FF2B5EF4-FFF2-40B4-BE49-F238E27FC236}">
                    <a16:creationId xmlns:a16="http://schemas.microsoft.com/office/drawing/2014/main" id="{144201BB-5B6E-8EC5-678E-27ADB6FF09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47707" y="388565"/>
                <a:ext cx="548640" cy="548640"/>
              </a:xfrm>
              <a:prstGeom prst="rect">
                <a:avLst/>
              </a:prstGeom>
            </p:spPr>
          </p:pic>
          <p:sp>
            <p:nvSpPr>
              <p:cNvPr id="17" name="TextBox 7">
                <a:extLst>
                  <a:ext uri="{FF2B5EF4-FFF2-40B4-BE49-F238E27FC236}">
                    <a16:creationId xmlns:a16="http://schemas.microsoft.com/office/drawing/2014/main" id="{024E4262-602B-FDD1-CEF1-43D4EBE847FD}"/>
                  </a:ext>
                </a:extLst>
              </p:cNvPr>
              <p:cNvSpPr txBox="1"/>
              <p:nvPr/>
            </p:nvSpPr>
            <p:spPr>
              <a:xfrm>
                <a:off x="2404003" y="650058"/>
                <a:ext cx="204998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rtl="0" fontAlgn="base"/>
                <a:endParaRPr lang="en-GB" sz="1000" b="0" i="0" dirty="0">
                  <a:solidFill>
                    <a:schemeClr val="bg1"/>
                  </a:solidFill>
                  <a:effectLst/>
                  <a:latin typeface="Segoe UI" panose="020B0502040204020203" pitchFamily="34" charset="0"/>
                </a:endParaRPr>
              </a:p>
              <a:p>
                <a:pPr algn="ctr" rtl="0" fontAlgn="base"/>
                <a:r>
                  <a:rPr lang="en-US" sz="9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VERMEIDEN SIE ZU VIEL SONNENSTRAHLUNG</a:t>
                </a:r>
                <a:br>
                  <a:rPr lang="en-US" sz="11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US" sz="500" b="1" dirty="0">
                    <a:solidFill>
                      <a:srgbClr val="FFDB00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DFVDG</a:t>
                </a:r>
              </a:p>
              <a:p>
                <a:pPr algn="ctr" rtl="0" fontAlgn="base"/>
                <a:r>
                  <a:rPr lang="en-US" sz="9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ACHTEN SIE </a:t>
                </a:r>
                <a:br>
                  <a:rPr lang="en-US" sz="9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US" sz="9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AUF AUSREICHENDEN SONNENSCHUTZ</a:t>
                </a:r>
              </a:p>
              <a:p>
                <a:pPr algn="ctr" rtl="0" fontAlgn="base"/>
                <a:r>
                  <a:rPr lang="en-US" sz="500" b="1" dirty="0">
                    <a:solidFill>
                      <a:srgbClr val="FFDB00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DFV</a:t>
                </a:r>
              </a:p>
              <a:p>
                <a:pPr algn="ctr" rtl="0" fontAlgn="base"/>
                <a:r>
                  <a:rPr lang="en-US" sz="9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GEHEN SIE NICHT </a:t>
                </a:r>
                <a:br>
                  <a:rPr lang="en-US" sz="9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US" sz="9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INS SOLARIUM</a:t>
                </a:r>
                <a:endParaRPr lang="en-GB" sz="90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</p:grpSp>
        <p:grpSp>
          <p:nvGrpSpPr>
            <p:cNvPr id="18" name="Group 9">
              <a:extLst>
                <a:ext uri="{FF2B5EF4-FFF2-40B4-BE49-F238E27FC236}">
                  <a16:creationId xmlns:a16="http://schemas.microsoft.com/office/drawing/2014/main" id="{64A537AE-160C-B786-8A4F-2DC93AFAA069}"/>
                </a:ext>
              </a:extLst>
            </p:cNvPr>
            <p:cNvGrpSpPr/>
            <p:nvPr/>
          </p:nvGrpSpPr>
          <p:grpSpPr>
            <a:xfrm>
              <a:off x="-4101" y="9133072"/>
              <a:ext cx="6879926" cy="846386"/>
              <a:chOff x="-4101" y="9133072"/>
              <a:chExt cx="6879926" cy="846386"/>
            </a:xfrm>
          </p:grpSpPr>
          <p:grpSp>
            <p:nvGrpSpPr>
              <p:cNvPr id="21" name="Group 10">
                <a:extLst>
                  <a:ext uri="{FF2B5EF4-FFF2-40B4-BE49-F238E27FC236}">
                    <a16:creationId xmlns:a16="http://schemas.microsoft.com/office/drawing/2014/main" id="{D270DF06-EB5A-8F4B-CFB2-DC2ABAB129DF}"/>
                  </a:ext>
                </a:extLst>
              </p:cNvPr>
              <p:cNvGrpSpPr/>
              <p:nvPr/>
            </p:nvGrpSpPr>
            <p:grpSpPr>
              <a:xfrm>
                <a:off x="-4101" y="9133072"/>
                <a:ext cx="6879926" cy="846386"/>
                <a:chOff x="0" y="9108896"/>
                <a:chExt cx="6879926" cy="846386"/>
              </a:xfrm>
            </p:grpSpPr>
            <p:sp>
              <p:nvSpPr>
                <p:cNvPr id="23" name="Rectangle 13">
                  <a:extLst>
                    <a:ext uri="{FF2B5EF4-FFF2-40B4-BE49-F238E27FC236}">
                      <a16:creationId xmlns:a16="http://schemas.microsoft.com/office/drawing/2014/main" id="{96DEB782-A216-9A4F-418F-D0DB89DE7D14}"/>
                    </a:ext>
                  </a:extLst>
                </p:cNvPr>
                <p:cNvSpPr/>
                <p:nvPr/>
              </p:nvSpPr>
              <p:spPr>
                <a:xfrm>
                  <a:off x="0" y="9109018"/>
                  <a:ext cx="6858000" cy="796982"/>
                </a:xfrm>
                <a:prstGeom prst="rect">
                  <a:avLst/>
                </a:prstGeom>
                <a:solidFill>
                  <a:schemeClr val="bg1">
                    <a:alpha val="67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2585C2"/>
                    </a:solidFill>
                  </a:endParaRPr>
                </a:p>
              </p:txBody>
            </p:sp>
            <p:sp>
              <p:nvSpPr>
                <p:cNvPr id="24" name="TextBox 14">
                  <a:extLst>
                    <a:ext uri="{FF2B5EF4-FFF2-40B4-BE49-F238E27FC236}">
                      <a16:creationId xmlns:a16="http://schemas.microsoft.com/office/drawing/2014/main" id="{D8F0E723-D03A-F815-4ED8-0DF2D5C8710F}"/>
                    </a:ext>
                  </a:extLst>
                </p:cNvPr>
                <p:cNvSpPr txBox="1"/>
                <p:nvPr/>
              </p:nvSpPr>
              <p:spPr>
                <a:xfrm>
                  <a:off x="21927" y="9108896"/>
                  <a:ext cx="6857999" cy="8463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l-BE" sz="1300" b="1" dirty="0">
                      <a:solidFill>
                        <a:srgbClr val="2585C2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#PrEvCan #CANCERCODE</a:t>
                  </a:r>
                </a:p>
                <a:p>
                  <a:pPr algn="ctr"/>
                  <a:r>
                    <a:rPr lang="de-DE" sz="1200" b="1" dirty="0">
                      <a:solidFill>
                        <a:srgbClr val="2585C2"/>
                      </a:solidFill>
                    </a:rPr>
                    <a:t>Die </a:t>
                  </a:r>
                  <a:r>
                    <a:rPr lang="de-DE" sz="1200" b="1" dirty="0" err="1">
                      <a:solidFill>
                        <a:srgbClr val="2585C2"/>
                      </a:solidFill>
                    </a:rPr>
                    <a:t>PrEvCan</a:t>
                  </a:r>
                  <a:r>
                    <a:rPr lang="de-DE" sz="1200" b="1" dirty="0">
                      <a:solidFill>
                        <a:srgbClr val="2585C2"/>
                      </a:solidFill>
                    </a:rPr>
                    <a:t>©- Kampagne wurde von EONS initiiert </a:t>
                  </a:r>
                  <a:br>
                    <a:rPr lang="de-DE" sz="1200" b="1" dirty="0">
                      <a:solidFill>
                        <a:srgbClr val="2585C2"/>
                      </a:solidFill>
                    </a:rPr>
                  </a:br>
                  <a:r>
                    <a:rPr lang="de-DE" sz="1200" b="1" dirty="0">
                      <a:solidFill>
                        <a:srgbClr val="2585C2"/>
                      </a:solidFill>
                    </a:rPr>
                    <a:t>und wird im Verbund durchgeführt mit dem wichtigsten Kampagnenpartner ESMO. </a:t>
                  </a:r>
                  <a:br>
                    <a:rPr lang="de-DE" sz="1200" b="1" dirty="0">
                      <a:solidFill>
                        <a:srgbClr val="2585C2"/>
                      </a:solidFill>
                    </a:rPr>
                  </a:br>
                  <a:r>
                    <a:rPr lang="de-DE" sz="1200" b="1" dirty="0">
                      <a:solidFill>
                        <a:srgbClr val="2585C2"/>
                      </a:solidFill>
                    </a:rPr>
                    <a:t>Weitere Informationen unter: www.cancernurse.eu/prevcan</a:t>
                  </a:r>
                </a:p>
              </p:txBody>
            </p:sp>
            <p:grpSp>
              <p:nvGrpSpPr>
                <p:cNvPr id="26" name="Group 15">
                  <a:extLst>
                    <a:ext uri="{FF2B5EF4-FFF2-40B4-BE49-F238E27FC236}">
                      <a16:creationId xmlns:a16="http://schemas.microsoft.com/office/drawing/2014/main" id="{44413EC1-0729-1206-69C9-A79CE09D6AEB}"/>
                    </a:ext>
                  </a:extLst>
                </p:cNvPr>
                <p:cNvGrpSpPr/>
                <p:nvPr/>
              </p:nvGrpSpPr>
              <p:grpSpPr>
                <a:xfrm>
                  <a:off x="224716" y="9297854"/>
                  <a:ext cx="475488" cy="475488"/>
                  <a:chOff x="-302004" y="1916250"/>
                  <a:chExt cx="2823923" cy="2823924"/>
                </a:xfrm>
              </p:grpSpPr>
              <p:sp>
                <p:nvSpPr>
                  <p:cNvPr id="27" name="Ovaal 2">
                    <a:extLst>
                      <a:ext uri="{FF2B5EF4-FFF2-40B4-BE49-F238E27FC236}">
                        <a16:creationId xmlns:a16="http://schemas.microsoft.com/office/drawing/2014/main" id="{9A99AEBF-DD15-64A0-6FF4-3A31616453E5}"/>
                      </a:ext>
                    </a:extLst>
                  </p:cNvPr>
                  <p:cNvSpPr/>
                  <p:nvPr/>
                </p:nvSpPr>
                <p:spPr>
                  <a:xfrm>
                    <a:off x="-302004" y="1916250"/>
                    <a:ext cx="2823923" cy="282392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BE" sz="1801" dirty="0">
                      <a:solidFill>
                        <a:srgbClr val="2585C2"/>
                      </a:solidFill>
                    </a:endParaRPr>
                  </a:p>
                </p:txBody>
              </p:sp>
              <p:pic>
                <p:nvPicPr>
                  <p:cNvPr id="28" name="Picture 19" descr="A picture containing text, clipart&#10;&#10;Description automatically generated">
                    <a:extLst>
                      <a:ext uri="{FF2B5EF4-FFF2-40B4-BE49-F238E27FC236}">
                        <a16:creationId xmlns:a16="http://schemas.microsoft.com/office/drawing/2014/main" id="{A8D7534C-B34D-F9B4-636C-352A4C25A53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219048" y="2002330"/>
                    <a:ext cx="2669717" cy="2651758"/>
                  </a:xfrm>
                  <a:prstGeom prst="ellipse">
                    <a:avLst/>
                  </a:prstGeom>
                </p:spPr>
              </p:pic>
            </p:grpSp>
          </p:grpSp>
          <p:pic>
            <p:nvPicPr>
              <p:cNvPr id="22" name="Graphic 12">
                <a:extLst>
                  <a:ext uri="{FF2B5EF4-FFF2-40B4-BE49-F238E27FC236}">
                    <a16:creationId xmlns:a16="http://schemas.microsoft.com/office/drawing/2014/main" id="{E9397EF5-140E-E574-B6A6-F845635C82B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061796" y="9394066"/>
                <a:ext cx="703986" cy="33141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8606682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5EE7F2D3-52B5-213A-E747-9DFDFD6343AC}"/>
              </a:ext>
            </a:extLst>
          </p:cNvPr>
          <p:cNvGrpSpPr/>
          <p:nvPr/>
        </p:nvGrpSpPr>
        <p:grpSpPr>
          <a:xfrm>
            <a:off x="-4101" y="0"/>
            <a:ext cx="6895936" cy="9979458"/>
            <a:chOff x="-4101" y="0"/>
            <a:chExt cx="6895936" cy="9979458"/>
          </a:xfrm>
        </p:grpSpPr>
        <p:pic>
          <p:nvPicPr>
            <p:cNvPr id="4" name="Picture 3" descr="A child standing in front of a pool&#10;&#10;Description automatically generated with low confidence">
              <a:extLst>
                <a:ext uri="{FF2B5EF4-FFF2-40B4-BE49-F238E27FC236}">
                  <a16:creationId xmlns:a16="http://schemas.microsoft.com/office/drawing/2014/main" id="{D80639AB-A793-2CEC-B94D-6787D036A1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05" r="12046" b="8957"/>
            <a:stretch/>
          </p:blipFill>
          <p:spPr>
            <a:xfrm>
              <a:off x="0" y="0"/>
              <a:ext cx="6891835" cy="9906000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151825" y="5623225"/>
              <a:ext cx="6582242" cy="2560110"/>
            </a:xfrm>
            <a:prstGeom prst="roundRect">
              <a:avLst/>
            </a:prstGeom>
            <a:solidFill>
              <a:schemeClr val="bg1">
                <a:alpha val="65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Freeform 72">
              <a:extLst>
                <a:ext uri="{FF2B5EF4-FFF2-40B4-BE49-F238E27FC236}">
                  <a16:creationId xmlns:a16="http://schemas.microsoft.com/office/drawing/2014/main" id="{BF8E8331-1907-4253-9301-20ED114474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1"/>
              <a:ext cx="4213623" cy="2285365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20" name="Freeform 74">
              <a:extLst>
                <a:ext uri="{FF2B5EF4-FFF2-40B4-BE49-F238E27FC236}">
                  <a16:creationId xmlns:a16="http://schemas.microsoft.com/office/drawing/2014/main" id="{37D52375-E0D3-47D4-B1A5-F8E64AD30D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1390292E-CF4A-4AAE-B8F3-6810A56F2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8798" y="5723002"/>
              <a:ext cx="6568296" cy="1237878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 dirty="0">
                  <a:gradFill>
                    <a:gsLst>
                      <a:gs pos="0">
                        <a:srgbClr val="F6F8FC"/>
                      </a:gs>
                      <a:gs pos="74000">
                        <a:srgbClr val="ABC0E4"/>
                      </a:gs>
                      <a:gs pos="83000">
                        <a:srgbClr val="ABC0E4"/>
                      </a:gs>
                      <a:gs pos="100000">
                        <a:srgbClr val="C7D5ED"/>
                      </a:gs>
                    </a:gsLst>
                    <a:lin ang="5400000" scaled="0"/>
                  </a:gradFill>
                  <a:effectLst/>
                  <a:latin typeface="Aharoni" panose="02010803020104030203" pitchFamily="2" charset="-79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de-DE" sz="36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Kinder und Jugendliche </a:t>
              </a:r>
              <a:br>
                <a:rPr lang="de-DE" sz="36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</a:br>
              <a:r>
                <a:rPr lang="de-DE" sz="36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sind besonders anfällig </a:t>
              </a:r>
              <a:br>
                <a:rPr lang="de-DE" sz="36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</a:br>
              <a:r>
                <a:rPr lang="de-DE" sz="36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für Hautschäden durch die Sonne</a:t>
              </a:r>
              <a:endParaRPr lang="en-GB" sz="4800" b="1" dirty="0">
                <a:solidFill>
                  <a:srgbClr val="2585C2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ACD2391A-E4A3-D6C2-18E9-1ABB4C72B7F0}"/>
                </a:ext>
              </a:extLst>
            </p:cNvPr>
            <p:cNvSpPr/>
            <p:nvPr/>
          </p:nvSpPr>
          <p:spPr>
            <a:xfrm>
              <a:off x="417821" y="388491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8EB54F31-B528-BD3E-EAB1-549CAE797F82}"/>
                </a:ext>
              </a:extLst>
            </p:cNvPr>
            <p:cNvGrpSpPr/>
            <p:nvPr/>
          </p:nvGrpSpPr>
          <p:grpSpPr>
            <a:xfrm>
              <a:off x="2529344" y="375565"/>
              <a:ext cx="1799302" cy="1805224"/>
              <a:chOff x="2529344" y="375565"/>
              <a:chExt cx="1799302" cy="1805224"/>
            </a:xfrm>
          </p:grpSpPr>
          <p:sp>
            <p:nvSpPr>
              <p:cNvPr id="81" name="Ovaal 41">
                <a:extLst>
                  <a:ext uri="{FF2B5EF4-FFF2-40B4-BE49-F238E27FC236}">
                    <a16:creationId xmlns:a16="http://schemas.microsoft.com/office/drawing/2014/main" id="{813915EE-0108-6A49-2B69-6626F218FFE3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FFDA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83" name="Picture 82" descr="Icon&#10;&#10;Description automatically generated">
                <a:extLst>
                  <a:ext uri="{FF2B5EF4-FFF2-40B4-BE49-F238E27FC236}">
                    <a16:creationId xmlns:a16="http://schemas.microsoft.com/office/drawing/2014/main" id="{0EC25955-0834-7C5A-4811-B443A9DB74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47707" y="388565"/>
                <a:ext cx="548640" cy="548640"/>
              </a:xfrm>
              <a:prstGeom prst="rect">
                <a:avLst/>
              </a:prstGeom>
            </p:spPr>
          </p:pic>
        </p:grpSp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4478B0AA-78BA-441B-B0F0-5F7F3C925E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sp>
          <p:nvSpPr>
            <p:cNvPr id="6" name="Rectangle 38">
              <a:extLst>
                <a:ext uri="{FF2B5EF4-FFF2-40B4-BE49-F238E27FC236}">
                  <a16:creationId xmlns:a16="http://schemas.microsoft.com/office/drawing/2014/main" id="{FE77F8AF-717F-91FC-B04D-9085BF3C8AFB}"/>
                </a:ext>
              </a:extLst>
            </p:cNvPr>
            <p:cNvSpPr/>
            <p:nvPr/>
          </p:nvSpPr>
          <p:spPr>
            <a:xfrm>
              <a:off x="511948" y="745994"/>
              <a:ext cx="1640910" cy="107721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de-DE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Fügen Sie </a:t>
              </a:r>
              <a:br>
                <a:rPr lang="de-DE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de-DE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hier das Logo Ihrer Organisation ein</a:t>
              </a:r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4CE09ED3-4B10-7602-1D81-8C0AD43BE9EC}"/>
                </a:ext>
              </a:extLst>
            </p:cNvPr>
            <p:cNvGrpSpPr/>
            <p:nvPr/>
          </p:nvGrpSpPr>
          <p:grpSpPr>
            <a:xfrm>
              <a:off x="2404003" y="375565"/>
              <a:ext cx="2049983" cy="1921048"/>
              <a:chOff x="2404003" y="375565"/>
              <a:chExt cx="2049983" cy="1921048"/>
            </a:xfrm>
          </p:grpSpPr>
          <p:sp>
            <p:nvSpPr>
              <p:cNvPr id="14" name="Ovaal 41">
                <a:extLst>
                  <a:ext uri="{FF2B5EF4-FFF2-40B4-BE49-F238E27FC236}">
                    <a16:creationId xmlns:a16="http://schemas.microsoft.com/office/drawing/2014/main" id="{19F2943C-62FE-13EC-3630-EF54C59942BD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FFDA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15" name="Picture 14" descr="Icon&#10;&#10;Description automatically generated">
                <a:extLst>
                  <a:ext uri="{FF2B5EF4-FFF2-40B4-BE49-F238E27FC236}">
                    <a16:creationId xmlns:a16="http://schemas.microsoft.com/office/drawing/2014/main" id="{EC49A621-DB72-0D1C-ABFB-1F171FEE0E5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47707" y="388565"/>
                <a:ext cx="548640" cy="548640"/>
              </a:xfrm>
              <a:prstGeom prst="rect">
                <a:avLst/>
              </a:prstGeom>
            </p:spPr>
          </p:pic>
          <p:sp>
            <p:nvSpPr>
              <p:cNvPr id="16" name="TextBox 7">
                <a:extLst>
                  <a:ext uri="{FF2B5EF4-FFF2-40B4-BE49-F238E27FC236}">
                    <a16:creationId xmlns:a16="http://schemas.microsoft.com/office/drawing/2014/main" id="{7FA5386E-07A7-F7CF-C26A-D6A44481F6CA}"/>
                  </a:ext>
                </a:extLst>
              </p:cNvPr>
              <p:cNvSpPr txBox="1"/>
              <p:nvPr/>
            </p:nvSpPr>
            <p:spPr>
              <a:xfrm>
                <a:off x="2404003" y="650058"/>
                <a:ext cx="204998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rtl="0" fontAlgn="base"/>
                <a:endParaRPr lang="en-GB" sz="1000" b="0" i="0" dirty="0">
                  <a:solidFill>
                    <a:schemeClr val="bg1"/>
                  </a:solidFill>
                  <a:effectLst/>
                  <a:latin typeface="Segoe UI" panose="020B0502040204020203" pitchFamily="34" charset="0"/>
                </a:endParaRPr>
              </a:p>
              <a:p>
                <a:pPr algn="ctr" rtl="0" fontAlgn="base"/>
                <a:r>
                  <a:rPr lang="en-US" sz="9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VERMEIDEN SIE ZU VIEL SONNENSTRAHLUNG</a:t>
                </a:r>
                <a:br>
                  <a:rPr lang="en-US" sz="11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US" sz="500" b="1" dirty="0">
                    <a:solidFill>
                      <a:srgbClr val="FFDB00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DFVDG</a:t>
                </a:r>
              </a:p>
              <a:p>
                <a:pPr algn="ctr" rtl="0" fontAlgn="base"/>
                <a:r>
                  <a:rPr lang="en-US" sz="9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ACHTEN SIE </a:t>
                </a:r>
                <a:br>
                  <a:rPr lang="en-US" sz="9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US" sz="9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AUF AUSREICHENDEN SONNENSCHUTZ</a:t>
                </a:r>
              </a:p>
              <a:p>
                <a:pPr algn="ctr" rtl="0" fontAlgn="base"/>
                <a:r>
                  <a:rPr lang="en-US" sz="500" b="1" dirty="0">
                    <a:solidFill>
                      <a:srgbClr val="FFDB00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DFV</a:t>
                </a:r>
              </a:p>
              <a:p>
                <a:pPr algn="ctr" rtl="0" fontAlgn="base"/>
                <a:r>
                  <a:rPr lang="en-US" sz="9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GEHEN SIE NICHT </a:t>
                </a:r>
                <a:br>
                  <a:rPr lang="en-US" sz="9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US" sz="9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INS SOLARIUM</a:t>
                </a:r>
                <a:endParaRPr lang="en-GB" sz="90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</p:grpSp>
        <p:grpSp>
          <p:nvGrpSpPr>
            <p:cNvPr id="17" name="Group 9">
              <a:extLst>
                <a:ext uri="{FF2B5EF4-FFF2-40B4-BE49-F238E27FC236}">
                  <a16:creationId xmlns:a16="http://schemas.microsoft.com/office/drawing/2014/main" id="{57ACBACA-8E7D-72F3-105D-CF8A44A257E7}"/>
                </a:ext>
              </a:extLst>
            </p:cNvPr>
            <p:cNvGrpSpPr/>
            <p:nvPr/>
          </p:nvGrpSpPr>
          <p:grpSpPr>
            <a:xfrm>
              <a:off x="-4101" y="9133072"/>
              <a:ext cx="6879926" cy="846386"/>
              <a:chOff x="-4101" y="9133072"/>
              <a:chExt cx="6879926" cy="846386"/>
            </a:xfrm>
          </p:grpSpPr>
          <p:grpSp>
            <p:nvGrpSpPr>
              <p:cNvPr id="18" name="Group 10">
                <a:extLst>
                  <a:ext uri="{FF2B5EF4-FFF2-40B4-BE49-F238E27FC236}">
                    <a16:creationId xmlns:a16="http://schemas.microsoft.com/office/drawing/2014/main" id="{20D13911-2485-D7FE-C8A5-A9A69A712949}"/>
                  </a:ext>
                </a:extLst>
              </p:cNvPr>
              <p:cNvGrpSpPr/>
              <p:nvPr/>
            </p:nvGrpSpPr>
            <p:grpSpPr>
              <a:xfrm>
                <a:off x="-4101" y="9133072"/>
                <a:ext cx="6879926" cy="846386"/>
                <a:chOff x="0" y="9108896"/>
                <a:chExt cx="6879926" cy="846386"/>
              </a:xfrm>
            </p:grpSpPr>
            <p:sp>
              <p:nvSpPr>
                <p:cNvPr id="22" name="Rectangle 13">
                  <a:extLst>
                    <a:ext uri="{FF2B5EF4-FFF2-40B4-BE49-F238E27FC236}">
                      <a16:creationId xmlns:a16="http://schemas.microsoft.com/office/drawing/2014/main" id="{53DA7740-EE48-B53C-64FC-12A95CAE64CB}"/>
                    </a:ext>
                  </a:extLst>
                </p:cNvPr>
                <p:cNvSpPr/>
                <p:nvPr/>
              </p:nvSpPr>
              <p:spPr>
                <a:xfrm>
                  <a:off x="0" y="9109018"/>
                  <a:ext cx="6858000" cy="796982"/>
                </a:xfrm>
                <a:prstGeom prst="rect">
                  <a:avLst/>
                </a:prstGeom>
                <a:solidFill>
                  <a:schemeClr val="bg1">
                    <a:alpha val="67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2585C2"/>
                    </a:solidFill>
                  </a:endParaRPr>
                </a:p>
              </p:txBody>
            </p:sp>
            <p:sp>
              <p:nvSpPr>
                <p:cNvPr id="23" name="TextBox 14">
                  <a:extLst>
                    <a:ext uri="{FF2B5EF4-FFF2-40B4-BE49-F238E27FC236}">
                      <a16:creationId xmlns:a16="http://schemas.microsoft.com/office/drawing/2014/main" id="{1BD98FBD-D03D-D55C-93F0-51E0A8EDA09F}"/>
                    </a:ext>
                  </a:extLst>
                </p:cNvPr>
                <p:cNvSpPr txBox="1"/>
                <p:nvPr/>
              </p:nvSpPr>
              <p:spPr>
                <a:xfrm>
                  <a:off x="21927" y="9108896"/>
                  <a:ext cx="6857999" cy="8463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l-BE" sz="1300" b="1" dirty="0">
                      <a:solidFill>
                        <a:srgbClr val="2585C2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#PrEvCan #CANCERCODE</a:t>
                  </a:r>
                </a:p>
                <a:p>
                  <a:pPr algn="ctr"/>
                  <a:r>
                    <a:rPr lang="de-DE" sz="1200" b="1" dirty="0">
                      <a:solidFill>
                        <a:srgbClr val="2585C2"/>
                      </a:solidFill>
                    </a:rPr>
                    <a:t>Die </a:t>
                  </a:r>
                  <a:r>
                    <a:rPr lang="de-DE" sz="1200" b="1" dirty="0" err="1">
                      <a:solidFill>
                        <a:srgbClr val="2585C2"/>
                      </a:solidFill>
                    </a:rPr>
                    <a:t>PrEvCan</a:t>
                  </a:r>
                  <a:r>
                    <a:rPr lang="de-DE" sz="1200" b="1" dirty="0">
                      <a:solidFill>
                        <a:srgbClr val="2585C2"/>
                      </a:solidFill>
                    </a:rPr>
                    <a:t>©- Kampagne wurde von EONS initiiert </a:t>
                  </a:r>
                  <a:br>
                    <a:rPr lang="de-DE" sz="1200" b="1" dirty="0">
                      <a:solidFill>
                        <a:srgbClr val="2585C2"/>
                      </a:solidFill>
                    </a:rPr>
                  </a:br>
                  <a:r>
                    <a:rPr lang="de-DE" sz="1200" b="1" dirty="0">
                      <a:solidFill>
                        <a:srgbClr val="2585C2"/>
                      </a:solidFill>
                    </a:rPr>
                    <a:t>und wird im Verbund durchgeführt mit dem wichtigsten Kampagnenpartner ESMO. </a:t>
                  </a:r>
                  <a:br>
                    <a:rPr lang="de-DE" sz="1200" b="1" dirty="0">
                      <a:solidFill>
                        <a:srgbClr val="2585C2"/>
                      </a:solidFill>
                    </a:rPr>
                  </a:br>
                  <a:r>
                    <a:rPr lang="de-DE" sz="1200" b="1" dirty="0">
                      <a:solidFill>
                        <a:srgbClr val="2585C2"/>
                      </a:solidFill>
                    </a:rPr>
                    <a:t>Weitere Informationen unter: www.cancernurse.eu/prevcan</a:t>
                  </a:r>
                </a:p>
              </p:txBody>
            </p:sp>
            <p:grpSp>
              <p:nvGrpSpPr>
                <p:cNvPr id="24" name="Group 15">
                  <a:extLst>
                    <a:ext uri="{FF2B5EF4-FFF2-40B4-BE49-F238E27FC236}">
                      <a16:creationId xmlns:a16="http://schemas.microsoft.com/office/drawing/2014/main" id="{B68B0ED1-511E-474C-589A-01DD4F993693}"/>
                    </a:ext>
                  </a:extLst>
                </p:cNvPr>
                <p:cNvGrpSpPr/>
                <p:nvPr/>
              </p:nvGrpSpPr>
              <p:grpSpPr>
                <a:xfrm>
                  <a:off x="224716" y="9297854"/>
                  <a:ext cx="475488" cy="475488"/>
                  <a:chOff x="-302004" y="1916250"/>
                  <a:chExt cx="2823923" cy="2823924"/>
                </a:xfrm>
              </p:grpSpPr>
              <p:sp>
                <p:nvSpPr>
                  <p:cNvPr id="26" name="Ovaal 2">
                    <a:extLst>
                      <a:ext uri="{FF2B5EF4-FFF2-40B4-BE49-F238E27FC236}">
                        <a16:creationId xmlns:a16="http://schemas.microsoft.com/office/drawing/2014/main" id="{79FA0602-B9FC-7865-C25B-A83C1A5C3876}"/>
                      </a:ext>
                    </a:extLst>
                  </p:cNvPr>
                  <p:cNvSpPr/>
                  <p:nvPr/>
                </p:nvSpPr>
                <p:spPr>
                  <a:xfrm>
                    <a:off x="-302004" y="1916250"/>
                    <a:ext cx="2823923" cy="282392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BE" sz="1801" dirty="0">
                      <a:solidFill>
                        <a:srgbClr val="2585C2"/>
                      </a:solidFill>
                    </a:endParaRPr>
                  </a:p>
                </p:txBody>
              </p:sp>
              <p:pic>
                <p:nvPicPr>
                  <p:cNvPr id="27" name="Picture 19" descr="A picture containing text, clipart&#10;&#10;Description automatically generated">
                    <a:extLst>
                      <a:ext uri="{FF2B5EF4-FFF2-40B4-BE49-F238E27FC236}">
                        <a16:creationId xmlns:a16="http://schemas.microsoft.com/office/drawing/2014/main" id="{8F6FAAFA-8F26-70CB-B4CE-B346BDA0483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219048" y="2002330"/>
                    <a:ext cx="2669717" cy="2651758"/>
                  </a:xfrm>
                  <a:prstGeom prst="ellipse">
                    <a:avLst/>
                  </a:prstGeom>
                </p:spPr>
              </p:pic>
            </p:grpSp>
          </p:grpSp>
          <p:pic>
            <p:nvPicPr>
              <p:cNvPr id="21" name="Graphic 12">
                <a:extLst>
                  <a:ext uri="{FF2B5EF4-FFF2-40B4-BE49-F238E27FC236}">
                    <a16:creationId xmlns:a16="http://schemas.microsoft.com/office/drawing/2014/main" id="{93A638D9-E23B-D918-B0A7-418F247B480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061796" y="9394066"/>
                <a:ext cx="703986" cy="33141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7232505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4A9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8DE4E604-DB10-E465-13D5-BCC579B4674B}"/>
              </a:ext>
            </a:extLst>
          </p:cNvPr>
          <p:cNvGrpSpPr/>
          <p:nvPr/>
        </p:nvGrpSpPr>
        <p:grpSpPr>
          <a:xfrm>
            <a:off x="-4101" y="153870"/>
            <a:ext cx="6879926" cy="9825588"/>
            <a:chOff x="-4101" y="153870"/>
            <a:chExt cx="6879926" cy="9825588"/>
          </a:xfrm>
        </p:grpSpPr>
        <p:sp>
          <p:nvSpPr>
            <p:cNvPr id="19" name="Freeform 72">
              <a:extLst>
                <a:ext uri="{FF2B5EF4-FFF2-40B4-BE49-F238E27FC236}">
                  <a16:creationId xmlns:a16="http://schemas.microsoft.com/office/drawing/2014/main" id="{BF8E8331-1907-4253-9301-20ED114474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0"/>
              <a:ext cx="4213623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20" name="Freeform 74">
              <a:extLst>
                <a:ext uri="{FF2B5EF4-FFF2-40B4-BE49-F238E27FC236}">
                  <a16:creationId xmlns:a16="http://schemas.microsoft.com/office/drawing/2014/main" id="{37D52375-E0D3-47D4-B1A5-F8E64AD30D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A5FEF6DD-585F-1199-0FC2-AD256E4C8A71}"/>
                </a:ext>
              </a:extLst>
            </p:cNvPr>
            <p:cNvGrpSpPr/>
            <p:nvPr/>
          </p:nvGrpSpPr>
          <p:grpSpPr>
            <a:xfrm>
              <a:off x="431279" y="375565"/>
              <a:ext cx="1792224" cy="1792224"/>
              <a:chOff x="1433852" y="1700836"/>
              <a:chExt cx="2823923" cy="2823924"/>
            </a:xfrm>
          </p:grpSpPr>
          <p:sp>
            <p:nvSpPr>
              <p:cNvPr id="37" name="Ovaal 2">
                <a:extLst>
                  <a:ext uri="{FF2B5EF4-FFF2-40B4-BE49-F238E27FC236}">
                    <a16:creationId xmlns:a16="http://schemas.microsoft.com/office/drawing/2014/main" id="{8A2DE224-974B-3F12-8DDB-319001774B99}"/>
                  </a:ext>
                </a:extLst>
              </p:cNvPr>
              <p:cNvSpPr/>
              <p:nvPr/>
            </p:nvSpPr>
            <p:spPr>
              <a:xfrm>
                <a:off x="1433852" y="1700836"/>
                <a:ext cx="2823923" cy="282392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sz="1801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38" name="Picture 37" descr="A picture containing text, clipart&#10;&#10;Description automatically generated">
                <a:extLst>
                  <a:ext uri="{FF2B5EF4-FFF2-40B4-BE49-F238E27FC236}">
                    <a16:creationId xmlns:a16="http://schemas.microsoft.com/office/drawing/2014/main" id="{B506322B-FFFB-E0D9-77DF-A394480ACE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99791" y="1805365"/>
                <a:ext cx="2669717" cy="2651760"/>
              </a:xfrm>
              <a:prstGeom prst="ellipse">
                <a:avLst/>
              </a:prstGeom>
            </p:spPr>
          </p:pic>
        </p:grpSp>
        <p:sp>
          <p:nvSpPr>
            <p:cNvPr id="57" name="Rectangle: Rounded Corners 56">
              <a:extLst>
                <a:ext uri="{FF2B5EF4-FFF2-40B4-BE49-F238E27FC236}">
                  <a16:creationId xmlns:a16="http://schemas.microsoft.com/office/drawing/2014/main" id="{8E8A3043-603E-6CED-2B04-9EE75E5226DD}"/>
                </a:ext>
              </a:extLst>
            </p:cNvPr>
            <p:cNvSpPr/>
            <p:nvPr/>
          </p:nvSpPr>
          <p:spPr>
            <a:xfrm>
              <a:off x="347456" y="4555419"/>
              <a:ext cx="6238960" cy="1708298"/>
            </a:xfrm>
            <a:prstGeom prst="roundRect">
              <a:avLst/>
            </a:prstGeom>
            <a:solidFill>
              <a:schemeClr val="bg1">
                <a:alpha val="77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494B86EF-B186-4B6B-88ED-83589B6946DC}"/>
                </a:ext>
              </a:extLst>
            </p:cNvPr>
            <p:cNvSpPr/>
            <p:nvPr/>
          </p:nvSpPr>
          <p:spPr>
            <a:xfrm>
              <a:off x="453258" y="4662803"/>
              <a:ext cx="5981219" cy="1489904"/>
            </a:xfrm>
            <a:prstGeom prst="roundRect">
              <a:avLst/>
            </a:prstGeom>
            <a:noFill/>
            <a:ln>
              <a:solidFill>
                <a:srgbClr val="DBD1C3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86" name="Group 85">
              <a:extLst>
                <a:ext uri="{FF2B5EF4-FFF2-40B4-BE49-F238E27FC236}">
                  <a16:creationId xmlns:a16="http://schemas.microsoft.com/office/drawing/2014/main" id="{43E0268B-7FB6-2D04-7EBF-CA82BB46DEE5}"/>
                </a:ext>
              </a:extLst>
            </p:cNvPr>
            <p:cNvGrpSpPr/>
            <p:nvPr/>
          </p:nvGrpSpPr>
          <p:grpSpPr>
            <a:xfrm>
              <a:off x="2529344" y="375565"/>
              <a:ext cx="1799302" cy="1805224"/>
              <a:chOff x="2529344" y="375565"/>
              <a:chExt cx="1799302" cy="1805224"/>
            </a:xfrm>
          </p:grpSpPr>
          <p:sp>
            <p:nvSpPr>
              <p:cNvPr id="87" name="Ovaal 41">
                <a:extLst>
                  <a:ext uri="{FF2B5EF4-FFF2-40B4-BE49-F238E27FC236}">
                    <a16:creationId xmlns:a16="http://schemas.microsoft.com/office/drawing/2014/main" id="{86999763-C320-29C9-8C15-829DC2BC6539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FFDA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89" name="Picture 88" descr="Icon&#10;&#10;Description automatically generated">
                <a:extLst>
                  <a:ext uri="{FF2B5EF4-FFF2-40B4-BE49-F238E27FC236}">
                    <a16:creationId xmlns:a16="http://schemas.microsoft.com/office/drawing/2014/main" id="{9A683BA8-5E19-4452-3226-86E68F2D26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47707" y="388565"/>
                <a:ext cx="548640" cy="548640"/>
              </a:xfrm>
              <a:prstGeom prst="rect">
                <a:avLst/>
              </a:prstGeom>
            </p:spPr>
          </p:pic>
        </p:grp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3DE73569-89E4-253B-3DB0-71163F4074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21FDB704-F658-7C21-88EA-55345572F671}"/>
                </a:ext>
              </a:extLst>
            </p:cNvPr>
            <p:cNvGrpSpPr/>
            <p:nvPr/>
          </p:nvGrpSpPr>
          <p:grpSpPr>
            <a:xfrm>
              <a:off x="2404003" y="375565"/>
              <a:ext cx="2049983" cy="1921048"/>
              <a:chOff x="2404003" y="375565"/>
              <a:chExt cx="2049983" cy="1921048"/>
            </a:xfrm>
          </p:grpSpPr>
          <p:sp>
            <p:nvSpPr>
              <p:cNvPr id="13" name="Ovaal 41">
                <a:extLst>
                  <a:ext uri="{FF2B5EF4-FFF2-40B4-BE49-F238E27FC236}">
                    <a16:creationId xmlns:a16="http://schemas.microsoft.com/office/drawing/2014/main" id="{529FFE70-A693-D1CB-B953-DC065497BA5B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FFDA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14" name="Picture 13" descr="Icon&#10;&#10;Description automatically generated">
                <a:extLst>
                  <a:ext uri="{FF2B5EF4-FFF2-40B4-BE49-F238E27FC236}">
                    <a16:creationId xmlns:a16="http://schemas.microsoft.com/office/drawing/2014/main" id="{E7B4AB5E-8AF6-EF83-D166-A4CD65F3BE3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47707" y="388565"/>
                <a:ext cx="548640" cy="548640"/>
              </a:xfrm>
              <a:prstGeom prst="rect">
                <a:avLst/>
              </a:prstGeom>
            </p:spPr>
          </p:pic>
          <p:sp>
            <p:nvSpPr>
              <p:cNvPr id="15" name="TextBox 7">
                <a:extLst>
                  <a:ext uri="{FF2B5EF4-FFF2-40B4-BE49-F238E27FC236}">
                    <a16:creationId xmlns:a16="http://schemas.microsoft.com/office/drawing/2014/main" id="{BD8B52B9-0DCE-F0DF-3600-9EEFB521AC3A}"/>
                  </a:ext>
                </a:extLst>
              </p:cNvPr>
              <p:cNvSpPr txBox="1"/>
              <p:nvPr/>
            </p:nvSpPr>
            <p:spPr>
              <a:xfrm>
                <a:off x="2404003" y="650058"/>
                <a:ext cx="204998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rtl="0" fontAlgn="base"/>
                <a:endParaRPr lang="en-GB" sz="1000" b="0" i="0" dirty="0">
                  <a:solidFill>
                    <a:schemeClr val="bg1"/>
                  </a:solidFill>
                  <a:effectLst/>
                  <a:latin typeface="Segoe UI" panose="020B0502040204020203" pitchFamily="34" charset="0"/>
                </a:endParaRPr>
              </a:p>
              <a:p>
                <a:pPr algn="ctr" rtl="0" fontAlgn="base"/>
                <a:r>
                  <a:rPr lang="en-US" sz="9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VERMEIDEN SIE ZU VIEL SONNENSTRAHLUNG</a:t>
                </a:r>
                <a:br>
                  <a:rPr lang="en-US" sz="11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US" sz="500" b="1" dirty="0">
                    <a:solidFill>
                      <a:srgbClr val="FFDB00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DFVDG</a:t>
                </a:r>
              </a:p>
              <a:p>
                <a:pPr algn="ctr" rtl="0" fontAlgn="base"/>
                <a:r>
                  <a:rPr lang="en-US" sz="9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ACHTEN SIE </a:t>
                </a:r>
                <a:br>
                  <a:rPr lang="en-US" sz="9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US" sz="9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AUF AUSREICHENDEN SONNENSCHUTZ</a:t>
                </a:r>
              </a:p>
              <a:p>
                <a:pPr algn="ctr" rtl="0" fontAlgn="base"/>
                <a:r>
                  <a:rPr lang="en-US" sz="500" b="1" dirty="0">
                    <a:solidFill>
                      <a:srgbClr val="FFDB00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DFV</a:t>
                </a:r>
              </a:p>
              <a:p>
                <a:pPr algn="ctr" rtl="0" fontAlgn="base"/>
                <a:r>
                  <a:rPr lang="en-US" sz="9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GEHEN SIE NICHT </a:t>
                </a:r>
                <a:br>
                  <a:rPr lang="en-US" sz="9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US" sz="9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INS SOLARIUM</a:t>
                </a:r>
                <a:endParaRPr lang="en-GB" sz="90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</p:grpSp>
        <p:grpSp>
          <p:nvGrpSpPr>
            <p:cNvPr id="16" name="Group 9">
              <a:extLst>
                <a:ext uri="{FF2B5EF4-FFF2-40B4-BE49-F238E27FC236}">
                  <a16:creationId xmlns:a16="http://schemas.microsoft.com/office/drawing/2014/main" id="{14DB991A-C073-C58B-7A3F-9E5D73700A28}"/>
                </a:ext>
              </a:extLst>
            </p:cNvPr>
            <p:cNvGrpSpPr/>
            <p:nvPr/>
          </p:nvGrpSpPr>
          <p:grpSpPr>
            <a:xfrm>
              <a:off x="-4101" y="9133072"/>
              <a:ext cx="6879926" cy="846386"/>
              <a:chOff x="-4101" y="9133072"/>
              <a:chExt cx="6879926" cy="846386"/>
            </a:xfrm>
          </p:grpSpPr>
          <p:grpSp>
            <p:nvGrpSpPr>
              <p:cNvPr id="17" name="Group 10">
                <a:extLst>
                  <a:ext uri="{FF2B5EF4-FFF2-40B4-BE49-F238E27FC236}">
                    <a16:creationId xmlns:a16="http://schemas.microsoft.com/office/drawing/2014/main" id="{D1C8F59B-3CDE-E854-5B6E-4587CAEAA228}"/>
                  </a:ext>
                </a:extLst>
              </p:cNvPr>
              <p:cNvGrpSpPr/>
              <p:nvPr/>
            </p:nvGrpSpPr>
            <p:grpSpPr>
              <a:xfrm>
                <a:off x="-4101" y="9133072"/>
                <a:ext cx="6879926" cy="846386"/>
                <a:chOff x="0" y="9108896"/>
                <a:chExt cx="6879926" cy="846386"/>
              </a:xfrm>
            </p:grpSpPr>
            <p:sp>
              <p:nvSpPr>
                <p:cNvPr id="21" name="Rectangle 13">
                  <a:extLst>
                    <a:ext uri="{FF2B5EF4-FFF2-40B4-BE49-F238E27FC236}">
                      <a16:creationId xmlns:a16="http://schemas.microsoft.com/office/drawing/2014/main" id="{F6E50BCB-E76E-C33F-728D-DE518F310023}"/>
                    </a:ext>
                  </a:extLst>
                </p:cNvPr>
                <p:cNvSpPr/>
                <p:nvPr/>
              </p:nvSpPr>
              <p:spPr>
                <a:xfrm>
                  <a:off x="0" y="9109018"/>
                  <a:ext cx="6858000" cy="796982"/>
                </a:xfrm>
                <a:prstGeom prst="rect">
                  <a:avLst/>
                </a:prstGeom>
                <a:solidFill>
                  <a:schemeClr val="bg1">
                    <a:alpha val="67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2585C2"/>
                    </a:solidFill>
                  </a:endParaRPr>
                </a:p>
              </p:txBody>
            </p:sp>
            <p:sp>
              <p:nvSpPr>
                <p:cNvPr id="22" name="TextBox 14">
                  <a:extLst>
                    <a:ext uri="{FF2B5EF4-FFF2-40B4-BE49-F238E27FC236}">
                      <a16:creationId xmlns:a16="http://schemas.microsoft.com/office/drawing/2014/main" id="{56D7CC46-61A9-D59A-39BC-220AAE92BA2E}"/>
                    </a:ext>
                  </a:extLst>
                </p:cNvPr>
                <p:cNvSpPr txBox="1"/>
                <p:nvPr/>
              </p:nvSpPr>
              <p:spPr>
                <a:xfrm>
                  <a:off x="21927" y="9108896"/>
                  <a:ext cx="6857999" cy="8463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l-BE" sz="1300" b="1" dirty="0">
                      <a:solidFill>
                        <a:srgbClr val="2585C2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#PrEvCan #CANCERCODE</a:t>
                  </a:r>
                </a:p>
                <a:p>
                  <a:pPr algn="ctr"/>
                  <a:r>
                    <a:rPr lang="de-DE" sz="1200" b="1" dirty="0">
                      <a:solidFill>
                        <a:srgbClr val="2585C2"/>
                      </a:solidFill>
                    </a:rPr>
                    <a:t>Die </a:t>
                  </a:r>
                  <a:r>
                    <a:rPr lang="de-DE" sz="1200" b="1" dirty="0" err="1">
                      <a:solidFill>
                        <a:srgbClr val="2585C2"/>
                      </a:solidFill>
                    </a:rPr>
                    <a:t>PrEvCan</a:t>
                  </a:r>
                  <a:r>
                    <a:rPr lang="de-DE" sz="1200" b="1" dirty="0">
                      <a:solidFill>
                        <a:srgbClr val="2585C2"/>
                      </a:solidFill>
                    </a:rPr>
                    <a:t>©- Kampagne wurde von EONS initiiert </a:t>
                  </a:r>
                  <a:br>
                    <a:rPr lang="de-DE" sz="1200" b="1" dirty="0">
                      <a:solidFill>
                        <a:srgbClr val="2585C2"/>
                      </a:solidFill>
                    </a:rPr>
                  </a:br>
                  <a:r>
                    <a:rPr lang="de-DE" sz="1200" b="1" dirty="0">
                      <a:solidFill>
                        <a:srgbClr val="2585C2"/>
                      </a:solidFill>
                    </a:rPr>
                    <a:t>und wird im Verbund durchgeführt mit dem wichtigsten Kampagnenpartner ESMO. </a:t>
                  </a:r>
                  <a:br>
                    <a:rPr lang="de-DE" sz="1200" b="1" dirty="0">
                      <a:solidFill>
                        <a:srgbClr val="2585C2"/>
                      </a:solidFill>
                    </a:rPr>
                  </a:br>
                  <a:r>
                    <a:rPr lang="de-DE" sz="1200" b="1" dirty="0">
                      <a:solidFill>
                        <a:srgbClr val="2585C2"/>
                      </a:solidFill>
                    </a:rPr>
                    <a:t>Weitere Informationen unter: www.cancernurse.eu/prevcan</a:t>
                  </a:r>
                </a:p>
              </p:txBody>
            </p:sp>
            <p:grpSp>
              <p:nvGrpSpPr>
                <p:cNvPr id="23" name="Group 15">
                  <a:extLst>
                    <a:ext uri="{FF2B5EF4-FFF2-40B4-BE49-F238E27FC236}">
                      <a16:creationId xmlns:a16="http://schemas.microsoft.com/office/drawing/2014/main" id="{CFDA8130-8787-5ABF-F2D9-6F44F643AB4C}"/>
                    </a:ext>
                  </a:extLst>
                </p:cNvPr>
                <p:cNvGrpSpPr/>
                <p:nvPr/>
              </p:nvGrpSpPr>
              <p:grpSpPr>
                <a:xfrm>
                  <a:off x="224716" y="9297854"/>
                  <a:ext cx="475488" cy="475488"/>
                  <a:chOff x="-302004" y="1916250"/>
                  <a:chExt cx="2823923" cy="2823924"/>
                </a:xfrm>
              </p:grpSpPr>
              <p:sp>
                <p:nvSpPr>
                  <p:cNvPr id="24" name="Ovaal 2">
                    <a:extLst>
                      <a:ext uri="{FF2B5EF4-FFF2-40B4-BE49-F238E27FC236}">
                        <a16:creationId xmlns:a16="http://schemas.microsoft.com/office/drawing/2014/main" id="{739BB560-E496-C8A9-3496-7A41DB7F0D4F}"/>
                      </a:ext>
                    </a:extLst>
                  </p:cNvPr>
                  <p:cNvSpPr/>
                  <p:nvPr/>
                </p:nvSpPr>
                <p:spPr>
                  <a:xfrm>
                    <a:off x="-302004" y="1916250"/>
                    <a:ext cx="2823923" cy="282392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BE" sz="1801" dirty="0">
                      <a:solidFill>
                        <a:srgbClr val="2585C2"/>
                      </a:solidFill>
                    </a:endParaRPr>
                  </a:p>
                </p:txBody>
              </p:sp>
              <p:pic>
                <p:nvPicPr>
                  <p:cNvPr id="25" name="Picture 19" descr="A picture containing text, clipart&#10;&#10;Description automatically generated">
                    <a:extLst>
                      <a:ext uri="{FF2B5EF4-FFF2-40B4-BE49-F238E27FC236}">
                        <a16:creationId xmlns:a16="http://schemas.microsoft.com/office/drawing/2014/main" id="{73145969-03A0-C848-9239-6B769C67B03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219048" y="2002330"/>
                    <a:ext cx="2669717" cy="2651758"/>
                  </a:xfrm>
                  <a:prstGeom prst="ellipse">
                    <a:avLst/>
                  </a:prstGeom>
                </p:spPr>
              </p:pic>
            </p:grpSp>
          </p:grpSp>
          <p:pic>
            <p:nvPicPr>
              <p:cNvPr id="18" name="Graphic 12">
                <a:extLst>
                  <a:ext uri="{FF2B5EF4-FFF2-40B4-BE49-F238E27FC236}">
                    <a16:creationId xmlns:a16="http://schemas.microsoft.com/office/drawing/2014/main" id="{C7DB3975-1EE3-B266-0F54-79D8ADDC26D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061796" y="9394066"/>
                <a:ext cx="703986" cy="331414"/>
              </a:xfrm>
              <a:prstGeom prst="rect">
                <a:avLst/>
              </a:prstGeom>
            </p:spPr>
          </p:pic>
        </p:grpSp>
        <p:sp>
          <p:nvSpPr>
            <p:cNvPr id="26" name="TextBox 18">
              <a:extLst>
                <a:ext uri="{FF2B5EF4-FFF2-40B4-BE49-F238E27FC236}">
                  <a16:creationId xmlns:a16="http://schemas.microsoft.com/office/drawing/2014/main" id="{74EC5E2B-8F34-9AE7-8B7C-CF7623219186}"/>
                </a:ext>
              </a:extLst>
            </p:cNvPr>
            <p:cNvSpPr txBox="1"/>
            <p:nvPr/>
          </p:nvSpPr>
          <p:spPr>
            <a:xfrm>
              <a:off x="150659" y="4458107"/>
              <a:ext cx="6586415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3000" dirty="0">
                <a:solidFill>
                  <a:srgbClr val="2585C2"/>
                </a:solidFill>
              </a:endParaRPr>
            </a:p>
            <a:p>
              <a:pPr algn="ctr"/>
              <a:r>
                <a:rPr lang="de-DE" sz="3000" b="1" dirty="0">
                  <a:solidFill>
                    <a:srgbClr val="2585C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Botschaften </a:t>
              </a:r>
              <a:br>
                <a:rPr lang="de-DE" sz="3000" b="1" dirty="0">
                  <a:solidFill>
                    <a:srgbClr val="2585C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de-DE" sz="3000" b="1" dirty="0">
                  <a:solidFill>
                    <a:srgbClr val="2585C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für die medizinischen Fachpersonal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156406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>
            <a:extLst>
              <a:ext uri="{FF2B5EF4-FFF2-40B4-BE49-F238E27FC236}">
                <a16:creationId xmlns:a16="http://schemas.microsoft.com/office/drawing/2014/main" id="{45A9D088-B04C-0655-48E5-B17BB036569C}"/>
              </a:ext>
            </a:extLst>
          </p:cNvPr>
          <p:cNvGrpSpPr/>
          <p:nvPr/>
        </p:nvGrpSpPr>
        <p:grpSpPr>
          <a:xfrm>
            <a:off x="-13204" y="-1"/>
            <a:ext cx="6889029" cy="9979459"/>
            <a:chOff x="-13204" y="-1"/>
            <a:chExt cx="6889029" cy="9979459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CCD5FD24-1036-213C-1B3A-93E0E3DCDA65}"/>
                </a:ext>
              </a:extLst>
            </p:cNvPr>
            <p:cNvGrpSpPr/>
            <p:nvPr/>
          </p:nvGrpSpPr>
          <p:grpSpPr>
            <a:xfrm>
              <a:off x="-13204" y="-1"/>
              <a:ext cx="6870462" cy="9906001"/>
              <a:chOff x="-13204" y="-1"/>
              <a:chExt cx="6870462" cy="9906001"/>
            </a:xfrm>
          </p:grpSpPr>
          <p:pic>
            <p:nvPicPr>
              <p:cNvPr id="7" name="Picture 6" descr="A picture containing plant, leaf&#10;&#10;Description automatically generated">
                <a:extLst>
                  <a:ext uri="{FF2B5EF4-FFF2-40B4-BE49-F238E27FC236}">
                    <a16:creationId xmlns:a16="http://schemas.microsoft.com/office/drawing/2014/main" id="{80012080-3616-A4D1-88DD-BF3A0524FAC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alphaModFix amt="5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550" b="1329"/>
              <a:stretch/>
            </p:blipFill>
            <p:spPr>
              <a:xfrm>
                <a:off x="-13204" y="-1"/>
                <a:ext cx="6870462" cy="9906001"/>
              </a:xfrm>
              <a:prstGeom prst="rect">
                <a:avLst/>
              </a:prstGeom>
            </p:spPr>
          </p:pic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8BAA794D-73F4-41A2-CC70-7F984959B763}"/>
                  </a:ext>
                </a:extLst>
              </p:cNvPr>
              <p:cNvSpPr/>
              <p:nvPr/>
            </p:nvSpPr>
            <p:spPr>
              <a:xfrm>
                <a:off x="1503707" y="3643423"/>
                <a:ext cx="3848987" cy="1842977"/>
              </a:xfrm>
              <a:prstGeom prst="rect">
                <a:avLst/>
              </a:prstGeom>
              <a:gradFill flip="none" rotWithShape="1">
                <a:gsLst>
                  <a:gs pos="0">
                    <a:srgbClr val="E8E6E5"/>
                  </a:gs>
                  <a:gs pos="20000">
                    <a:srgbClr val="F9F8F7"/>
                  </a:gs>
                  <a:gs pos="83000">
                    <a:srgbClr val="F7F6F5"/>
                  </a:gs>
                  <a:gs pos="100000">
                    <a:srgbClr val="F6F6F5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1158711" y="3248538"/>
              <a:ext cx="4576228" cy="4476916"/>
            </a:xfrm>
            <a:prstGeom prst="roundRect">
              <a:avLst/>
            </a:prstGeom>
            <a:solidFill>
              <a:schemeClr val="bg1">
                <a:alpha val="83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Freeform 72">
              <a:extLst>
                <a:ext uri="{FF2B5EF4-FFF2-40B4-BE49-F238E27FC236}">
                  <a16:creationId xmlns:a16="http://schemas.microsoft.com/office/drawing/2014/main" id="{BF8E8331-1907-4253-9301-20ED114474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0"/>
              <a:ext cx="4213623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20" name="Freeform 74">
              <a:extLst>
                <a:ext uri="{FF2B5EF4-FFF2-40B4-BE49-F238E27FC236}">
                  <a16:creationId xmlns:a16="http://schemas.microsoft.com/office/drawing/2014/main" id="{37D52375-E0D3-47D4-B1A5-F8E64AD30D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1390292E-CF4A-4AAE-B8F3-6810A56F2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0934" y="3486164"/>
              <a:ext cx="5751782" cy="1466835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de-DE" sz="40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Das Auftreten </a:t>
              </a:r>
              <a:br>
                <a:rPr lang="de-DE" sz="40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</a:br>
              <a:r>
                <a:rPr lang="de-DE" sz="40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von Melanomen </a:t>
              </a:r>
              <a:br>
                <a:rPr lang="de-DE" sz="40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</a:br>
              <a:r>
                <a:rPr lang="de-DE" sz="40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nimmt zu und tötet jährlich mehr als </a:t>
              </a:r>
              <a:br>
                <a:rPr lang="de-DE" sz="40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</a:br>
              <a:r>
                <a:rPr lang="de-DE" sz="40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20.000 Menschen </a:t>
              </a:r>
              <a:br>
                <a:rPr lang="de-DE" sz="40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</a:br>
              <a:r>
                <a:rPr lang="de-DE" sz="40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in Europa</a:t>
              </a:r>
              <a:endParaRPr lang="en-GB" sz="2400" b="1" dirty="0">
                <a:solidFill>
                  <a:srgbClr val="2585C2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22A0147C-F24F-6F13-ABE1-F5581667435A}"/>
                </a:ext>
              </a:extLst>
            </p:cNvPr>
            <p:cNvSpPr/>
            <p:nvPr/>
          </p:nvSpPr>
          <p:spPr>
            <a:xfrm>
              <a:off x="431279" y="375565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94A489FD-0AD3-B90C-36FC-1C44CC314793}"/>
                </a:ext>
              </a:extLst>
            </p:cNvPr>
            <p:cNvGrpSpPr/>
            <p:nvPr/>
          </p:nvGrpSpPr>
          <p:grpSpPr>
            <a:xfrm>
              <a:off x="2529344" y="375565"/>
              <a:ext cx="1799302" cy="1805224"/>
              <a:chOff x="2529344" y="375565"/>
              <a:chExt cx="1799302" cy="1805224"/>
            </a:xfrm>
          </p:grpSpPr>
          <p:sp>
            <p:nvSpPr>
              <p:cNvPr id="83" name="Ovaal 41">
                <a:extLst>
                  <a:ext uri="{FF2B5EF4-FFF2-40B4-BE49-F238E27FC236}">
                    <a16:creationId xmlns:a16="http://schemas.microsoft.com/office/drawing/2014/main" id="{E8AC5DDE-0CDE-892B-8734-B128A0DFB7FC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FFDA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85" name="Picture 84" descr="Icon&#10;&#10;Description automatically generated">
                <a:extLst>
                  <a:ext uri="{FF2B5EF4-FFF2-40B4-BE49-F238E27FC236}">
                    <a16:creationId xmlns:a16="http://schemas.microsoft.com/office/drawing/2014/main" id="{64D63E1A-7AE9-1C28-7A17-4CFB9E2FED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47707" y="388565"/>
                <a:ext cx="548640" cy="548640"/>
              </a:xfrm>
              <a:prstGeom prst="rect">
                <a:avLst/>
              </a:prstGeom>
            </p:spPr>
          </p:pic>
        </p:grp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5B4B24AD-D99F-76D7-5B9B-1F892E4003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sp>
          <p:nvSpPr>
            <p:cNvPr id="14" name="Rectangle 38">
              <a:extLst>
                <a:ext uri="{FF2B5EF4-FFF2-40B4-BE49-F238E27FC236}">
                  <a16:creationId xmlns:a16="http://schemas.microsoft.com/office/drawing/2014/main" id="{D018A183-B548-F182-4812-11D3037B5020}"/>
                </a:ext>
              </a:extLst>
            </p:cNvPr>
            <p:cNvSpPr/>
            <p:nvPr/>
          </p:nvSpPr>
          <p:spPr>
            <a:xfrm>
              <a:off x="511948" y="745994"/>
              <a:ext cx="1640910" cy="107721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de-DE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Fügen Sie </a:t>
              </a:r>
              <a:br>
                <a:rPr lang="de-DE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de-DE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hier das Logo Ihrer Organisation ein</a:t>
              </a:r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06DA1190-6EB2-82D4-DC1B-976C5385336F}"/>
                </a:ext>
              </a:extLst>
            </p:cNvPr>
            <p:cNvGrpSpPr/>
            <p:nvPr/>
          </p:nvGrpSpPr>
          <p:grpSpPr>
            <a:xfrm>
              <a:off x="2404003" y="375565"/>
              <a:ext cx="2049983" cy="1921048"/>
              <a:chOff x="2404003" y="375565"/>
              <a:chExt cx="2049983" cy="1921048"/>
            </a:xfrm>
          </p:grpSpPr>
          <p:sp>
            <p:nvSpPr>
              <p:cNvPr id="16" name="Ovaal 41">
                <a:extLst>
                  <a:ext uri="{FF2B5EF4-FFF2-40B4-BE49-F238E27FC236}">
                    <a16:creationId xmlns:a16="http://schemas.microsoft.com/office/drawing/2014/main" id="{10ABD934-F0EA-43AE-967A-86741B21400F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FFDA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17" name="Picture 16" descr="Icon&#10;&#10;Description automatically generated">
                <a:extLst>
                  <a:ext uri="{FF2B5EF4-FFF2-40B4-BE49-F238E27FC236}">
                    <a16:creationId xmlns:a16="http://schemas.microsoft.com/office/drawing/2014/main" id="{0E24EDBB-3A3A-4BDE-E1E5-FE53CD83BA5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47707" y="388565"/>
                <a:ext cx="548640" cy="548640"/>
              </a:xfrm>
              <a:prstGeom prst="rect">
                <a:avLst/>
              </a:prstGeom>
            </p:spPr>
          </p:pic>
          <p:sp>
            <p:nvSpPr>
              <p:cNvPr id="18" name="TextBox 7">
                <a:extLst>
                  <a:ext uri="{FF2B5EF4-FFF2-40B4-BE49-F238E27FC236}">
                    <a16:creationId xmlns:a16="http://schemas.microsoft.com/office/drawing/2014/main" id="{1C91BE31-0073-D2CB-EAD4-CED62E2858BA}"/>
                  </a:ext>
                </a:extLst>
              </p:cNvPr>
              <p:cNvSpPr txBox="1"/>
              <p:nvPr/>
            </p:nvSpPr>
            <p:spPr>
              <a:xfrm>
                <a:off x="2404003" y="650058"/>
                <a:ext cx="204998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rtl="0" fontAlgn="base"/>
                <a:endParaRPr lang="en-GB" sz="1000" b="0" i="0" dirty="0">
                  <a:solidFill>
                    <a:schemeClr val="bg1"/>
                  </a:solidFill>
                  <a:effectLst/>
                  <a:latin typeface="Segoe UI" panose="020B0502040204020203" pitchFamily="34" charset="0"/>
                </a:endParaRPr>
              </a:p>
              <a:p>
                <a:pPr algn="ctr" rtl="0" fontAlgn="base"/>
                <a:r>
                  <a:rPr lang="en-US" sz="9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VERMEIDEN SIE ZU VIEL SONNENSTRAHLUNG</a:t>
                </a:r>
                <a:br>
                  <a:rPr lang="en-US" sz="11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US" sz="500" b="1" dirty="0">
                    <a:solidFill>
                      <a:srgbClr val="FFDB00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DFVDG</a:t>
                </a:r>
              </a:p>
              <a:p>
                <a:pPr algn="ctr" rtl="0" fontAlgn="base"/>
                <a:r>
                  <a:rPr lang="en-US" sz="9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ACHTEN SIE </a:t>
                </a:r>
                <a:br>
                  <a:rPr lang="en-US" sz="9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US" sz="9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AUF AUSREICHENDEN SONNENSCHUTZ</a:t>
                </a:r>
              </a:p>
              <a:p>
                <a:pPr algn="ctr" rtl="0" fontAlgn="base"/>
                <a:r>
                  <a:rPr lang="en-US" sz="500" b="1" dirty="0">
                    <a:solidFill>
                      <a:srgbClr val="FFDB00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DFV</a:t>
                </a:r>
              </a:p>
              <a:p>
                <a:pPr algn="ctr" rtl="0" fontAlgn="base"/>
                <a:r>
                  <a:rPr lang="en-US" sz="9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GEHEN SIE NICHT </a:t>
                </a:r>
                <a:br>
                  <a:rPr lang="en-US" sz="9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US" sz="9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INS SOLARIUM</a:t>
                </a:r>
                <a:endParaRPr lang="en-GB" sz="90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</p:grpSp>
        <p:grpSp>
          <p:nvGrpSpPr>
            <p:cNvPr id="21" name="Group 9">
              <a:extLst>
                <a:ext uri="{FF2B5EF4-FFF2-40B4-BE49-F238E27FC236}">
                  <a16:creationId xmlns:a16="http://schemas.microsoft.com/office/drawing/2014/main" id="{2E125EA1-7BB4-2879-1A20-1E785C39C953}"/>
                </a:ext>
              </a:extLst>
            </p:cNvPr>
            <p:cNvGrpSpPr/>
            <p:nvPr/>
          </p:nvGrpSpPr>
          <p:grpSpPr>
            <a:xfrm>
              <a:off x="-4101" y="9133072"/>
              <a:ext cx="6879926" cy="846386"/>
              <a:chOff x="-4101" y="9133072"/>
              <a:chExt cx="6879926" cy="846386"/>
            </a:xfrm>
          </p:grpSpPr>
          <p:grpSp>
            <p:nvGrpSpPr>
              <p:cNvPr id="22" name="Group 10">
                <a:extLst>
                  <a:ext uri="{FF2B5EF4-FFF2-40B4-BE49-F238E27FC236}">
                    <a16:creationId xmlns:a16="http://schemas.microsoft.com/office/drawing/2014/main" id="{742CAE23-6B41-6866-598B-56CC6B663D13}"/>
                  </a:ext>
                </a:extLst>
              </p:cNvPr>
              <p:cNvGrpSpPr/>
              <p:nvPr/>
            </p:nvGrpSpPr>
            <p:grpSpPr>
              <a:xfrm>
                <a:off x="-4101" y="9133072"/>
                <a:ext cx="6879926" cy="846386"/>
                <a:chOff x="0" y="9108896"/>
                <a:chExt cx="6879926" cy="846386"/>
              </a:xfrm>
            </p:grpSpPr>
            <p:sp>
              <p:nvSpPr>
                <p:cNvPr id="24" name="Rectangle 13">
                  <a:extLst>
                    <a:ext uri="{FF2B5EF4-FFF2-40B4-BE49-F238E27FC236}">
                      <a16:creationId xmlns:a16="http://schemas.microsoft.com/office/drawing/2014/main" id="{9C57F03A-3740-FBB2-5D99-C008965F5D60}"/>
                    </a:ext>
                  </a:extLst>
                </p:cNvPr>
                <p:cNvSpPr/>
                <p:nvPr/>
              </p:nvSpPr>
              <p:spPr>
                <a:xfrm>
                  <a:off x="0" y="9109018"/>
                  <a:ext cx="6858000" cy="796982"/>
                </a:xfrm>
                <a:prstGeom prst="rect">
                  <a:avLst/>
                </a:prstGeom>
                <a:solidFill>
                  <a:schemeClr val="bg1">
                    <a:alpha val="67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2585C2"/>
                    </a:solidFill>
                  </a:endParaRPr>
                </a:p>
              </p:txBody>
            </p:sp>
            <p:sp>
              <p:nvSpPr>
                <p:cNvPr id="26" name="TextBox 14">
                  <a:extLst>
                    <a:ext uri="{FF2B5EF4-FFF2-40B4-BE49-F238E27FC236}">
                      <a16:creationId xmlns:a16="http://schemas.microsoft.com/office/drawing/2014/main" id="{BBFD06EF-5A85-A390-F622-102AAA69A6DF}"/>
                    </a:ext>
                  </a:extLst>
                </p:cNvPr>
                <p:cNvSpPr txBox="1"/>
                <p:nvPr/>
              </p:nvSpPr>
              <p:spPr>
                <a:xfrm>
                  <a:off x="21927" y="9108896"/>
                  <a:ext cx="6857999" cy="8463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l-BE" sz="1300" b="1" dirty="0">
                      <a:solidFill>
                        <a:srgbClr val="2585C2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#PrEvCan #CANCERCODE</a:t>
                  </a:r>
                </a:p>
                <a:p>
                  <a:pPr algn="ctr"/>
                  <a:r>
                    <a:rPr lang="de-DE" sz="1200" b="1" dirty="0">
                      <a:solidFill>
                        <a:srgbClr val="2585C2"/>
                      </a:solidFill>
                    </a:rPr>
                    <a:t>Die </a:t>
                  </a:r>
                  <a:r>
                    <a:rPr lang="de-DE" sz="1200" b="1" dirty="0" err="1">
                      <a:solidFill>
                        <a:srgbClr val="2585C2"/>
                      </a:solidFill>
                    </a:rPr>
                    <a:t>PrEvCan</a:t>
                  </a:r>
                  <a:r>
                    <a:rPr lang="de-DE" sz="1200" b="1" dirty="0">
                      <a:solidFill>
                        <a:srgbClr val="2585C2"/>
                      </a:solidFill>
                    </a:rPr>
                    <a:t>©- Kampagne wurde von EONS initiiert </a:t>
                  </a:r>
                  <a:br>
                    <a:rPr lang="de-DE" sz="1200" b="1" dirty="0">
                      <a:solidFill>
                        <a:srgbClr val="2585C2"/>
                      </a:solidFill>
                    </a:rPr>
                  </a:br>
                  <a:r>
                    <a:rPr lang="de-DE" sz="1200" b="1" dirty="0">
                      <a:solidFill>
                        <a:srgbClr val="2585C2"/>
                      </a:solidFill>
                    </a:rPr>
                    <a:t>und wird im Verbund durchgeführt mit dem wichtigsten Kampagnenpartner ESMO. </a:t>
                  </a:r>
                  <a:br>
                    <a:rPr lang="de-DE" sz="1200" b="1" dirty="0">
                      <a:solidFill>
                        <a:srgbClr val="2585C2"/>
                      </a:solidFill>
                    </a:rPr>
                  </a:br>
                  <a:r>
                    <a:rPr lang="de-DE" sz="1200" b="1" dirty="0">
                      <a:solidFill>
                        <a:srgbClr val="2585C2"/>
                      </a:solidFill>
                    </a:rPr>
                    <a:t>Weitere Informationen unter: www.cancernurse.eu/prevcan</a:t>
                  </a:r>
                </a:p>
              </p:txBody>
            </p:sp>
            <p:grpSp>
              <p:nvGrpSpPr>
                <p:cNvPr id="27" name="Group 15">
                  <a:extLst>
                    <a:ext uri="{FF2B5EF4-FFF2-40B4-BE49-F238E27FC236}">
                      <a16:creationId xmlns:a16="http://schemas.microsoft.com/office/drawing/2014/main" id="{081AE2C6-6BE6-876A-0DB1-F480FBFB384B}"/>
                    </a:ext>
                  </a:extLst>
                </p:cNvPr>
                <p:cNvGrpSpPr/>
                <p:nvPr/>
              </p:nvGrpSpPr>
              <p:grpSpPr>
                <a:xfrm>
                  <a:off x="224716" y="9297854"/>
                  <a:ext cx="475488" cy="475488"/>
                  <a:chOff x="-302004" y="1916250"/>
                  <a:chExt cx="2823923" cy="2823924"/>
                </a:xfrm>
              </p:grpSpPr>
              <p:sp>
                <p:nvSpPr>
                  <p:cNvPr id="28" name="Ovaal 2">
                    <a:extLst>
                      <a:ext uri="{FF2B5EF4-FFF2-40B4-BE49-F238E27FC236}">
                        <a16:creationId xmlns:a16="http://schemas.microsoft.com/office/drawing/2014/main" id="{E36D7822-FFAE-310A-956D-CFD9573024BD}"/>
                      </a:ext>
                    </a:extLst>
                  </p:cNvPr>
                  <p:cNvSpPr/>
                  <p:nvPr/>
                </p:nvSpPr>
                <p:spPr>
                  <a:xfrm>
                    <a:off x="-302004" y="1916250"/>
                    <a:ext cx="2823923" cy="282392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BE" sz="1801" dirty="0">
                      <a:solidFill>
                        <a:srgbClr val="2585C2"/>
                      </a:solidFill>
                    </a:endParaRPr>
                  </a:p>
                </p:txBody>
              </p:sp>
              <p:pic>
                <p:nvPicPr>
                  <p:cNvPr id="29" name="Picture 19" descr="A picture containing text, clipart&#10;&#10;Description automatically generated">
                    <a:extLst>
                      <a:ext uri="{FF2B5EF4-FFF2-40B4-BE49-F238E27FC236}">
                        <a16:creationId xmlns:a16="http://schemas.microsoft.com/office/drawing/2014/main" id="{E97D81B7-EDBE-BE8F-58D5-0F896F89118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219048" y="2002330"/>
                    <a:ext cx="2669717" cy="2651758"/>
                  </a:xfrm>
                  <a:prstGeom prst="ellipse">
                    <a:avLst/>
                  </a:prstGeom>
                </p:spPr>
              </p:pic>
            </p:grpSp>
          </p:grpSp>
          <p:pic>
            <p:nvPicPr>
              <p:cNvPr id="23" name="Graphic 12">
                <a:extLst>
                  <a:ext uri="{FF2B5EF4-FFF2-40B4-BE49-F238E27FC236}">
                    <a16:creationId xmlns:a16="http://schemas.microsoft.com/office/drawing/2014/main" id="{EEAEFED0-F613-6A05-3058-21D0B29DEE6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061796" y="9394066"/>
                <a:ext cx="703986" cy="33141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9269526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>
            <a:extLst>
              <a:ext uri="{FF2B5EF4-FFF2-40B4-BE49-F238E27FC236}">
                <a16:creationId xmlns:a16="http://schemas.microsoft.com/office/drawing/2014/main" id="{74B8BAFC-5A08-C1F0-A928-92887C8525CF}"/>
              </a:ext>
            </a:extLst>
          </p:cNvPr>
          <p:cNvGrpSpPr/>
          <p:nvPr/>
        </p:nvGrpSpPr>
        <p:grpSpPr>
          <a:xfrm>
            <a:off x="-4101" y="0"/>
            <a:ext cx="6879926" cy="9979458"/>
            <a:chOff x="-4101" y="0"/>
            <a:chExt cx="6879926" cy="997945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C588C94-8D40-7E04-10F1-8C0F7AE47F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20" r="12664" b="13799"/>
            <a:stretch/>
          </p:blipFill>
          <p:spPr>
            <a:xfrm>
              <a:off x="-4101" y="0"/>
              <a:ext cx="6879926" cy="9930176"/>
            </a:xfrm>
            <a:prstGeom prst="rect">
              <a:avLst/>
            </a:prstGeom>
          </p:spPr>
        </p:pic>
        <p:sp>
          <p:nvSpPr>
            <p:cNvPr id="19" name="Freeform 72">
              <a:extLst>
                <a:ext uri="{FF2B5EF4-FFF2-40B4-BE49-F238E27FC236}">
                  <a16:creationId xmlns:a16="http://schemas.microsoft.com/office/drawing/2014/main" id="{BF8E8331-1907-4253-9301-20ED114474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0"/>
              <a:ext cx="4213623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20" name="Freeform 74">
              <a:extLst>
                <a:ext uri="{FF2B5EF4-FFF2-40B4-BE49-F238E27FC236}">
                  <a16:creationId xmlns:a16="http://schemas.microsoft.com/office/drawing/2014/main" id="{37D52375-E0D3-47D4-B1A5-F8E64AD30D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F63CD941-2679-B156-7E9A-60AA69670CD9}"/>
                </a:ext>
              </a:extLst>
            </p:cNvPr>
            <p:cNvGrpSpPr/>
            <p:nvPr/>
          </p:nvGrpSpPr>
          <p:grpSpPr>
            <a:xfrm>
              <a:off x="362794" y="4042892"/>
              <a:ext cx="6132399" cy="3612050"/>
              <a:chOff x="844680" y="3274653"/>
              <a:chExt cx="5539617" cy="3328625"/>
            </a:xfrm>
          </p:grpSpPr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DE322BCE-0271-4C8E-9878-A7CF42C7A47B}"/>
                  </a:ext>
                </a:extLst>
              </p:cNvPr>
              <p:cNvSpPr/>
              <p:nvPr/>
            </p:nvSpPr>
            <p:spPr>
              <a:xfrm>
                <a:off x="903636" y="3274653"/>
                <a:ext cx="5434113" cy="3328625"/>
              </a:xfrm>
              <a:prstGeom prst="roundRect">
                <a:avLst/>
              </a:prstGeom>
              <a:solidFill>
                <a:schemeClr val="bg1">
                  <a:alpha val="71000"/>
                </a:schemeClr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5" name="Text Box 2">
                <a:extLst>
                  <a:ext uri="{FF2B5EF4-FFF2-40B4-BE49-F238E27FC236}">
                    <a16:creationId xmlns:a16="http://schemas.microsoft.com/office/drawing/2014/main" id="{1390292E-CF4A-4AAE-B8F3-6810A56F228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44680" y="3472130"/>
                <a:ext cx="5539617" cy="1466835"/>
              </a:xfrm>
              <a:prstGeom prst="rect">
                <a:avLst/>
              </a:prstGeom>
              <a:noFill/>
              <a:ln w="57150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noAutofit/>
              </a:bodyPr>
              <a:lstStyle/>
              <a:p>
                <a:pPr marR="0" lvl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4000" b="1" dirty="0">
                    <a:solidFill>
                      <a:srgbClr val="2585C2"/>
                    </a:solidFill>
                    <a:effectLst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r>
                  <a:rPr lang="de-DE" sz="3400" b="1" dirty="0">
                    <a:solidFill>
                      <a:srgbClr val="2585C2"/>
                    </a:solidFill>
                    <a:effectLst/>
                    <a:ea typeface="DengXian" panose="02010600030101010101" pitchFamily="2" charset="-122"/>
                    <a:cs typeface="Arial" panose="020B0604020202020204" pitchFamily="34" charset="0"/>
                  </a:rPr>
                  <a:t>Raten Sie Ihren Patientinnen und Patienten, </a:t>
                </a:r>
                <a:br>
                  <a:rPr lang="de-DE" sz="3400" b="1" dirty="0">
                    <a:solidFill>
                      <a:srgbClr val="2585C2"/>
                    </a:solidFill>
                    <a:effectLst/>
                    <a:ea typeface="DengXian" panose="02010600030101010101" pitchFamily="2" charset="-122"/>
                    <a:cs typeface="Arial" panose="020B0604020202020204" pitchFamily="34" charset="0"/>
                  </a:rPr>
                </a:br>
                <a:r>
                  <a:rPr lang="de-DE" sz="3400" b="1" dirty="0">
                    <a:solidFill>
                      <a:srgbClr val="2585C2"/>
                    </a:solidFill>
                    <a:effectLst/>
                    <a:ea typeface="DengXian" panose="02010600030101010101" pitchFamily="2" charset="-122"/>
                    <a:cs typeface="Arial" panose="020B0604020202020204" pitchFamily="34" charset="0"/>
                  </a:rPr>
                  <a:t>sich in der Sonne zu schützen, indem Sie sie abdecken </a:t>
                </a:r>
                <a:br>
                  <a:rPr lang="de-DE" sz="3400" b="1" dirty="0">
                    <a:solidFill>
                      <a:srgbClr val="2585C2"/>
                    </a:solidFill>
                    <a:effectLst/>
                    <a:ea typeface="DengXian" panose="02010600030101010101" pitchFamily="2" charset="-122"/>
                    <a:cs typeface="Arial" panose="020B0604020202020204" pitchFamily="34" charset="0"/>
                  </a:rPr>
                </a:br>
                <a:r>
                  <a:rPr lang="de-DE" sz="3400" b="1" dirty="0">
                    <a:solidFill>
                      <a:srgbClr val="2585C2"/>
                    </a:solidFill>
                    <a:effectLst/>
                    <a:ea typeface="DengXian" panose="02010600030101010101" pitchFamily="2" charset="-122"/>
                    <a:cs typeface="Arial" panose="020B0604020202020204" pitchFamily="34" charset="0"/>
                  </a:rPr>
                  <a:t>und Sonnencreme verwenden</a:t>
                </a:r>
                <a:endParaRPr lang="en-GB" sz="3400" b="1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6732A7D6-4418-4D73-8FF1-BC263DF6FB10}"/>
                </a:ext>
              </a:extLst>
            </p:cNvPr>
            <p:cNvGrpSpPr/>
            <p:nvPr/>
          </p:nvGrpSpPr>
          <p:grpSpPr>
            <a:xfrm>
              <a:off x="433928" y="382065"/>
              <a:ext cx="1792224" cy="1792224"/>
              <a:chOff x="1433852" y="1700836"/>
              <a:chExt cx="2823923" cy="2823924"/>
            </a:xfrm>
          </p:grpSpPr>
          <p:sp>
            <p:nvSpPr>
              <p:cNvPr id="30" name="Ovaal 2">
                <a:extLst>
                  <a:ext uri="{FF2B5EF4-FFF2-40B4-BE49-F238E27FC236}">
                    <a16:creationId xmlns:a16="http://schemas.microsoft.com/office/drawing/2014/main" id="{72B3D861-DE96-44B4-A2B1-1A48D27B27D8}"/>
                  </a:ext>
                </a:extLst>
              </p:cNvPr>
              <p:cNvSpPr/>
              <p:nvPr/>
            </p:nvSpPr>
            <p:spPr>
              <a:xfrm>
                <a:off x="1433852" y="1700836"/>
                <a:ext cx="2823923" cy="282392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sz="1801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31" name="Picture 30" descr="A picture containing text, clipart&#10;&#10;Description automatically generated">
                <a:extLst>
                  <a:ext uri="{FF2B5EF4-FFF2-40B4-BE49-F238E27FC236}">
                    <a16:creationId xmlns:a16="http://schemas.microsoft.com/office/drawing/2014/main" id="{33CF413F-ED04-4D80-B3F3-2957C14029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99791" y="1805365"/>
                <a:ext cx="2669717" cy="2651760"/>
              </a:xfrm>
              <a:prstGeom prst="ellipse">
                <a:avLst/>
              </a:prstGeom>
            </p:spPr>
          </p:pic>
        </p:grp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43A41ACC-DCC3-0F59-1C36-4BDAC7C29B2B}"/>
                </a:ext>
              </a:extLst>
            </p:cNvPr>
            <p:cNvSpPr/>
            <p:nvPr/>
          </p:nvSpPr>
          <p:spPr>
            <a:xfrm>
              <a:off x="439174" y="408429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9DD13055-8D17-E4A6-1A4B-C0644661ACAC}"/>
                </a:ext>
              </a:extLst>
            </p:cNvPr>
            <p:cNvGrpSpPr/>
            <p:nvPr/>
          </p:nvGrpSpPr>
          <p:grpSpPr>
            <a:xfrm>
              <a:off x="2529344" y="375565"/>
              <a:ext cx="1799302" cy="1805224"/>
              <a:chOff x="2529344" y="375565"/>
              <a:chExt cx="1799302" cy="1805224"/>
            </a:xfrm>
          </p:grpSpPr>
          <p:sp>
            <p:nvSpPr>
              <p:cNvPr id="84" name="Ovaal 41">
                <a:extLst>
                  <a:ext uri="{FF2B5EF4-FFF2-40B4-BE49-F238E27FC236}">
                    <a16:creationId xmlns:a16="http://schemas.microsoft.com/office/drawing/2014/main" id="{6C2C1B61-2843-8F11-69EB-DE1AB61B7F2D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FFDA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86" name="Picture 85" descr="Icon&#10;&#10;Description automatically generated">
                <a:extLst>
                  <a:ext uri="{FF2B5EF4-FFF2-40B4-BE49-F238E27FC236}">
                    <a16:creationId xmlns:a16="http://schemas.microsoft.com/office/drawing/2014/main" id="{971FB0FD-3358-D966-E7BB-EDF254D826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47707" y="388565"/>
                <a:ext cx="548640" cy="548640"/>
              </a:xfrm>
              <a:prstGeom prst="rect">
                <a:avLst/>
              </a:prstGeom>
            </p:spPr>
          </p:pic>
        </p:grp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6A1C431A-D95B-D031-3E4E-FB66F8A03C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sp>
          <p:nvSpPr>
            <p:cNvPr id="13" name="Rectangle 38">
              <a:extLst>
                <a:ext uri="{FF2B5EF4-FFF2-40B4-BE49-F238E27FC236}">
                  <a16:creationId xmlns:a16="http://schemas.microsoft.com/office/drawing/2014/main" id="{2D1C9256-5588-C354-8FF6-6FE2E9D0DBEF}"/>
                </a:ext>
              </a:extLst>
            </p:cNvPr>
            <p:cNvSpPr/>
            <p:nvPr/>
          </p:nvSpPr>
          <p:spPr>
            <a:xfrm>
              <a:off x="511948" y="745994"/>
              <a:ext cx="1640910" cy="107721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de-DE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Fügen Sie </a:t>
              </a:r>
              <a:br>
                <a:rPr lang="de-DE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de-DE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hier das Logo Ihrer Organisation ein</a:t>
              </a:r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868473FF-6E81-5E9C-465E-626AD8E8E7B0}"/>
                </a:ext>
              </a:extLst>
            </p:cNvPr>
            <p:cNvGrpSpPr/>
            <p:nvPr/>
          </p:nvGrpSpPr>
          <p:grpSpPr>
            <a:xfrm>
              <a:off x="2404003" y="375565"/>
              <a:ext cx="2049983" cy="1921048"/>
              <a:chOff x="2404003" y="375565"/>
              <a:chExt cx="2049983" cy="1921048"/>
            </a:xfrm>
          </p:grpSpPr>
          <p:sp>
            <p:nvSpPr>
              <p:cNvPr id="15" name="Ovaal 41">
                <a:extLst>
                  <a:ext uri="{FF2B5EF4-FFF2-40B4-BE49-F238E27FC236}">
                    <a16:creationId xmlns:a16="http://schemas.microsoft.com/office/drawing/2014/main" id="{9E35314C-9430-B434-7F14-D225540806B8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FFDA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16" name="Picture 15" descr="Icon&#10;&#10;Description automatically generated">
                <a:extLst>
                  <a:ext uri="{FF2B5EF4-FFF2-40B4-BE49-F238E27FC236}">
                    <a16:creationId xmlns:a16="http://schemas.microsoft.com/office/drawing/2014/main" id="{A368F406-9776-E224-9C49-890EC6A71CB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47707" y="388565"/>
                <a:ext cx="548640" cy="548640"/>
              </a:xfrm>
              <a:prstGeom prst="rect">
                <a:avLst/>
              </a:prstGeom>
            </p:spPr>
          </p:pic>
          <p:sp>
            <p:nvSpPr>
              <p:cNvPr id="17" name="TextBox 7">
                <a:extLst>
                  <a:ext uri="{FF2B5EF4-FFF2-40B4-BE49-F238E27FC236}">
                    <a16:creationId xmlns:a16="http://schemas.microsoft.com/office/drawing/2014/main" id="{D3BA9164-1361-9E68-F55D-2D340B7428C6}"/>
                  </a:ext>
                </a:extLst>
              </p:cNvPr>
              <p:cNvSpPr txBox="1"/>
              <p:nvPr/>
            </p:nvSpPr>
            <p:spPr>
              <a:xfrm>
                <a:off x="2404003" y="650058"/>
                <a:ext cx="204998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rtl="0" fontAlgn="base"/>
                <a:endParaRPr lang="en-GB" sz="1000" b="0" i="0" dirty="0">
                  <a:solidFill>
                    <a:schemeClr val="bg1"/>
                  </a:solidFill>
                  <a:effectLst/>
                  <a:latin typeface="Segoe UI" panose="020B0502040204020203" pitchFamily="34" charset="0"/>
                </a:endParaRPr>
              </a:p>
              <a:p>
                <a:pPr algn="ctr" rtl="0" fontAlgn="base"/>
                <a:r>
                  <a:rPr lang="en-US" sz="9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VERMEIDEN SIE ZU VIEL SONNENSTRAHLUNG</a:t>
                </a:r>
                <a:br>
                  <a:rPr lang="en-US" sz="11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US" sz="500" b="1" dirty="0">
                    <a:solidFill>
                      <a:srgbClr val="FFDB00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DFVDG</a:t>
                </a:r>
              </a:p>
              <a:p>
                <a:pPr algn="ctr" rtl="0" fontAlgn="base"/>
                <a:r>
                  <a:rPr lang="en-US" sz="9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ACHTEN SIE </a:t>
                </a:r>
                <a:br>
                  <a:rPr lang="en-US" sz="9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US" sz="9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AUF AUSREICHENDEN SONNENSCHUTZ</a:t>
                </a:r>
              </a:p>
              <a:p>
                <a:pPr algn="ctr" rtl="0" fontAlgn="base"/>
                <a:r>
                  <a:rPr lang="en-US" sz="500" b="1" dirty="0">
                    <a:solidFill>
                      <a:srgbClr val="FFDB00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DFV</a:t>
                </a:r>
              </a:p>
              <a:p>
                <a:pPr algn="ctr" rtl="0" fontAlgn="base"/>
                <a:r>
                  <a:rPr lang="en-US" sz="9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GEHEN SIE NICHT </a:t>
                </a:r>
                <a:br>
                  <a:rPr lang="en-US" sz="9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US" sz="9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INS SOLARIUM</a:t>
                </a:r>
                <a:endParaRPr lang="en-GB" sz="90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</p:grpSp>
        <p:grpSp>
          <p:nvGrpSpPr>
            <p:cNvPr id="18" name="Group 9">
              <a:extLst>
                <a:ext uri="{FF2B5EF4-FFF2-40B4-BE49-F238E27FC236}">
                  <a16:creationId xmlns:a16="http://schemas.microsoft.com/office/drawing/2014/main" id="{D573626B-1055-C9EC-D795-4938E4D1542A}"/>
                </a:ext>
              </a:extLst>
            </p:cNvPr>
            <p:cNvGrpSpPr/>
            <p:nvPr/>
          </p:nvGrpSpPr>
          <p:grpSpPr>
            <a:xfrm>
              <a:off x="-4101" y="9133072"/>
              <a:ext cx="6879926" cy="846386"/>
              <a:chOff x="-4101" y="9133072"/>
              <a:chExt cx="6879926" cy="846386"/>
            </a:xfrm>
          </p:grpSpPr>
          <p:grpSp>
            <p:nvGrpSpPr>
              <p:cNvPr id="21" name="Group 10">
                <a:extLst>
                  <a:ext uri="{FF2B5EF4-FFF2-40B4-BE49-F238E27FC236}">
                    <a16:creationId xmlns:a16="http://schemas.microsoft.com/office/drawing/2014/main" id="{12A99AD4-FE81-390E-511C-02F81922C0BD}"/>
                  </a:ext>
                </a:extLst>
              </p:cNvPr>
              <p:cNvGrpSpPr/>
              <p:nvPr/>
            </p:nvGrpSpPr>
            <p:grpSpPr>
              <a:xfrm>
                <a:off x="-4101" y="9133072"/>
                <a:ext cx="6879926" cy="846386"/>
                <a:chOff x="0" y="9108896"/>
                <a:chExt cx="6879926" cy="846386"/>
              </a:xfrm>
            </p:grpSpPr>
            <p:sp>
              <p:nvSpPr>
                <p:cNvPr id="23" name="Rectangle 13">
                  <a:extLst>
                    <a:ext uri="{FF2B5EF4-FFF2-40B4-BE49-F238E27FC236}">
                      <a16:creationId xmlns:a16="http://schemas.microsoft.com/office/drawing/2014/main" id="{5B1B0784-FF9E-303F-C61D-744652E53523}"/>
                    </a:ext>
                  </a:extLst>
                </p:cNvPr>
                <p:cNvSpPr/>
                <p:nvPr/>
              </p:nvSpPr>
              <p:spPr>
                <a:xfrm>
                  <a:off x="0" y="9109018"/>
                  <a:ext cx="6858000" cy="796982"/>
                </a:xfrm>
                <a:prstGeom prst="rect">
                  <a:avLst/>
                </a:prstGeom>
                <a:solidFill>
                  <a:schemeClr val="bg1">
                    <a:alpha val="67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2585C2"/>
                    </a:solidFill>
                  </a:endParaRPr>
                </a:p>
              </p:txBody>
            </p:sp>
            <p:sp>
              <p:nvSpPr>
                <p:cNvPr id="24" name="TextBox 14">
                  <a:extLst>
                    <a:ext uri="{FF2B5EF4-FFF2-40B4-BE49-F238E27FC236}">
                      <a16:creationId xmlns:a16="http://schemas.microsoft.com/office/drawing/2014/main" id="{B019663C-5C5A-BFB1-7CD4-2A61B4C10AF2}"/>
                    </a:ext>
                  </a:extLst>
                </p:cNvPr>
                <p:cNvSpPr txBox="1"/>
                <p:nvPr/>
              </p:nvSpPr>
              <p:spPr>
                <a:xfrm>
                  <a:off x="21927" y="9108896"/>
                  <a:ext cx="6857999" cy="8463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l-BE" sz="1300" b="1" dirty="0">
                      <a:solidFill>
                        <a:srgbClr val="2585C2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#PrEvCan #CANCERCODE</a:t>
                  </a:r>
                </a:p>
                <a:p>
                  <a:pPr algn="ctr"/>
                  <a:r>
                    <a:rPr lang="de-DE" sz="1200" b="1" dirty="0">
                      <a:solidFill>
                        <a:srgbClr val="2585C2"/>
                      </a:solidFill>
                    </a:rPr>
                    <a:t>Die </a:t>
                  </a:r>
                  <a:r>
                    <a:rPr lang="de-DE" sz="1200" b="1" dirty="0" err="1">
                      <a:solidFill>
                        <a:srgbClr val="2585C2"/>
                      </a:solidFill>
                    </a:rPr>
                    <a:t>PrEvCan</a:t>
                  </a:r>
                  <a:r>
                    <a:rPr lang="de-DE" sz="1200" b="1" dirty="0">
                      <a:solidFill>
                        <a:srgbClr val="2585C2"/>
                      </a:solidFill>
                    </a:rPr>
                    <a:t>©- Kampagne wurde von EONS initiiert </a:t>
                  </a:r>
                  <a:br>
                    <a:rPr lang="de-DE" sz="1200" b="1" dirty="0">
                      <a:solidFill>
                        <a:srgbClr val="2585C2"/>
                      </a:solidFill>
                    </a:rPr>
                  </a:br>
                  <a:r>
                    <a:rPr lang="de-DE" sz="1200" b="1" dirty="0">
                      <a:solidFill>
                        <a:srgbClr val="2585C2"/>
                      </a:solidFill>
                    </a:rPr>
                    <a:t>und wird im Verbund durchgeführt mit dem wichtigsten Kampagnenpartner ESMO. </a:t>
                  </a:r>
                  <a:br>
                    <a:rPr lang="de-DE" sz="1200" b="1" dirty="0">
                      <a:solidFill>
                        <a:srgbClr val="2585C2"/>
                      </a:solidFill>
                    </a:rPr>
                  </a:br>
                  <a:r>
                    <a:rPr lang="de-DE" sz="1200" b="1" dirty="0">
                      <a:solidFill>
                        <a:srgbClr val="2585C2"/>
                      </a:solidFill>
                    </a:rPr>
                    <a:t>Weitere Informationen unter: www.cancernurse.eu/prevcan</a:t>
                  </a:r>
                </a:p>
              </p:txBody>
            </p:sp>
            <p:grpSp>
              <p:nvGrpSpPr>
                <p:cNvPr id="26" name="Group 15">
                  <a:extLst>
                    <a:ext uri="{FF2B5EF4-FFF2-40B4-BE49-F238E27FC236}">
                      <a16:creationId xmlns:a16="http://schemas.microsoft.com/office/drawing/2014/main" id="{3AE89838-96CF-0F2A-3909-50152BDB5403}"/>
                    </a:ext>
                  </a:extLst>
                </p:cNvPr>
                <p:cNvGrpSpPr/>
                <p:nvPr/>
              </p:nvGrpSpPr>
              <p:grpSpPr>
                <a:xfrm>
                  <a:off x="224716" y="9297854"/>
                  <a:ext cx="475488" cy="475488"/>
                  <a:chOff x="-302004" y="1916250"/>
                  <a:chExt cx="2823923" cy="2823924"/>
                </a:xfrm>
              </p:grpSpPr>
              <p:sp>
                <p:nvSpPr>
                  <p:cNvPr id="27" name="Ovaal 2">
                    <a:extLst>
                      <a:ext uri="{FF2B5EF4-FFF2-40B4-BE49-F238E27FC236}">
                        <a16:creationId xmlns:a16="http://schemas.microsoft.com/office/drawing/2014/main" id="{0AB56EE4-96CC-48DA-A2A2-FC999AF14322}"/>
                      </a:ext>
                    </a:extLst>
                  </p:cNvPr>
                  <p:cNvSpPr/>
                  <p:nvPr/>
                </p:nvSpPr>
                <p:spPr>
                  <a:xfrm>
                    <a:off x="-302004" y="1916250"/>
                    <a:ext cx="2823923" cy="282392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BE" sz="1801" dirty="0">
                      <a:solidFill>
                        <a:srgbClr val="2585C2"/>
                      </a:solidFill>
                    </a:endParaRPr>
                  </a:p>
                </p:txBody>
              </p:sp>
              <p:pic>
                <p:nvPicPr>
                  <p:cNvPr id="28" name="Picture 19" descr="A picture containing text, clipart&#10;&#10;Description automatically generated">
                    <a:extLst>
                      <a:ext uri="{FF2B5EF4-FFF2-40B4-BE49-F238E27FC236}">
                        <a16:creationId xmlns:a16="http://schemas.microsoft.com/office/drawing/2014/main" id="{3E54039B-C728-BE3C-D9DE-E671A1FBCBF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219048" y="2002330"/>
                    <a:ext cx="2669717" cy="2651758"/>
                  </a:xfrm>
                  <a:prstGeom prst="ellipse">
                    <a:avLst/>
                  </a:prstGeom>
                </p:spPr>
              </p:pic>
            </p:grpSp>
          </p:grpSp>
          <p:pic>
            <p:nvPicPr>
              <p:cNvPr id="22" name="Graphic 12">
                <a:extLst>
                  <a:ext uri="{FF2B5EF4-FFF2-40B4-BE49-F238E27FC236}">
                    <a16:creationId xmlns:a16="http://schemas.microsoft.com/office/drawing/2014/main" id="{C5B3A5EC-F2B4-A857-B09F-251048F2239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rcRect t="1" r="36621" b="-13923"/>
              <a:stretch/>
            </p:blipFill>
            <p:spPr>
              <a:xfrm>
                <a:off x="6061796" y="9394066"/>
                <a:ext cx="703986" cy="33141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493870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894</Words>
  <Application>Microsoft Office PowerPoint</Application>
  <PresentationFormat>A4 Paper (210x297 mm)</PresentationFormat>
  <Paragraphs>138</Paragraphs>
  <Slides>11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Michaela Popelková</dc:creator>
  <cp:lastModifiedBy>Michaela Popelková</cp:lastModifiedBy>
  <cp:revision>11</cp:revision>
  <cp:lastPrinted>2021-11-01T10:57:37Z</cp:lastPrinted>
  <dcterms:created xsi:type="dcterms:W3CDTF">2021-10-31T06:37:30Z</dcterms:created>
  <dcterms:modified xsi:type="dcterms:W3CDTF">2023-03-27T12:44:31Z</dcterms:modified>
</cp:coreProperties>
</file>