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50AF0-69C5-4F88-B428-A712C59A698A}" v="33" dt="2023-03-19T01:34:30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3" y="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4B017-EA82-BD7A-5B47-F03F6E23A9A7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4003" y="370203"/>
              <a:ext cx="2049983" cy="1917970"/>
              <a:chOff x="2404003" y="370203"/>
              <a:chExt cx="2049983" cy="1917970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79" y="37020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64161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VERMIJD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TE</a:t>
                </a: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 VEEL BLOOTSTELLING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AAN DE ZON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ZON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GA NIET NAAR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DE ZONNEBANK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57">
              <a:extLst>
                <a:ext uri="{FF2B5EF4-FFF2-40B4-BE49-F238E27FC236}">
                  <a16:creationId xmlns:a16="http://schemas.microsoft.com/office/drawing/2014/main" id="{584C10DA-E01B-FA9C-15A0-D9A6E100475F}"/>
                </a:ext>
              </a:extLst>
            </p:cNvPr>
            <p:cNvSpPr txBox="1"/>
            <p:nvPr/>
          </p:nvSpPr>
          <p:spPr>
            <a:xfrm>
              <a:off x="130308" y="4555419"/>
              <a:ext cx="6586415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n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 </a:t>
              </a:r>
              <a:br>
                <a:rPr lang="n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 de algemene populatie</a:t>
              </a:r>
            </a:p>
            <a:p>
              <a:pPr algn="ctr"/>
              <a:endParaRPr lang="es-ES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Skupina 12">
              <a:extLst>
                <a:ext uri="{FF2B5EF4-FFF2-40B4-BE49-F238E27FC236}">
                  <a16:creationId xmlns:a16="http://schemas.microsoft.com/office/drawing/2014/main" id="{3AC79937-DB4F-8B45-E64F-E14A74CCDB19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5" name="Rectangle 23">
                <a:extLst>
                  <a:ext uri="{FF2B5EF4-FFF2-40B4-BE49-F238E27FC236}">
                    <a16:creationId xmlns:a16="http://schemas.microsoft.com/office/drawing/2014/main" id="{7D5E5E5E-FD27-A37B-6D2E-77E8347E48D3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6" name="TextBox 24">
                <a:extLst>
                  <a:ext uri="{FF2B5EF4-FFF2-40B4-BE49-F238E27FC236}">
                    <a16:creationId xmlns:a16="http://schemas.microsoft.com/office/drawing/2014/main" id="{4033FF21-A325-D72E-5DE2-1F9969FB5BC1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7" name="Group 25">
                <a:extLst>
                  <a:ext uri="{FF2B5EF4-FFF2-40B4-BE49-F238E27FC236}">
                    <a16:creationId xmlns:a16="http://schemas.microsoft.com/office/drawing/2014/main" id="{7AD11A7E-5934-1E99-0308-97F289AE21F5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3FAA53C1-8A1C-E765-E6A8-C109F8A886D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2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10D70DD-C363-2959-2FE8-A1926317C4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8" name="Graphic 22">
                <a:extLst>
                  <a:ext uri="{FF2B5EF4-FFF2-40B4-BE49-F238E27FC236}">
                    <a16:creationId xmlns:a16="http://schemas.microsoft.com/office/drawing/2014/main" id="{2596F4F7-D006-4615-FA38-0436134B7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87AE28B-39ED-FB87-E6EF-6F20CE3566EF}"/>
              </a:ext>
            </a:extLst>
          </p:cNvPr>
          <p:cNvGrpSpPr/>
          <p:nvPr/>
        </p:nvGrpSpPr>
        <p:grpSpPr>
          <a:xfrm>
            <a:off x="-10969" y="0"/>
            <a:ext cx="6873068" cy="10061887"/>
            <a:chOff x="-10969" y="0"/>
            <a:chExt cx="6873068" cy="10061887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661316" y="5185670"/>
              <a:ext cx="5539617" cy="3238330"/>
              <a:chOff x="887138" y="2884766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18906" y="2884766"/>
                <a:ext cx="523940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138" y="3042574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nl-NL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Verwijs patiënten </a:t>
                </a:r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met huidproblemen altijd door naar </a:t>
                </a:r>
                <a:br>
                  <a:rPr lang="nl-NL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nl-NL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een deskundige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E49F0B85-B840-C860-5FE9-D5C6B8FB69CD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F95E3BC6-1FD0-9CF6-98E0-02844DD0B8A6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D67EB981-EBB9-A9C7-20B6-8FC80972E5DA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24">
                <a:extLst>
                  <a:ext uri="{FF2B5EF4-FFF2-40B4-BE49-F238E27FC236}">
                    <a16:creationId xmlns:a16="http://schemas.microsoft.com/office/drawing/2014/main" id="{DD3FB67A-CC5F-B8F0-D828-EF693A81462A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25">
                <a:extLst>
                  <a:ext uri="{FF2B5EF4-FFF2-40B4-BE49-F238E27FC236}">
                    <a16:creationId xmlns:a16="http://schemas.microsoft.com/office/drawing/2014/main" id="{BB3814D1-294E-F668-1149-C4E0F3D727C0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184D3B9E-4B70-BF6A-616C-AD1E253F548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CDFE1B6-B116-1803-A2A8-AECF877431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22">
                <a:extLst>
                  <a:ext uri="{FF2B5EF4-FFF2-40B4-BE49-F238E27FC236}">
                    <a16:creationId xmlns:a16="http://schemas.microsoft.com/office/drawing/2014/main" id="{F44A0B32-36C5-C4D3-BC85-6AB8D47635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C1FC77-5412-A174-70E2-E14A8561F72A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759E357-2898-4BAB-4CF9-6E6E0B0B7A13}"/>
              </a:ext>
            </a:extLst>
          </p:cNvPr>
          <p:cNvGrpSpPr/>
          <p:nvPr/>
        </p:nvGrpSpPr>
        <p:grpSpPr>
          <a:xfrm>
            <a:off x="-10969" y="-7203"/>
            <a:ext cx="6868968" cy="10061890"/>
            <a:chOff x="-10969" y="-3"/>
            <a:chExt cx="6868968" cy="10061890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E1BBC417-3B7B-2154-B8AA-88EF7DB414A0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3" name="Rectangle 23">
                <a:extLst>
                  <a:ext uri="{FF2B5EF4-FFF2-40B4-BE49-F238E27FC236}">
                    <a16:creationId xmlns:a16="http://schemas.microsoft.com/office/drawing/2014/main" id="{D9BDDDB6-81FE-7EAE-7C1B-B32F1E77EE02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4" name="TextBox 24">
                <a:extLst>
                  <a:ext uri="{FF2B5EF4-FFF2-40B4-BE49-F238E27FC236}">
                    <a16:creationId xmlns:a16="http://schemas.microsoft.com/office/drawing/2014/main" id="{F43EE3D8-BBFC-BD6C-65F1-EC3DA0BE2E8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25">
                <a:extLst>
                  <a:ext uri="{FF2B5EF4-FFF2-40B4-BE49-F238E27FC236}">
                    <a16:creationId xmlns:a16="http://schemas.microsoft.com/office/drawing/2014/main" id="{9C024919-0B34-3ACD-288C-9C979282AD7F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7" name="Ovaal 2">
                  <a:extLst>
                    <a:ext uri="{FF2B5EF4-FFF2-40B4-BE49-F238E27FC236}">
                      <a16:creationId xmlns:a16="http://schemas.microsoft.com/office/drawing/2014/main" id="{ECE7B22B-F85D-0359-6EB2-6733609CDBC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8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51156FD-F7D8-5ED9-5DD9-FD0DC3631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22">
                <a:extLst>
                  <a:ext uri="{FF2B5EF4-FFF2-40B4-BE49-F238E27FC236}">
                    <a16:creationId xmlns:a16="http://schemas.microsoft.com/office/drawing/2014/main" id="{19A0C878-8AC5-156D-4A0D-29C21CEC1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8D416FC5-B7AE-AAC3-8DE0-44EBB38DCDCE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63381C0B-E258-DBEA-2D9E-B9BC8BBF8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775" y="5769796"/>
              <a:ext cx="46460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Gepersonaliseerde</a:t>
              </a:r>
              <a:r>
                <a:rPr lang="en-GB" sz="2800" b="1" dirty="0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tekst</a:t>
              </a:r>
              <a:endParaRPr lang="en-GB" sz="2800" b="1" dirty="0">
                <a:solidFill>
                  <a:srgbClr val="2585C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BC6B02C1-EB2A-9D23-8921-CC272E16B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74" y="3530874"/>
              <a:ext cx="211964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Voeg hier </a:t>
              </a:r>
              <a:br>
                <a:rPr lang="nl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nl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uw foto toe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525DB8ED-31A4-DBDC-E08C-582B88F7C922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5DD9294-3ACB-3CA6-CCCF-BA5BB71B5DC4}"/>
              </a:ext>
            </a:extLst>
          </p:cNvPr>
          <p:cNvGrpSpPr/>
          <p:nvPr/>
        </p:nvGrpSpPr>
        <p:grpSpPr>
          <a:xfrm>
            <a:off x="-10969" y="-3"/>
            <a:ext cx="6868968" cy="10061890"/>
            <a:chOff x="-10969" y="-3"/>
            <a:chExt cx="6868968" cy="10061890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9" y="421958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Blootstelling aan UV verhoogt uw risico op kanker. </a:t>
              </a:r>
              <a:br>
                <a:rPr lang="nl-NL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Geniet van de zon, </a:t>
              </a:r>
              <a:br>
                <a:rPr lang="nl-NL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maar wees beschermd.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65D7771C-9C9C-39D1-C4BA-007FA2A618CF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20D4DEDC-1E9E-895F-725E-84CF7B7167BA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8B0564F0-F27F-210E-367A-2A48BD565C40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3A1FFF82-500F-EF16-8265-1B5CE7AC8166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B3C3F52C-D6EA-4824-9226-66CF2CCBEE76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905591E3-2807-9A98-3423-F70D6C33E50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44CB7C2-DACF-DB0D-D335-CCE2C55F96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FCD8F800-1E53-AB78-0404-9EC83DD99E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447A8F23-5564-A286-1A6A-3017B8747A10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9D05876-A40C-C929-7A41-04F1C156D768}"/>
              </a:ext>
            </a:extLst>
          </p:cNvPr>
          <p:cNvGrpSpPr/>
          <p:nvPr/>
        </p:nvGrpSpPr>
        <p:grpSpPr>
          <a:xfrm>
            <a:off x="-10969" y="-112335"/>
            <a:ext cx="6873069" cy="10174222"/>
            <a:chOff x="-10969" y="-112335"/>
            <a:chExt cx="6873069" cy="10174222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56024" y="5937081"/>
              <a:ext cx="658317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2" y="6225013"/>
              <a:ext cx="6481243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Blijf veilig in de zon!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Bedek je en gebruik zonnecrème.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55125408-1A52-5308-5A1C-C964636874C8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9C4049D7-40F5-C6A8-5C13-3FA33248FC51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A16F3C8B-1278-0E62-9709-BE8AD101D82B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468F5D51-B736-E06D-3A43-47F7435826FD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BAA21C82-651E-F199-F331-6744A0434890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25948C26-052D-1AE1-F91C-92F4CB34D40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62DDC52-5089-4989-C220-3966140C92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1BA53C43-F292-F519-D63B-23A9C32124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14B6A7CD-876C-317D-3210-6C8AC6A92CE2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8A9DC0B-3F37-B9B4-79D1-55087CD61C09}"/>
              </a:ext>
            </a:extLst>
          </p:cNvPr>
          <p:cNvGrpSpPr/>
          <p:nvPr/>
        </p:nvGrpSpPr>
        <p:grpSpPr>
          <a:xfrm>
            <a:off x="-10969" y="-38395"/>
            <a:ext cx="6886795" cy="10100282"/>
            <a:chOff x="-10969" y="-38395"/>
            <a:chExt cx="6886795" cy="10100282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905" y="4933802"/>
              <a:ext cx="5802243" cy="296459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73" y="493380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Het gebruik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van zonnebanken is onveilig.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Vermijd ze en doe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zo uw huid een plezier.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92C628FE-6FCD-DA79-34A3-EAED9DC42E7E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E65366D5-ED99-AE89-1112-5589031EF5CF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7143F5D6-7714-696D-2233-38BCCF3354C3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50483429-1BB4-D06A-A1C6-A7885E7F87B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C8D336A4-6FEC-A632-8CD5-004E44AE2351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46BBF882-2A45-345C-DA90-14C4CD381DE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5BBE3B8-162A-F76E-C2AE-D2D4BE4F9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6FE69DBF-7802-AEAE-CC1E-4FE9AD1DFB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CC44F379-7A14-3CED-AE63-89F618503CBD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821BA7E-FC6B-1487-82DC-A3AEF6F752B1}"/>
              </a:ext>
            </a:extLst>
          </p:cNvPr>
          <p:cNvGrpSpPr/>
          <p:nvPr/>
        </p:nvGrpSpPr>
        <p:grpSpPr>
          <a:xfrm>
            <a:off x="-10969" y="0"/>
            <a:ext cx="6886794" cy="10061887"/>
            <a:chOff x="-10969" y="0"/>
            <a:chExt cx="6886794" cy="10061887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79443" y="40343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01" y="3930077"/>
              <a:ext cx="5917794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Controleer uw huid regelmatig op veranderingen.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Neem altijd contact op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met uw zorgverlener </a:t>
              </a:r>
              <a:b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als u zich zorgen maakt.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C371E783-C913-AC34-62A6-02B07819740A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F76A5844-BE55-DEF6-A367-DDEA91409A3C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BBDDD682-56D2-8506-BCAE-4710554B7D8B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24">
                <a:extLst>
                  <a:ext uri="{FF2B5EF4-FFF2-40B4-BE49-F238E27FC236}">
                    <a16:creationId xmlns:a16="http://schemas.microsoft.com/office/drawing/2014/main" id="{1D1F714F-FE0A-54F5-3075-1E2A674C627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25">
                <a:extLst>
                  <a:ext uri="{FF2B5EF4-FFF2-40B4-BE49-F238E27FC236}">
                    <a16:creationId xmlns:a16="http://schemas.microsoft.com/office/drawing/2014/main" id="{F5FD0505-8EE1-6A7F-0E7A-2F1A8BC31B27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FD605171-F1C8-BFE8-C7FD-A0FF44FB292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45A148F-4417-6C96-6D36-26124E122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22">
                <a:extLst>
                  <a:ext uri="{FF2B5EF4-FFF2-40B4-BE49-F238E27FC236}">
                    <a16:creationId xmlns:a16="http://schemas.microsoft.com/office/drawing/2014/main" id="{3406C59B-E2B8-8030-A042-5FEBE21AE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EB3EC865-D68D-1074-D226-25C23FA797F7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869A23B-8650-56A2-968A-329EF67CFF45}"/>
              </a:ext>
            </a:extLst>
          </p:cNvPr>
          <p:cNvGrpSpPr/>
          <p:nvPr/>
        </p:nvGrpSpPr>
        <p:grpSpPr>
          <a:xfrm>
            <a:off x="-10969" y="0"/>
            <a:ext cx="6902804" cy="10061887"/>
            <a:chOff x="-10969" y="0"/>
            <a:chExt cx="6902804" cy="10061887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5"/>
              <a:ext cx="6105118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13" y="5737402"/>
              <a:ext cx="6090229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Kinderen en jongeren zijn bijzonder kwetsbaar voor huidbeschadiging door de zon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66AF6D3F-471E-0A50-9E67-DA671F50B16A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7" name="Skupina 12">
              <a:extLst>
                <a:ext uri="{FF2B5EF4-FFF2-40B4-BE49-F238E27FC236}">
                  <a16:creationId xmlns:a16="http://schemas.microsoft.com/office/drawing/2014/main" id="{A851C3BE-E11A-C0AA-532D-52145C22D3DE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884C4620-4B18-2F05-A7EF-C63E5B1230B7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4">
                <a:extLst>
                  <a:ext uri="{FF2B5EF4-FFF2-40B4-BE49-F238E27FC236}">
                    <a16:creationId xmlns:a16="http://schemas.microsoft.com/office/drawing/2014/main" id="{EA148FDC-5877-D154-D8B0-FF7576C184DC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3D8BF6E6-5B7F-BF36-3FE0-761A68EBB09C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4C5782E0-333B-01C4-1895-1E5794C0258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693647A-F696-72BF-A541-A9C48734A5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DB079151-F978-4845-A72C-8C35CE53FF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B073E8B7-2CFF-2FFF-4CC0-782142FEB97F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DB13606-A93B-509E-0064-AFB96ED509E5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2DBBD21-2034-E789-C015-4D368B3A5FB0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4BCE5BC7-BF75-19B5-231A-F211907B8005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3" name="Rectangle 23">
                <a:extLst>
                  <a:ext uri="{FF2B5EF4-FFF2-40B4-BE49-F238E27FC236}">
                    <a16:creationId xmlns:a16="http://schemas.microsoft.com/office/drawing/2014/main" id="{CEF6D6A2-8C94-B9EB-15BF-29CED9ACFD6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4" name="TextBox 24">
                <a:extLst>
                  <a:ext uri="{FF2B5EF4-FFF2-40B4-BE49-F238E27FC236}">
                    <a16:creationId xmlns:a16="http://schemas.microsoft.com/office/drawing/2014/main" id="{929D2CEC-BFB3-3C72-AF77-B6EB35181F20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25">
                <a:extLst>
                  <a:ext uri="{FF2B5EF4-FFF2-40B4-BE49-F238E27FC236}">
                    <a16:creationId xmlns:a16="http://schemas.microsoft.com/office/drawing/2014/main" id="{28F26BAE-6DBA-6C93-F3D9-21EAC75D7FC3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7" name="Ovaal 2">
                  <a:extLst>
                    <a:ext uri="{FF2B5EF4-FFF2-40B4-BE49-F238E27FC236}">
                      <a16:creationId xmlns:a16="http://schemas.microsoft.com/office/drawing/2014/main" id="{41981871-7ABA-B722-9C5D-C54088F5114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8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BFE2E45-69E9-9B24-678E-C9FB9DC80B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22">
                <a:extLst>
                  <a:ext uri="{FF2B5EF4-FFF2-40B4-BE49-F238E27FC236}">
                    <a16:creationId xmlns:a16="http://schemas.microsoft.com/office/drawing/2014/main" id="{EA33527E-CEAE-2996-DC46-9BC811250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TextBox 57">
              <a:extLst>
                <a:ext uri="{FF2B5EF4-FFF2-40B4-BE49-F238E27FC236}">
                  <a16:creationId xmlns:a16="http://schemas.microsoft.com/office/drawing/2014/main" id="{E9C9C628-59E0-2F7E-E295-E34126FD9599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</a:t>
              </a:r>
              <a: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zorgverleners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8CA4AFF-14EA-A7ED-AECA-6558EE761097}"/>
              </a:ext>
            </a:extLst>
          </p:cNvPr>
          <p:cNvGrpSpPr/>
          <p:nvPr/>
        </p:nvGrpSpPr>
        <p:grpSpPr>
          <a:xfrm>
            <a:off x="-13204" y="-1"/>
            <a:ext cx="6871203" cy="10061888"/>
            <a:chOff x="-13204" y="-1"/>
            <a:chExt cx="6871203" cy="100618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8711" y="3271193"/>
              <a:ext cx="4576228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112" y="3486164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Melanoom komt </a:t>
              </a:r>
              <a:b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steeds vaker voor </a:t>
              </a:r>
              <a:b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 doodt jaarlijks </a:t>
              </a:r>
              <a:b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meer dan </a:t>
              </a:r>
              <a:b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20.000 mensen </a:t>
              </a:r>
              <a:b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in Europa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4AD7D282-0B27-192D-3802-606DBB99C31D}"/>
                </a:ext>
              </a:extLst>
            </p:cNvPr>
            <p:cNvSpPr txBox="1"/>
            <p:nvPr/>
          </p:nvSpPr>
          <p:spPr>
            <a:xfrm>
              <a:off x="2404003" y="64161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VERMIJD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</a:t>
              </a: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VEEL BLOOTSTELLING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AAN DE ZON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BESCHERM U TEGEN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GA NIET NAAR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DE ZONNEBANK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A65EC475-96EB-843F-B93A-01D6B3D1CEDB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6" name="Rectangle 23">
                <a:extLst>
                  <a:ext uri="{FF2B5EF4-FFF2-40B4-BE49-F238E27FC236}">
                    <a16:creationId xmlns:a16="http://schemas.microsoft.com/office/drawing/2014/main" id="{152D77CA-1F84-BFC5-1562-66FBA6BCF439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7" name="TextBox 24">
                <a:extLst>
                  <a:ext uri="{FF2B5EF4-FFF2-40B4-BE49-F238E27FC236}">
                    <a16:creationId xmlns:a16="http://schemas.microsoft.com/office/drawing/2014/main" id="{2C3E4462-FD0E-055A-5E84-39D3B9B6DB83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2585C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2585C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25">
                <a:extLst>
                  <a:ext uri="{FF2B5EF4-FFF2-40B4-BE49-F238E27FC236}">
                    <a16:creationId xmlns:a16="http://schemas.microsoft.com/office/drawing/2014/main" id="{F2012990-9DB2-AA45-484D-51377E0EDC67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1E7E4861-084F-347D-8D58-B396AB212C1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3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DFD8DE8-CC2C-590B-35BD-95D48FCB9E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22">
                <a:extLst>
                  <a:ext uri="{FF2B5EF4-FFF2-40B4-BE49-F238E27FC236}">
                    <a16:creationId xmlns:a16="http://schemas.microsoft.com/office/drawing/2014/main" id="{53680F6A-78B1-E132-0B3C-9C964239C2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50536410-C844-9596-2022-4CCCB4AE93DB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588C94-8D40-7E04-10F1-8C0F7AE47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r="12664" b="13799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CD941-2679-B156-7E9A-60AA69670CD9}"/>
              </a:ext>
            </a:extLst>
          </p:cNvPr>
          <p:cNvGrpSpPr/>
          <p:nvPr/>
        </p:nvGrpSpPr>
        <p:grpSpPr>
          <a:xfrm>
            <a:off x="204466" y="3920688"/>
            <a:ext cx="6390734" cy="3797711"/>
            <a:chOff x="701657" y="3162038"/>
            <a:chExt cx="5772980" cy="34997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01657" y="3162038"/>
              <a:ext cx="5772980" cy="3499718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980" y="340066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Adviseer uw patiënten </a:t>
              </a:r>
              <a:b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om veilig in de zon </a:t>
              </a:r>
              <a:b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te blijven door zich </a:t>
              </a:r>
              <a:b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nl-NL" sz="4000" b="1" dirty="0">
                  <a:solidFill>
                    <a:srgbClr val="2585C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te bedekken en zonnecrème te gebruiken</a:t>
              </a:r>
              <a:endParaRPr lang="en-GB" sz="6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2A7D6-4418-4D73-8FF1-BC263DF6FB10}"/>
              </a:ext>
            </a:extLst>
          </p:cNvPr>
          <p:cNvGrpSpPr/>
          <p:nvPr/>
        </p:nvGrpSpPr>
        <p:grpSpPr>
          <a:xfrm>
            <a:off x="433928" y="382065"/>
            <a:ext cx="1792224" cy="1792224"/>
            <a:chOff x="1433852" y="1700836"/>
            <a:chExt cx="2823923" cy="2823924"/>
          </a:xfrm>
        </p:grpSpPr>
        <p:sp>
          <p:nvSpPr>
            <p:cNvPr id="30" name="Ovaal 2">
              <a:extLst>
                <a:ext uri="{FF2B5EF4-FFF2-40B4-BE49-F238E27FC236}">
                  <a16:creationId xmlns:a16="http://schemas.microsoft.com/office/drawing/2014/main" id="{72B3D861-DE96-44B4-A2B1-1A48D27B27D8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CF413F-ED04-4D80-B3F3-2957C140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3A41ACC-DCC3-0F59-1C36-4BDAC7C29B2B}"/>
              </a:ext>
            </a:extLst>
          </p:cNvPr>
          <p:cNvSpPr/>
          <p:nvPr/>
        </p:nvSpPr>
        <p:spPr>
          <a:xfrm>
            <a:off x="439174" y="408429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DD13055-8D17-E4A6-1A4B-C0644661ACAC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84" name="Ovaal 41">
              <a:extLst>
                <a:ext uri="{FF2B5EF4-FFF2-40B4-BE49-F238E27FC236}">
                  <a16:creationId xmlns:a16="http://schemas.microsoft.com/office/drawing/2014/main" id="{6C2C1B61-2843-8F11-69EB-DE1AB61B7F2D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86" name="Picture 85" descr="Icon&#10;&#10;Description automatically generated">
              <a:extLst>
                <a:ext uri="{FF2B5EF4-FFF2-40B4-BE49-F238E27FC236}">
                  <a16:creationId xmlns:a16="http://schemas.microsoft.com/office/drawing/2014/main" id="{971FB0FD-3358-D966-E7BB-EDF254D8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707" y="388565"/>
              <a:ext cx="548640" cy="54864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A1C431A-D95B-D031-3E4E-FB66F8A03C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2414E65-79BD-70F6-805D-F37B61B6696E}"/>
              </a:ext>
            </a:extLst>
          </p:cNvPr>
          <p:cNvSpPr txBox="1"/>
          <p:nvPr/>
        </p:nvSpPr>
        <p:spPr>
          <a:xfrm>
            <a:off x="2404003" y="641618"/>
            <a:ext cx="2049983" cy="1646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GB" sz="300" b="1" kern="1200" dirty="0">
              <a:solidFill>
                <a:srgbClr val="FFFFFF"/>
              </a:solidFill>
              <a:effectLst/>
              <a:latin typeface="Verdana" panose="020B060403050404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 rtl="0" fontAlgn="base"/>
            <a:endParaRPr lang="en-GB" sz="10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cs-CZ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VERMIJD </a:t>
            </a:r>
            <a:b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TE</a:t>
            </a:r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VEEL BLOOTSTELLING </a:t>
            </a:r>
            <a:b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AAN DE ZON</a:t>
            </a:r>
            <a:b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500" b="1" dirty="0">
                <a:solidFill>
                  <a:srgbClr val="FFD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DFVDG</a:t>
            </a:r>
          </a:p>
          <a:p>
            <a:pPr algn="ctr" rtl="0" fontAlgn="base"/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BESCHERM U TEGEN </a:t>
            </a:r>
            <a:b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ZON</a:t>
            </a:r>
          </a:p>
          <a:p>
            <a:pPr algn="ctr" rtl="0" fontAlgn="base"/>
            <a:r>
              <a:rPr lang="en-US" sz="500" b="1" dirty="0">
                <a:solidFill>
                  <a:srgbClr val="FFDB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DFV</a:t>
            </a:r>
          </a:p>
          <a:p>
            <a:pPr algn="ctr" rtl="0" fontAlgn="base"/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 NIET NAAR </a:t>
            </a:r>
            <a:b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 ZONNEBANK</a:t>
            </a:r>
            <a:endParaRPr lang="en-GB" sz="9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Skupina 12">
            <a:extLst>
              <a:ext uri="{FF2B5EF4-FFF2-40B4-BE49-F238E27FC236}">
                <a16:creationId xmlns:a16="http://schemas.microsoft.com/office/drawing/2014/main" id="{7E50D346-B66B-D3B6-0D70-4EE68EEB59A5}"/>
              </a:ext>
            </a:extLst>
          </p:cNvPr>
          <p:cNvGrpSpPr/>
          <p:nvPr/>
        </p:nvGrpSpPr>
        <p:grpSpPr>
          <a:xfrm>
            <a:off x="-10969" y="9116407"/>
            <a:ext cx="6868968" cy="945480"/>
            <a:chOff x="-10968" y="9092099"/>
            <a:chExt cx="6868968" cy="945480"/>
          </a:xfrm>
        </p:grpSpPr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503C818A-741E-EC10-59B4-3A84B70D9E28}"/>
                </a:ext>
              </a:extLst>
            </p:cNvPr>
            <p:cNvSpPr/>
            <p:nvPr/>
          </p:nvSpPr>
          <p:spPr>
            <a:xfrm>
              <a:off x="-10968" y="90920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852F44FB-E8DE-1B17-E4BC-8F500E5895C7}"/>
                </a:ext>
              </a:extLst>
            </p:cNvPr>
            <p:cNvSpPr txBox="1"/>
            <p:nvPr/>
          </p:nvSpPr>
          <p:spPr>
            <a:xfrm>
              <a:off x="-22" y="9191193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2585C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nl-NL" sz="1200" b="1" dirty="0">
                  <a:solidFill>
                    <a:srgbClr val="2585C2"/>
                  </a:solidFill>
                  <a:effectLst/>
                </a:rPr>
                <a:t>De PrEvCan©-campagne is geïnitieerd door EONS en wordt samen met onze </a:t>
              </a:r>
              <a:br>
                <a:rPr lang="nl-NL" sz="1200" b="1" dirty="0">
                  <a:solidFill>
                    <a:srgbClr val="2585C2"/>
                  </a:solidFill>
                  <a:effectLst/>
                </a:rPr>
              </a:br>
              <a:r>
                <a:rPr lang="nl-NL" sz="1200" b="1" dirty="0">
                  <a:solidFill>
                    <a:srgbClr val="2585C2"/>
                  </a:solidFill>
                  <a:effectLst/>
                </a:rPr>
                <a:t>belangrijkste partner ESMO uitgevoerd</a:t>
              </a:r>
              <a:r>
                <a:rPr lang="en-GB" sz="1200" b="1" dirty="0">
                  <a:solidFill>
                    <a:srgbClr val="2585C2"/>
                  </a:solidFill>
                  <a:effectLst/>
                </a:rPr>
                <a:t>. 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Meer </a:t>
              </a:r>
              <a:r>
                <a:rPr lang="en-US" sz="1200" b="1" dirty="0" err="1">
                  <a:solidFill>
                    <a:srgbClr val="2585C2"/>
                  </a:solidFill>
                  <a:cs typeface="Aharoni" panose="02010803020104030203" pitchFamily="2" charset="-79"/>
                </a:rPr>
                <a:t>informatie</a:t>
              </a:r>
              <a: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2585C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2585C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17" name="Group 25">
              <a:extLst>
                <a:ext uri="{FF2B5EF4-FFF2-40B4-BE49-F238E27FC236}">
                  <a16:creationId xmlns:a16="http://schemas.microsoft.com/office/drawing/2014/main" id="{D1BA4193-E1AE-F338-91D8-482AD24A3673}"/>
                </a:ext>
              </a:extLst>
            </p:cNvPr>
            <p:cNvGrpSpPr/>
            <p:nvPr/>
          </p:nvGrpSpPr>
          <p:grpSpPr>
            <a:xfrm>
              <a:off x="142079" y="9191193"/>
              <a:ext cx="474731" cy="475488"/>
              <a:chOff x="-302004" y="1916250"/>
              <a:chExt cx="2823923" cy="2823924"/>
            </a:xfrm>
          </p:grpSpPr>
          <p:sp>
            <p:nvSpPr>
              <p:cNvPr id="21" name="Ovaal 2">
                <a:extLst>
                  <a:ext uri="{FF2B5EF4-FFF2-40B4-BE49-F238E27FC236}">
                    <a16:creationId xmlns:a16="http://schemas.microsoft.com/office/drawing/2014/main" id="{CBF45427-94C2-E6D2-DEE9-586473FDE095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2585C2"/>
                  </a:solidFill>
                </a:endParaRPr>
              </a:p>
            </p:txBody>
          </p:sp>
          <p:pic>
            <p:nvPicPr>
              <p:cNvPr id="22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EA84CEE4-5052-67CD-4430-06787E25B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18" name="Graphic 22">
              <a:extLst>
                <a:ext uri="{FF2B5EF4-FFF2-40B4-BE49-F238E27FC236}">
                  <a16:creationId xmlns:a16="http://schemas.microsoft.com/office/drawing/2014/main" id="{0E810B69-09D9-A110-AC71-AE9E2B13B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263229"/>
              <a:ext cx="702865" cy="331414"/>
            </a:xfrm>
            <a:prstGeom prst="rect">
              <a:avLst/>
            </a:prstGeom>
          </p:spPr>
        </p:pic>
      </p:grpSp>
      <p:sp>
        <p:nvSpPr>
          <p:cNvPr id="23" name="Rectangle 25">
            <a:extLst>
              <a:ext uri="{FF2B5EF4-FFF2-40B4-BE49-F238E27FC236}">
                <a16:creationId xmlns:a16="http://schemas.microsoft.com/office/drawing/2014/main" id="{D6822F4E-F4D3-46E0-3A45-8BFEB3F05D31}"/>
              </a:ext>
            </a:extLst>
          </p:cNvPr>
          <p:cNvSpPr/>
          <p:nvPr/>
        </p:nvSpPr>
        <p:spPr>
          <a:xfrm>
            <a:off x="580839" y="797386"/>
            <a:ext cx="148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Voeg het logo van uw organisatie </a:t>
            </a:r>
            <a:br>
              <a:rPr lang="nl-NL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nl-NL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hier toe</a:t>
            </a:r>
            <a:endParaRPr lang="en-US" sz="1600" dirty="0">
              <a:ln w="0"/>
              <a:solidFill>
                <a:srgbClr val="2585C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1600" b="0" cap="none" spc="0" dirty="0">
              <a:ln w="0"/>
              <a:solidFill>
                <a:srgbClr val="2585C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907</Words>
  <Application>Microsoft Office PowerPoint</Application>
  <PresentationFormat>A4 Paper (210x297 mm)</PresentationFormat>
  <Paragraphs>130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2023-03-23T09:16:14Z</dcterms:modified>
</cp:coreProperties>
</file>