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6880-7D18-4A11-AAA8-860694690300}" v="33" dt="2023-03-16T01:19:30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48D3585-DD66-9315-1C7C-B7D6082EFA40}"/>
              </a:ext>
            </a:extLst>
          </p:cNvPr>
          <p:cNvGrpSpPr/>
          <p:nvPr/>
        </p:nvGrpSpPr>
        <p:grpSpPr>
          <a:xfrm>
            <a:off x="-5489" y="153870"/>
            <a:ext cx="6868968" cy="9881426"/>
            <a:chOff x="-5489" y="153870"/>
            <a:chExt cx="6868968" cy="988142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DE13A0-C4A4-7803-75DA-401D596398C6}"/>
                </a:ext>
              </a:extLst>
            </p:cNvPr>
            <p:cNvSpPr txBox="1"/>
            <p:nvPr/>
          </p:nvSpPr>
          <p:spPr>
            <a:xfrm>
              <a:off x="132258" y="48613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U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  <a:r>
                <a:rPr lang="cs-CZ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ělení</a:t>
              </a:r>
              <a:r>
                <a:rPr lang="cs-CZ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 širokou veřejnost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oup 29">
              <a:extLst>
                <a:ext uri="{FF2B5EF4-FFF2-40B4-BE49-F238E27FC236}">
                  <a16:creationId xmlns:a16="http://schemas.microsoft.com/office/drawing/2014/main" id="{68CC4B82-06A2-1071-C81F-03F17F869934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5" name="Rectangle 30">
                <a:extLst>
                  <a:ext uri="{FF2B5EF4-FFF2-40B4-BE49-F238E27FC236}">
                    <a16:creationId xmlns:a16="http://schemas.microsoft.com/office/drawing/2014/main" id="{6C283DCB-65CF-FFB7-9656-3118CC81FDD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6" name="TextBox 31">
                <a:extLst>
                  <a:ext uri="{FF2B5EF4-FFF2-40B4-BE49-F238E27FC236}">
                    <a16:creationId xmlns:a16="http://schemas.microsoft.com/office/drawing/2014/main" id="{36BC74F9-04D5-F953-F56B-8DFA18226CD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7" name="Group 32">
                <a:extLst>
                  <a:ext uri="{FF2B5EF4-FFF2-40B4-BE49-F238E27FC236}">
                    <a16:creationId xmlns:a16="http://schemas.microsoft.com/office/drawing/2014/main" id="{EC7EBEDC-C534-94A9-5327-F62079C9C2DC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AC80B857-E3DF-9D35-C6A2-F1AAC90B658F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2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67E98A9-1868-384C-DFFE-E8978AEB5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8" name="Graphic 33">
                <a:extLst>
                  <a:ext uri="{FF2B5EF4-FFF2-40B4-BE49-F238E27FC236}">
                    <a16:creationId xmlns:a16="http://schemas.microsoft.com/office/drawing/2014/main" id="{19E34531-24F2-AA25-07F4-A1E3DBF62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483A438-4569-7141-6B72-65630988E921}"/>
              </a:ext>
            </a:extLst>
          </p:cNvPr>
          <p:cNvGrpSpPr/>
          <p:nvPr/>
        </p:nvGrpSpPr>
        <p:grpSpPr>
          <a:xfrm>
            <a:off x="-5489" y="0"/>
            <a:ext cx="6868968" cy="10035296"/>
            <a:chOff x="-5489" y="0"/>
            <a:chExt cx="6868968" cy="10035296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659186" y="5150434"/>
              <a:ext cx="5539617" cy="2977340"/>
              <a:chOff x="885008" y="2849530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28148" y="2849530"/>
                <a:ext cx="5239402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008" y="3316844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cs-CZ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Pacienty s jakýmkoliv podezřením odešlete vždy k odborníkovi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0200B4-1211-8B54-F31F-BE34C4DCD31C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7592FE-53C8-DCBB-C07B-2DAA449701F0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09F51E5C-934F-368E-4F52-A85C16B469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F3EC60A6-8EC9-4590-11A5-C6CB8368F9CD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769301FD-FE14-F553-677D-639C8FF41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29">
              <a:extLst>
                <a:ext uri="{FF2B5EF4-FFF2-40B4-BE49-F238E27FC236}">
                  <a16:creationId xmlns:a16="http://schemas.microsoft.com/office/drawing/2014/main" id="{6FC9E922-F360-F43C-8112-4D5C7D17EEBC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1" name="Rectangle 30">
                <a:extLst>
                  <a:ext uri="{FF2B5EF4-FFF2-40B4-BE49-F238E27FC236}">
                    <a16:creationId xmlns:a16="http://schemas.microsoft.com/office/drawing/2014/main" id="{493897FE-BE19-03FE-DA55-B077C4573A2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2" name="TextBox 31">
                <a:extLst>
                  <a:ext uri="{FF2B5EF4-FFF2-40B4-BE49-F238E27FC236}">
                    <a16:creationId xmlns:a16="http://schemas.microsoft.com/office/drawing/2014/main" id="{AAFC163C-CD2A-66CB-51E6-08C4B78099A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32">
                <a:extLst>
                  <a:ext uri="{FF2B5EF4-FFF2-40B4-BE49-F238E27FC236}">
                    <a16:creationId xmlns:a16="http://schemas.microsoft.com/office/drawing/2014/main" id="{B5B7FD12-AA99-EC2A-C786-8D9E94FD93FC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4628CE32-CF76-714D-8F9B-0A44EF6F22D3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7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66CAAB4-95A5-C0F7-7621-DB54610273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33">
                <a:extLst>
                  <a:ext uri="{FF2B5EF4-FFF2-40B4-BE49-F238E27FC236}">
                    <a16:creationId xmlns:a16="http://schemas.microsoft.com/office/drawing/2014/main" id="{0081B053-756B-CBA6-FAF4-7B3D1E5E70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E4A6768-B73B-B3C4-30B9-B621DAB1F57B}"/>
              </a:ext>
            </a:extLst>
          </p:cNvPr>
          <p:cNvGrpSpPr/>
          <p:nvPr/>
        </p:nvGrpSpPr>
        <p:grpSpPr>
          <a:xfrm>
            <a:off x="-5489" y="-3"/>
            <a:ext cx="6868968" cy="10035299"/>
            <a:chOff x="-5489" y="-3"/>
            <a:chExt cx="6868968" cy="10035299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D396CE-3BD3-0559-731F-F6FC696A460D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3DEA6F-09DD-6322-ECEB-1D336AFE00FC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A7FA2495-E657-3052-8727-DD972CE39C1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B14D06E7-D7DA-5CA7-BBF9-4B6BCA1A2192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D4A33104-B528-09B6-2F2B-3F437CB61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29">
              <a:extLst>
                <a:ext uri="{FF2B5EF4-FFF2-40B4-BE49-F238E27FC236}">
                  <a16:creationId xmlns:a16="http://schemas.microsoft.com/office/drawing/2014/main" id="{46F1DA8D-37AE-B8F0-AE3C-C733A5D9D9B2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C2113698-6F4D-7313-1881-A2E99460BAC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31">
                <a:extLst>
                  <a:ext uri="{FF2B5EF4-FFF2-40B4-BE49-F238E27FC236}">
                    <a16:creationId xmlns:a16="http://schemas.microsoft.com/office/drawing/2014/main" id="{2FE821B1-5604-AFA5-964C-6C66B114888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32">
                <a:extLst>
                  <a:ext uri="{FF2B5EF4-FFF2-40B4-BE49-F238E27FC236}">
                    <a16:creationId xmlns:a16="http://schemas.microsoft.com/office/drawing/2014/main" id="{D514E171-58CF-FD64-5E57-D3E9EBB49717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1895F401-5152-40BF-4471-3E55969E1E84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3AA4FAA-7BEC-4343-716D-E20DF8519C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33">
                <a:extLst>
                  <a:ext uri="{FF2B5EF4-FFF2-40B4-BE49-F238E27FC236}">
                    <a16:creationId xmlns:a16="http://schemas.microsoft.com/office/drawing/2014/main" id="{ABE77EA9-2FA5-6579-160C-6FDCFA0C50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DD31773A-C626-479D-0310-613972F8B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611" y="562214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Vaše sdělení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3588F48A-B54A-2B37-E338-CCC4F8A02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53" y="300412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Vložte své </a:t>
              </a:r>
              <a:br>
                <a:rPr lang="cs-CZ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foto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28F59387-E5E9-0DA4-E616-02D26AA2F6A2}"/>
              </a:ext>
            </a:extLst>
          </p:cNvPr>
          <p:cNvGrpSpPr/>
          <p:nvPr/>
        </p:nvGrpSpPr>
        <p:grpSpPr>
          <a:xfrm>
            <a:off x="-5489" y="-3"/>
            <a:ext cx="6868968" cy="10035299"/>
            <a:chOff x="-5489" y="-3"/>
            <a:chExt cx="6868968" cy="10035299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66132" y="3824066"/>
              <a:ext cx="5920491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89" y="421958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2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Vystavení se UV záření se zvyšuje Vaše riziko vzniku rakoviny.</a:t>
              </a:r>
              <a:br>
                <a:rPr lang="cs-CZ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Užívejte si slunečních paprsků, ale buďte chráněni.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512BAE-2726-8623-DDFA-16CB7DB79962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06F14A0-8EB1-668E-C540-43935482F715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30" name="Ovaal 41">
                <a:extLst>
                  <a:ext uri="{FF2B5EF4-FFF2-40B4-BE49-F238E27FC236}">
                    <a16:creationId xmlns:a16="http://schemas.microsoft.com/office/drawing/2014/main" id="{3DD13D84-414D-EAA4-BD9E-FB34876ECB7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7">
                <a:extLst>
                  <a:ext uri="{FF2B5EF4-FFF2-40B4-BE49-F238E27FC236}">
                    <a16:creationId xmlns:a16="http://schemas.microsoft.com/office/drawing/2014/main" id="{B5C09FE8-28F6-8FF8-57C0-977112CD5094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B4E1515E-DF9E-651E-675C-92AD1D1B5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3" name="Group 29">
              <a:extLst>
                <a:ext uri="{FF2B5EF4-FFF2-40B4-BE49-F238E27FC236}">
                  <a16:creationId xmlns:a16="http://schemas.microsoft.com/office/drawing/2014/main" id="{C376C9D5-0934-821E-8A71-540E698447A9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34" name="Rectangle 30">
                <a:extLst>
                  <a:ext uri="{FF2B5EF4-FFF2-40B4-BE49-F238E27FC236}">
                    <a16:creationId xmlns:a16="http://schemas.microsoft.com/office/drawing/2014/main" id="{948FDCB6-A27B-E0DE-36EB-B446E54963E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35" name="TextBox 31">
                <a:extLst>
                  <a:ext uri="{FF2B5EF4-FFF2-40B4-BE49-F238E27FC236}">
                    <a16:creationId xmlns:a16="http://schemas.microsoft.com/office/drawing/2014/main" id="{EE4FED44-6B29-9158-561C-AA1E3035D920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32">
                <a:extLst>
                  <a:ext uri="{FF2B5EF4-FFF2-40B4-BE49-F238E27FC236}">
                    <a16:creationId xmlns:a16="http://schemas.microsoft.com/office/drawing/2014/main" id="{6F401D08-AB8F-D133-2B8B-3F1FD13DC3C9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77C27C93-0246-170A-C6A3-DDF64FF899F6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40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385E8F5-4C14-6280-242A-C3B56C4961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33">
                <a:extLst>
                  <a:ext uri="{FF2B5EF4-FFF2-40B4-BE49-F238E27FC236}">
                    <a16:creationId xmlns:a16="http://schemas.microsoft.com/office/drawing/2014/main" id="{FD30B4C3-ED84-5952-DB02-76D0825C0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723525F-E3BC-E76D-5CE2-D1B2AFF44909}"/>
              </a:ext>
            </a:extLst>
          </p:cNvPr>
          <p:cNvGrpSpPr/>
          <p:nvPr/>
        </p:nvGrpSpPr>
        <p:grpSpPr>
          <a:xfrm>
            <a:off x="-5489" y="-112335"/>
            <a:ext cx="6868968" cy="10147631"/>
            <a:chOff x="-5489" y="-112335"/>
            <a:chExt cx="6868968" cy="10147631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5472" y="59370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642" y="596098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Zůstaňte na slunci v bezpečí!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Zahalte se a používejte opalovací krém.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9657DB-9FA5-164E-609C-5373879375E8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82555C-A825-D501-E1E0-9641D4747DFA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D37A5F0E-A461-2E9F-E670-8992EF76FE7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4D289AA8-0776-F9A2-CCE0-4314F9EE881E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F02186DF-891B-8725-84D6-7C38403B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29">
              <a:extLst>
                <a:ext uri="{FF2B5EF4-FFF2-40B4-BE49-F238E27FC236}">
                  <a16:creationId xmlns:a16="http://schemas.microsoft.com/office/drawing/2014/main" id="{24C7FE1E-9D96-FC2A-33CD-5089C000DAB2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5E12F786-BAC8-5F96-A21F-FF86E929185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31">
                <a:extLst>
                  <a:ext uri="{FF2B5EF4-FFF2-40B4-BE49-F238E27FC236}">
                    <a16:creationId xmlns:a16="http://schemas.microsoft.com/office/drawing/2014/main" id="{23A4707F-AAFD-51F0-DE3B-E94A38BD613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32">
                <a:extLst>
                  <a:ext uri="{FF2B5EF4-FFF2-40B4-BE49-F238E27FC236}">
                    <a16:creationId xmlns:a16="http://schemas.microsoft.com/office/drawing/2014/main" id="{F618CF7E-9E05-09F3-3A4C-EED98319B89B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5D4803BF-C318-093D-9961-F7EB6778676B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32724BB-F83E-29C9-A964-3582C5044D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33">
                <a:extLst>
                  <a:ext uri="{FF2B5EF4-FFF2-40B4-BE49-F238E27FC236}">
                    <a16:creationId xmlns:a16="http://schemas.microsoft.com/office/drawing/2014/main" id="{CE77C97D-0532-A437-DBF2-1B0A0D8EA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1D83D9A-FA9E-B206-2549-B64753130198}"/>
              </a:ext>
            </a:extLst>
          </p:cNvPr>
          <p:cNvGrpSpPr/>
          <p:nvPr/>
        </p:nvGrpSpPr>
        <p:grpSpPr>
          <a:xfrm>
            <a:off x="-5489" y="-38395"/>
            <a:ext cx="6881315" cy="10073691"/>
            <a:chOff x="-5489" y="-38395"/>
            <a:chExt cx="6881315" cy="10073691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8531" y="4933802"/>
              <a:ext cx="6633809" cy="2646978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90" y="5110415"/>
              <a:ext cx="6633809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Používání solárií není bezpečné. Vyhněte se jim, </a:t>
              </a:r>
              <a:b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prokážete tím službu své pokožce.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6435D4-52F3-FBD4-4B8A-4CAA5AE8B6BF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0350081-D9DD-A59D-2546-B10FAE5E9FB4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2516D5EB-CC6B-41E4-B347-5F99DA6A245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56CE2747-47A9-D850-384B-1FC2D0CA61BC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EC6CC580-4560-D89E-B066-B00651729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29">
              <a:extLst>
                <a:ext uri="{FF2B5EF4-FFF2-40B4-BE49-F238E27FC236}">
                  <a16:creationId xmlns:a16="http://schemas.microsoft.com/office/drawing/2014/main" id="{56C1BEC8-A97E-FA5D-8C00-03BFEF265D96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B57E765C-7DB5-3C6B-2983-0909D115E02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31">
                <a:extLst>
                  <a:ext uri="{FF2B5EF4-FFF2-40B4-BE49-F238E27FC236}">
                    <a16:creationId xmlns:a16="http://schemas.microsoft.com/office/drawing/2014/main" id="{A4D5C33D-6AAC-336F-1994-36E76DE367E0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32">
                <a:extLst>
                  <a:ext uri="{FF2B5EF4-FFF2-40B4-BE49-F238E27FC236}">
                    <a16:creationId xmlns:a16="http://schemas.microsoft.com/office/drawing/2014/main" id="{59E448A4-1174-14F7-7645-F57BA2B2560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6A810595-F782-EE43-34C8-518755BA70E6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ACF4ABF-2873-53B4-F1C4-5A02337D63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33">
                <a:extLst>
                  <a:ext uri="{FF2B5EF4-FFF2-40B4-BE49-F238E27FC236}">
                    <a16:creationId xmlns:a16="http://schemas.microsoft.com/office/drawing/2014/main" id="{FE3E18DA-36BF-7ABF-AAE7-FDBC429B3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F98A030-E662-1B31-763C-AAC0D7555515}"/>
              </a:ext>
            </a:extLst>
          </p:cNvPr>
          <p:cNvGrpSpPr/>
          <p:nvPr/>
        </p:nvGrpSpPr>
        <p:grpSpPr>
          <a:xfrm>
            <a:off x="-5489" y="0"/>
            <a:ext cx="6881314" cy="10035296"/>
            <a:chOff x="-5489" y="0"/>
            <a:chExt cx="6881314" cy="10035296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41580"/>
              <a:ext cx="6105118" cy="3288321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593" y="3930077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Pravidelně kontrolujte změny na své kůži.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Vždy kontaktujte </a:t>
              </a:r>
              <a:b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svého lékaře, pokud máte jakékoliv obavy.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369322-D398-D1F6-0A9B-318AE9556083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1C6FEB-1E45-4B9E-3BAE-963AF7B981F3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0CFE345A-A886-C169-251F-CFB497F0165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EA12A524-27FE-B0D0-7967-41C10C471672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B2A592DB-8D95-F9F7-DB63-40FB4B7DE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29">
              <a:extLst>
                <a:ext uri="{FF2B5EF4-FFF2-40B4-BE49-F238E27FC236}">
                  <a16:creationId xmlns:a16="http://schemas.microsoft.com/office/drawing/2014/main" id="{78E7A0E2-7B69-2A6A-EEAF-59191EC7BDE1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1" name="Rectangle 30">
                <a:extLst>
                  <a:ext uri="{FF2B5EF4-FFF2-40B4-BE49-F238E27FC236}">
                    <a16:creationId xmlns:a16="http://schemas.microsoft.com/office/drawing/2014/main" id="{9712A2CB-55FD-C0CB-FBCA-A07DFFAE569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2" name="TextBox 31">
                <a:extLst>
                  <a:ext uri="{FF2B5EF4-FFF2-40B4-BE49-F238E27FC236}">
                    <a16:creationId xmlns:a16="http://schemas.microsoft.com/office/drawing/2014/main" id="{6E6CB4D8-F3F5-DD5F-1161-5622C3D0A85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32">
                <a:extLst>
                  <a:ext uri="{FF2B5EF4-FFF2-40B4-BE49-F238E27FC236}">
                    <a16:creationId xmlns:a16="http://schemas.microsoft.com/office/drawing/2014/main" id="{60EE3650-1C41-3B58-E312-DF3432FD7360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6082FA7B-00C6-8B4C-07A7-6825ED0A8B0C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7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942FF45-35B4-6885-AA85-D98F5DAE1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33">
                <a:extLst>
                  <a:ext uri="{FF2B5EF4-FFF2-40B4-BE49-F238E27FC236}">
                    <a16:creationId xmlns:a16="http://schemas.microsoft.com/office/drawing/2014/main" id="{129840BF-C3E4-B17C-48E6-C28B4889DA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D8F86B4-BF28-7F6E-7974-B04123BE163C}"/>
              </a:ext>
            </a:extLst>
          </p:cNvPr>
          <p:cNvGrpSpPr/>
          <p:nvPr/>
        </p:nvGrpSpPr>
        <p:grpSpPr>
          <a:xfrm>
            <a:off x="-5489" y="0"/>
            <a:ext cx="6897324" cy="10035296"/>
            <a:chOff x="-5489" y="0"/>
            <a:chExt cx="6897324" cy="10035296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3358" y="5623225"/>
              <a:ext cx="6105118" cy="2560110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94" y="5729197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Děti a mladí dospělí jsou zvláště náchylní </a:t>
              </a:r>
              <a:b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 poškození kůže sluncem.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22AC77-4330-610E-C406-D9006D2A1B88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48E5E13-33FA-5D89-0460-5025ABA14BEA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0AADEC04-09B5-C1FD-ECFB-249F1554E21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94A1E838-EDA7-DC15-1627-056B705823E4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BAF1E139-B733-D9B6-F443-FA8026150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29">
              <a:extLst>
                <a:ext uri="{FF2B5EF4-FFF2-40B4-BE49-F238E27FC236}">
                  <a16:creationId xmlns:a16="http://schemas.microsoft.com/office/drawing/2014/main" id="{7D9A7641-1641-6FB7-8AEB-5677323941EB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FE3530F8-15C6-2A29-C50F-50EC34B5F6C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1" name="TextBox 31">
                <a:extLst>
                  <a:ext uri="{FF2B5EF4-FFF2-40B4-BE49-F238E27FC236}">
                    <a16:creationId xmlns:a16="http://schemas.microsoft.com/office/drawing/2014/main" id="{3BCE9A12-E60B-6689-6125-80EFE5653B5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32">
                <a:extLst>
                  <a:ext uri="{FF2B5EF4-FFF2-40B4-BE49-F238E27FC236}">
                    <a16:creationId xmlns:a16="http://schemas.microsoft.com/office/drawing/2014/main" id="{7C1F8451-6A4F-B057-A3A4-A80A080200F4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44B6ECA6-0A7D-0BB9-ED38-80DBEB22E51D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DB5A245-A642-91BF-CE41-3EA9CD4251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33">
                <a:extLst>
                  <a:ext uri="{FF2B5EF4-FFF2-40B4-BE49-F238E27FC236}">
                    <a16:creationId xmlns:a16="http://schemas.microsoft.com/office/drawing/2014/main" id="{F7B29C75-8F3B-D5CA-0522-69A7FB5CB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5B17DE7-20EC-B750-D63F-042949F81C2E}"/>
              </a:ext>
            </a:extLst>
          </p:cNvPr>
          <p:cNvGrpSpPr/>
          <p:nvPr/>
        </p:nvGrpSpPr>
        <p:grpSpPr>
          <a:xfrm>
            <a:off x="-5489" y="153870"/>
            <a:ext cx="6868968" cy="9881426"/>
            <a:chOff x="-5489" y="153870"/>
            <a:chExt cx="6868968" cy="988142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E2A436-183D-D69A-84DB-31E70C89FF0C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21D5AA6F-B234-7168-5EF7-01007777FC0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FCCBC3BF-5128-2FF5-A02C-FE61232ED0F0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0954E981-CF50-D2A1-E599-5327920D1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29">
              <a:extLst>
                <a:ext uri="{FF2B5EF4-FFF2-40B4-BE49-F238E27FC236}">
                  <a16:creationId xmlns:a16="http://schemas.microsoft.com/office/drawing/2014/main" id="{7B1F9D3F-C9B9-2E50-C355-D5B5E67119A3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7" name="Rectangle 30">
                <a:extLst>
                  <a:ext uri="{FF2B5EF4-FFF2-40B4-BE49-F238E27FC236}">
                    <a16:creationId xmlns:a16="http://schemas.microsoft.com/office/drawing/2014/main" id="{9763E8BF-8123-2E7C-B400-A16D6C6BFD2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8" name="TextBox 31">
                <a:extLst>
                  <a:ext uri="{FF2B5EF4-FFF2-40B4-BE49-F238E27FC236}">
                    <a16:creationId xmlns:a16="http://schemas.microsoft.com/office/drawing/2014/main" id="{0B3B82DE-AAB5-CB05-E36C-B8CEE9060D2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1" name="Group 32">
                <a:extLst>
                  <a:ext uri="{FF2B5EF4-FFF2-40B4-BE49-F238E27FC236}">
                    <a16:creationId xmlns:a16="http://schemas.microsoft.com/office/drawing/2014/main" id="{4B2B4886-B183-C98D-CFC5-F994E6E83176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3" name="Ovaal 2">
                  <a:extLst>
                    <a:ext uri="{FF2B5EF4-FFF2-40B4-BE49-F238E27FC236}">
                      <a16:creationId xmlns:a16="http://schemas.microsoft.com/office/drawing/2014/main" id="{C22EFEAC-FC64-2054-4578-E9100F077267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4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ADAA953-16CE-4DC2-30AE-DC1C7B0C6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2" name="Graphic 33">
                <a:extLst>
                  <a:ext uri="{FF2B5EF4-FFF2-40B4-BE49-F238E27FC236}">
                    <a16:creationId xmlns:a16="http://schemas.microsoft.com/office/drawing/2014/main" id="{426836CB-1843-1F60-EFF7-021366608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050B5F-31FC-04A6-C783-7A30DDE4EBE0}"/>
                </a:ext>
              </a:extLst>
            </p:cNvPr>
            <p:cNvSpPr txBox="1"/>
            <p:nvPr/>
          </p:nvSpPr>
          <p:spPr>
            <a:xfrm>
              <a:off x="132258" y="48613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U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  <a:r>
                <a:rPr lang="cs-CZ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ělení</a:t>
              </a:r>
              <a:r>
                <a:rPr lang="cs-CZ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 širokou veřejnost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93B782C-0498-FC37-F520-C2B43516E49E}"/>
              </a:ext>
            </a:extLst>
          </p:cNvPr>
          <p:cNvGrpSpPr/>
          <p:nvPr/>
        </p:nvGrpSpPr>
        <p:grpSpPr>
          <a:xfrm>
            <a:off x="-13204" y="-1"/>
            <a:ext cx="6876683" cy="10035297"/>
            <a:chOff x="-13204" y="-1"/>
            <a:chExt cx="6876683" cy="100352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78827" y="3245566"/>
              <a:ext cx="5486400" cy="4476916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136" y="3765859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40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Pacientů </a:t>
              </a:r>
              <a:br>
                <a:rPr lang="cs-CZ" sz="4000" b="1" dirty="0">
                  <a:solidFill>
                    <a:srgbClr val="2585C2"/>
                  </a:solidFill>
                  <a:latin typeface="Calibri" panose="020F0502020204030204" pitchFamily="34" charset="0"/>
                </a:rPr>
              </a:br>
              <a:r>
                <a:rPr lang="cs-CZ" sz="40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s melanomem přibývá. </a:t>
              </a:r>
              <a:br>
                <a:rPr lang="cs-CZ" sz="4000" b="1" dirty="0">
                  <a:solidFill>
                    <a:srgbClr val="2585C2"/>
                  </a:solidFill>
                  <a:latin typeface="Calibri" panose="020F0502020204030204" pitchFamily="34" charset="0"/>
                </a:rPr>
              </a:br>
              <a:r>
                <a:rPr lang="cs-CZ" sz="40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Ročně mu v Evropě podlehne </a:t>
              </a:r>
              <a:br>
                <a:rPr lang="cs-CZ" sz="4000" b="1" dirty="0">
                  <a:solidFill>
                    <a:srgbClr val="2585C2"/>
                  </a:solidFill>
                  <a:latin typeface="Calibri" panose="020F0502020204030204" pitchFamily="34" charset="0"/>
                </a:rPr>
              </a:br>
              <a:r>
                <a:rPr lang="cs-CZ" sz="40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více než 20 000 lidí. 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0B6188-438B-4CE0-7D4F-01EFD0CF12FA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5A2EB4-77D0-1C8B-ED7F-310DDB56C0E8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72FEC45C-C4B5-8565-FBDF-C7C686EFF3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BCA23BFA-0E01-B620-2147-52F0A8B6C55A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7973FC16-CF3A-8B2C-602B-FBE1B0A3E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9">
              <a:extLst>
                <a:ext uri="{FF2B5EF4-FFF2-40B4-BE49-F238E27FC236}">
                  <a16:creationId xmlns:a16="http://schemas.microsoft.com/office/drawing/2014/main" id="{B047FF8B-E829-6DFA-83D8-7D5A0E9D755D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2" name="Rectangle 30">
                <a:extLst>
                  <a:ext uri="{FF2B5EF4-FFF2-40B4-BE49-F238E27FC236}">
                    <a16:creationId xmlns:a16="http://schemas.microsoft.com/office/drawing/2014/main" id="{371FE86A-1054-86DD-5E49-E6C237BDE56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3" name="TextBox 31">
                <a:extLst>
                  <a:ext uri="{FF2B5EF4-FFF2-40B4-BE49-F238E27FC236}">
                    <a16:creationId xmlns:a16="http://schemas.microsoft.com/office/drawing/2014/main" id="{9A1A16C8-6323-8961-6100-042CBB3B235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32">
                <a:extLst>
                  <a:ext uri="{FF2B5EF4-FFF2-40B4-BE49-F238E27FC236}">
                    <a16:creationId xmlns:a16="http://schemas.microsoft.com/office/drawing/2014/main" id="{42AE40E5-93DC-4C1E-EAA6-0522FAAAC70B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934F96A7-FA38-00B7-A078-143C9887F3F2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8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8E690E7-5673-01F7-E10D-612E20FF48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33">
                <a:extLst>
                  <a:ext uri="{FF2B5EF4-FFF2-40B4-BE49-F238E27FC236}">
                    <a16:creationId xmlns:a16="http://schemas.microsoft.com/office/drawing/2014/main" id="{AFDB538E-969C-45B7-BD20-99856DE1C3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02C57F1-CD3F-5CCE-576C-2F2147343055}"/>
              </a:ext>
            </a:extLst>
          </p:cNvPr>
          <p:cNvGrpSpPr/>
          <p:nvPr/>
        </p:nvGrpSpPr>
        <p:grpSpPr>
          <a:xfrm>
            <a:off x="-5489" y="0"/>
            <a:ext cx="6881314" cy="10035296"/>
            <a:chOff x="-5489" y="0"/>
            <a:chExt cx="6881314" cy="100352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369662" y="3704104"/>
              <a:ext cx="6132399" cy="4129767"/>
              <a:chOff x="850884" y="2996329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908939" y="2996329"/>
                <a:ext cx="5434112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0884" y="3347309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cs-CZ" sz="4000" b="1" dirty="0">
                    <a:solidFill>
                      <a:srgbClr val="2585C2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  <a:t>Poraďte svým pacientům, aby zůstali v bezpečí </a:t>
                </a:r>
                <a:br>
                  <a:rPr lang="cs-CZ" sz="4000" b="1" dirty="0">
                    <a:solidFill>
                      <a:srgbClr val="2585C2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cs-CZ" sz="4000" b="1" dirty="0">
                    <a:solidFill>
                      <a:srgbClr val="2585C2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  <a:t>na slunci tak, </a:t>
                </a:r>
                <a:br>
                  <a:rPr lang="cs-CZ" sz="4000" b="1" dirty="0">
                    <a:solidFill>
                      <a:srgbClr val="2585C2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cs-CZ" sz="4000" b="1" dirty="0">
                    <a:solidFill>
                      <a:srgbClr val="2585C2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  <a:t>že se zakryjí a použijí opalovací krém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3117E2-6932-C252-2C8C-4C7F4885FCF8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3EB66D-14FA-9C12-4F03-EC71267DC5D2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73743783-BFD7-0E6C-02AC-FE6DA3E676E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93757DA2-298F-44C7-5B3C-9290C9928859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VYHÝBEJTE SE PŘÍLIŠNÉMU SLUNĚNÍ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POUŽÍVEJTE OCHRANU PROTI SLUNCI</a:t>
                </a:r>
                <a:endPara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NEPOUŽÍVEJTE </a:t>
                </a:r>
                <a:b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SOLÁRIA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2D94BD9E-AAAB-1CEE-E064-D014FA815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29">
              <a:extLst>
                <a:ext uri="{FF2B5EF4-FFF2-40B4-BE49-F238E27FC236}">
                  <a16:creationId xmlns:a16="http://schemas.microsoft.com/office/drawing/2014/main" id="{AE432161-1398-BB9F-394A-D1FFE2EC8334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1" name="Rectangle 30">
                <a:extLst>
                  <a:ext uri="{FF2B5EF4-FFF2-40B4-BE49-F238E27FC236}">
                    <a16:creationId xmlns:a16="http://schemas.microsoft.com/office/drawing/2014/main" id="{7B9044F6-F952-3460-B8E5-2EEA743818C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22" name="TextBox 31">
                <a:extLst>
                  <a:ext uri="{FF2B5EF4-FFF2-40B4-BE49-F238E27FC236}">
                    <a16:creationId xmlns:a16="http://schemas.microsoft.com/office/drawing/2014/main" id="{C94DA3DD-D804-46E6-9913-86652E60A9C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2585C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32">
                <a:extLst>
                  <a:ext uri="{FF2B5EF4-FFF2-40B4-BE49-F238E27FC236}">
                    <a16:creationId xmlns:a16="http://schemas.microsoft.com/office/drawing/2014/main" id="{8D460C08-B6A2-A74C-A3F1-FEB5E59B1434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8E8BFA67-03C4-D82F-12CF-BF3EB64596E3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7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E344A46-C9CD-B262-02A0-E9C8F90C9E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33">
                <a:extLst>
                  <a:ext uri="{FF2B5EF4-FFF2-40B4-BE49-F238E27FC236}">
                    <a16:creationId xmlns:a16="http://schemas.microsoft.com/office/drawing/2014/main" id="{C7A9D34B-E67A-029F-4504-6204F657BF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769</Words>
  <Application>Microsoft Office PowerPoint</Application>
  <PresentationFormat>A4 Paper (210x297 mm)</PresentationFormat>
  <Paragraphs>139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2023-03-23T09:14:01Z</dcterms:modified>
</cp:coreProperties>
</file>