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86" r:id="rId2"/>
    <p:sldId id="261" r:id="rId3"/>
    <p:sldId id="262" r:id="rId4"/>
    <p:sldId id="295" r:id="rId5"/>
    <p:sldId id="291" r:id="rId6"/>
    <p:sldId id="296" r:id="rId7"/>
    <p:sldId id="287" r:id="rId8"/>
    <p:sldId id="281" r:id="rId9"/>
    <p:sldId id="284" r:id="rId10"/>
    <p:sldId id="297" r:id="rId11"/>
    <p:sldId id="279" r:id="rId12"/>
  </p:sldIdLst>
  <p:sldSz cx="6858000" cy="9906000" type="A4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85C2"/>
    <a:srgbClr val="F6F6F5"/>
    <a:srgbClr val="F7F6F5"/>
    <a:srgbClr val="F9F8F7"/>
    <a:srgbClr val="E8E6E5"/>
    <a:srgbClr val="CDC8C5"/>
    <a:srgbClr val="EFEEEC"/>
    <a:srgbClr val="F1F0EE"/>
    <a:srgbClr val="F0F0EE"/>
    <a:srgbClr val="D5D3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29648E5-E2E5-4054-9F7D-E12229CE7B56}" v="35" dt="2023-03-16T02:12:22.2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0" autoAdjust="0"/>
    <p:restoredTop sz="94660"/>
  </p:normalViewPr>
  <p:slideViewPr>
    <p:cSldViewPr snapToGrid="0">
      <p:cViewPr varScale="1">
        <p:scale>
          <a:sx n="74" d="100"/>
          <a:sy n="74" d="100"/>
        </p:scale>
        <p:origin x="2191" y="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23/03/2023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4933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23/03/2023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6264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23/03/2023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2947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23/03/2023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9647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23/03/2023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7842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23/03/2023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4664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23/03/2023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0066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23/03/2023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3218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23/03/2023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2311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23/03/2023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7012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23/03/2023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797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E1D88-860E-4904-B7AC-FEEA68306E88}" type="datetimeFigureOut">
              <a:rPr lang="en-GB" smtClean="0"/>
              <a:t>23/03/2023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1590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sv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sv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A9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7E258543-5703-86DE-B88E-C3A1F0668D38}"/>
              </a:ext>
            </a:extLst>
          </p:cNvPr>
          <p:cNvGrpSpPr/>
          <p:nvPr/>
        </p:nvGrpSpPr>
        <p:grpSpPr>
          <a:xfrm>
            <a:off x="-10968" y="153870"/>
            <a:ext cx="6919066" cy="9917185"/>
            <a:chOff x="-10968" y="153870"/>
            <a:chExt cx="6919066" cy="9917185"/>
          </a:xfrm>
        </p:grpSpPr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5FEF6DD-585F-1199-0FC2-AD256E4C8A71}"/>
                </a:ext>
              </a:extLst>
            </p:cNvPr>
            <p:cNvGrpSpPr/>
            <p:nvPr/>
          </p:nvGrpSpPr>
          <p:grpSpPr>
            <a:xfrm>
              <a:off x="431279" y="375565"/>
              <a:ext cx="1792224" cy="1792224"/>
              <a:chOff x="1433852" y="1700836"/>
              <a:chExt cx="2823923" cy="2823924"/>
            </a:xfrm>
          </p:grpSpPr>
          <p:sp>
            <p:nvSpPr>
              <p:cNvPr id="37" name="Ovaal 2">
                <a:extLst>
                  <a:ext uri="{FF2B5EF4-FFF2-40B4-BE49-F238E27FC236}">
                    <a16:creationId xmlns:a16="http://schemas.microsoft.com/office/drawing/2014/main" id="{8A2DE224-974B-3F12-8DDB-319001774B99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8" name="Picture 37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B506322B-FFFB-E0D9-77DF-A394480ACE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8E8A3043-603E-6CED-2B04-9EE75E5226DD}"/>
                </a:ext>
              </a:extLst>
            </p:cNvPr>
            <p:cNvSpPr/>
            <p:nvPr/>
          </p:nvSpPr>
          <p:spPr>
            <a:xfrm>
              <a:off x="347456" y="4555419"/>
              <a:ext cx="6238960" cy="1708298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8F7ECA4E-66A6-A4C7-99EF-195DB43D667A}"/>
                </a:ext>
              </a:extLst>
            </p:cNvPr>
            <p:cNvSpPr/>
            <p:nvPr/>
          </p:nvSpPr>
          <p:spPr>
            <a:xfrm>
              <a:off x="453258" y="4662803"/>
              <a:ext cx="5981219" cy="1489904"/>
            </a:xfrm>
            <a:prstGeom prst="roundRect">
              <a:avLst/>
            </a:prstGeom>
            <a:noFill/>
            <a:ln>
              <a:solidFill>
                <a:srgbClr val="DBD1C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D9ED171-A100-94E8-8218-BE6015FA96DF}"/>
                </a:ext>
              </a:extLst>
            </p:cNvPr>
            <p:cNvGrpSpPr/>
            <p:nvPr/>
          </p:nvGrpSpPr>
          <p:grpSpPr>
            <a:xfrm>
              <a:off x="2404003" y="375565"/>
              <a:ext cx="2049983" cy="1933875"/>
              <a:chOff x="2404003" y="375565"/>
              <a:chExt cx="2049983" cy="1933875"/>
            </a:xfrm>
          </p:grpSpPr>
          <p:sp>
            <p:nvSpPr>
              <p:cNvPr id="47" name="Ovaal 41">
                <a:extLst>
                  <a:ext uri="{FF2B5EF4-FFF2-40B4-BE49-F238E27FC236}">
                    <a16:creationId xmlns:a16="http://schemas.microsoft.com/office/drawing/2014/main" id="{EF7D55F8-CA01-8329-6C5D-A4F715D55717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8" name="TextBox 7">
                <a:extLst>
                  <a:ext uri="{FF2B5EF4-FFF2-40B4-BE49-F238E27FC236}">
                    <a16:creationId xmlns:a16="http://schemas.microsoft.com/office/drawing/2014/main" id="{3B7972DD-22E5-CF6D-95D3-5F29FFC17193}"/>
                  </a:ext>
                </a:extLst>
              </p:cNvPr>
              <p:cNvSpPr txBox="1"/>
              <p:nvPr/>
            </p:nvSpPr>
            <p:spPr>
              <a:xfrm>
                <a:off x="2404003" y="662885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cs-CZ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IZBJEGAVAJTE PREKOMJERNO IZLAGANJE SUNCU</a:t>
                </a:r>
                <a:br>
                  <a:rPr lang="en-US" sz="11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500" b="1" dirty="0">
                    <a:solidFill>
                      <a:srgbClr val="FFDB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DFVDG</a:t>
                </a:r>
              </a:p>
              <a:p>
                <a:pPr algn="ctr" rtl="0" fontAlgn="base"/>
                <a:r>
                  <a:rPr lang="cs-CZ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UPOTREBLJAVAJTE </a:t>
                </a:r>
                <a:br>
                  <a:rPr lang="en-US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ZAŠTITU OD SUNCA</a:t>
                </a:r>
                <a:endPara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r>
                  <a:rPr lang="en-US" sz="500" b="1" dirty="0">
                    <a:solidFill>
                      <a:srgbClr val="FFDB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DFV</a:t>
                </a:r>
              </a:p>
              <a:p>
                <a:pPr algn="ctr" rtl="0" fontAlgn="base"/>
                <a:r>
                  <a:rPr lang="cs-CZ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NE SUNČAJTE SE </a:t>
                </a:r>
                <a:br>
                  <a:rPr lang="cs-CZ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9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U SOLARIJIMA</a:t>
                </a:r>
                <a:endParaRPr lang="en-GB" sz="9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9" name="Picture 8" descr="Icon&#10;&#10;Description automatically generated">
                <a:extLst>
                  <a:ext uri="{FF2B5EF4-FFF2-40B4-BE49-F238E27FC236}">
                    <a16:creationId xmlns:a16="http://schemas.microsoft.com/office/drawing/2014/main" id="{3BC22956-7C64-CF11-3AA5-86F0727923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7707" y="3885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C28B1735-51B1-0D6F-DB10-4776CB3544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3" name="TextBox 57">
              <a:extLst>
                <a:ext uri="{FF2B5EF4-FFF2-40B4-BE49-F238E27FC236}">
                  <a16:creationId xmlns:a16="http://schemas.microsoft.com/office/drawing/2014/main" id="{4130E856-DE54-D4A0-5ED1-38B1EEB71DCD}"/>
                </a:ext>
              </a:extLst>
            </p:cNvPr>
            <p:cNvSpPr txBox="1"/>
            <p:nvPr/>
          </p:nvSpPr>
          <p:spPr>
            <a:xfrm>
              <a:off x="135792" y="4808036"/>
              <a:ext cx="6586415" cy="2339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>
                <a:solidFill>
                  <a:srgbClr val="2585C2"/>
                </a:solidFill>
              </a:endParaRPr>
            </a:p>
            <a:p>
              <a:pPr algn="ctr"/>
              <a:r>
                <a:rPr lang="es-ES" sz="3200" b="1" dirty="0" err="1">
                  <a:solidFill>
                    <a:srgbClr val="2585C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Poruke</a:t>
              </a:r>
              <a:r>
                <a:rPr lang="es-ES" sz="3200" b="1" dirty="0">
                  <a:solidFill>
                    <a:srgbClr val="2585C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s-ES" sz="3200" b="1" dirty="0" err="1">
                  <a:solidFill>
                    <a:srgbClr val="2585C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za</a:t>
              </a:r>
              <a:r>
                <a:rPr lang="es-ES" sz="3200" b="1" dirty="0">
                  <a:solidFill>
                    <a:srgbClr val="2585C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s-ES" sz="3200" b="1" dirty="0" err="1">
                  <a:solidFill>
                    <a:srgbClr val="2585C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opću</a:t>
              </a:r>
              <a:r>
                <a:rPr lang="es-ES" sz="3200" b="1" dirty="0">
                  <a:solidFill>
                    <a:srgbClr val="2585C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s-ES" sz="3200" b="1" dirty="0" err="1">
                  <a:solidFill>
                    <a:srgbClr val="2585C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populaciju</a:t>
              </a:r>
              <a:endParaRPr lang="es-ES" sz="3200" b="1" dirty="0">
                <a:solidFill>
                  <a:srgbClr val="2585C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s-ES" sz="3200" b="1" dirty="0">
                <a:solidFill>
                  <a:srgbClr val="2585C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s-ES" sz="3200" b="1" dirty="0">
                <a:solidFill>
                  <a:srgbClr val="2585C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GB" sz="3200" b="1" dirty="0">
                <a:solidFill>
                  <a:srgbClr val="2585C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4" name="Group 2">
              <a:extLst>
                <a:ext uri="{FF2B5EF4-FFF2-40B4-BE49-F238E27FC236}">
                  <a16:creationId xmlns:a16="http://schemas.microsoft.com/office/drawing/2014/main" id="{6675A5BF-A5D7-7006-AC33-E960ED6B4A1C}"/>
                </a:ext>
              </a:extLst>
            </p:cNvPr>
            <p:cNvGrpSpPr/>
            <p:nvPr/>
          </p:nvGrpSpPr>
          <p:grpSpPr>
            <a:xfrm>
              <a:off x="-10968" y="9127875"/>
              <a:ext cx="6919066" cy="943180"/>
              <a:chOff x="-10968" y="9113699"/>
              <a:chExt cx="6919066" cy="943180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406BE6E5-F8CA-F48C-9183-C61A63EBDA70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2585C2"/>
                  </a:solidFill>
                </a:endParaRPr>
              </a:p>
            </p:txBody>
          </p:sp>
          <p:sp>
            <p:nvSpPr>
              <p:cNvPr id="6" name="TextBox 23">
                <a:extLst>
                  <a:ext uri="{FF2B5EF4-FFF2-40B4-BE49-F238E27FC236}">
                    <a16:creationId xmlns:a16="http://schemas.microsoft.com/office/drawing/2014/main" id="{F8F1550A-5192-B453-9D6E-478833A840F8}"/>
                  </a:ext>
                </a:extLst>
              </p:cNvPr>
              <p:cNvSpPr txBox="1"/>
              <p:nvPr/>
            </p:nvSpPr>
            <p:spPr>
              <a:xfrm>
                <a:off x="61022" y="9210493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2585C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PrEvCan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© 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kampanja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inicirana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 je od 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strane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 EONS-a 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te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djeluje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 u 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suradnji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 </a:t>
                </a:r>
                <a:br>
                  <a:rPr lang="en-GB" sz="1200" b="1" dirty="0">
                    <a:solidFill>
                      <a:srgbClr val="2585C2"/>
                    </a:solidFill>
                    <a:effectLst/>
                  </a:rPr>
                </a:b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sa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ključnim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partnerom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, ESMO-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m.Više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informacija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možete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pronaći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na</a:t>
                </a:r>
                <a:r>
                  <a:rPr lang="nl-BE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585C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7" name="Group 24">
                <a:extLst>
                  <a:ext uri="{FF2B5EF4-FFF2-40B4-BE49-F238E27FC236}">
                    <a16:creationId xmlns:a16="http://schemas.microsoft.com/office/drawing/2014/main" id="{5B14EE6D-E7BA-207E-279C-A2D8F02879F3}"/>
                  </a:ext>
                </a:extLst>
              </p:cNvPr>
              <p:cNvGrpSpPr/>
              <p:nvPr/>
            </p:nvGrpSpPr>
            <p:grpSpPr>
              <a:xfrm>
                <a:off x="61022" y="9171986"/>
                <a:ext cx="474731" cy="475488"/>
                <a:chOff x="-302004" y="1916250"/>
                <a:chExt cx="2823923" cy="2823924"/>
              </a:xfrm>
            </p:grpSpPr>
            <p:sp>
              <p:nvSpPr>
                <p:cNvPr id="11" name="Ovaal 2">
                  <a:extLst>
                    <a:ext uri="{FF2B5EF4-FFF2-40B4-BE49-F238E27FC236}">
                      <a16:creationId xmlns:a16="http://schemas.microsoft.com/office/drawing/2014/main" id="{30B6335E-F114-639C-72C9-1AE13DFBB560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2585C2"/>
                    </a:solidFill>
                  </a:endParaRPr>
                </a:p>
              </p:txBody>
            </p:sp>
            <p:pic>
              <p:nvPicPr>
                <p:cNvPr id="12" name="Picture 27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AC0F0389-6537-DE36-AD63-81180F5B358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6" y="2002330"/>
                  <a:ext cx="2669714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8" name="Graphic 25">
                <a:extLst>
                  <a:ext uri="{FF2B5EF4-FFF2-40B4-BE49-F238E27FC236}">
                    <a16:creationId xmlns:a16="http://schemas.microsoft.com/office/drawing/2014/main" id="{7F667947-16F8-3285-9D59-37F18278465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t="1" r="36621" b="-13923"/>
              <a:stretch/>
            </p:blipFill>
            <p:spPr>
              <a:xfrm>
                <a:off x="6082151" y="9244022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4799766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2EA812C4-8804-9FD5-1595-677A17E913A0}"/>
              </a:ext>
            </a:extLst>
          </p:cNvPr>
          <p:cNvGrpSpPr/>
          <p:nvPr/>
        </p:nvGrpSpPr>
        <p:grpSpPr>
          <a:xfrm>
            <a:off x="-10968" y="0"/>
            <a:ext cx="6919066" cy="10071055"/>
            <a:chOff x="-10968" y="0"/>
            <a:chExt cx="6919066" cy="10071055"/>
          </a:xfrm>
        </p:grpSpPr>
        <p:pic>
          <p:nvPicPr>
            <p:cNvPr id="4" name="Picture 3" descr="A picture containing person&#10;&#10;Description automatically generated">
              <a:extLst>
                <a:ext uri="{FF2B5EF4-FFF2-40B4-BE49-F238E27FC236}">
                  <a16:creationId xmlns:a16="http://schemas.microsoft.com/office/drawing/2014/main" id="{0EC9457A-C4BB-DA6C-668B-D73AA4BC21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3" t="9503" r="4431" b="6107"/>
            <a:stretch/>
          </p:blipFill>
          <p:spPr>
            <a:xfrm>
              <a:off x="4100" y="0"/>
              <a:ext cx="6857999" cy="9906000"/>
            </a:xfrm>
            <a:prstGeom prst="rect">
              <a:avLst/>
            </a:prstGeom>
          </p:spPr>
        </p:pic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63CD941-2679-B156-7E9A-60AA69670CD9}"/>
                </a:ext>
              </a:extLst>
            </p:cNvPr>
            <p:cNvGrpSpPr/>
            <p:nvPr/>
          </p:nvGrpSpPr>
          <p:grpSpPr>
            <a:xfrm>
              <a:off x="652217" y="5206130"/>
              <a:ext cx="5539617" cy="3302676"/>
              <a:chOff x="878039" y="2905226"/>
              <a:chExt cx="5539617" cy="2977340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DE322BCE-0271-4C8E-9878-A7CF42C7A47B}"/>
                  </a:ext>
                </a:extLst>
              </p:cNvPr>
              <p:cNvSpPr/>
              <p:nvPr/>
            </p:nvSpPr>
            <p:spPr>
              <a:xfrm>
                <a:off x="937486" y="2905226"/>
                <a:ext cx="5420725" cy="2977340"/>
              </a:xfrm>
              <a:prstGeom prst="roundRect">
                <a:avLst/>
              </a:prstGeom>
              <a:solidFill>
                <a:schemeClr val="bg1">
                  <a:alpha val="71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Text Box 2">
                <a:extLst>
                  <a:ext uri="{FF2B5EF4-FFF2-40B4-BE49-F238E27FC236}">
                    <a16:creationId xmlns:a16="http://schemas.microsoft.com/office/drawing/2014/main" id="{1390292E-CF4A-4AAE-B8F3-6810A56F228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78039" y="3158533"/>
                <a:ext cx="5539617" cy="1466835"/>
              </a:xfrm>
              <a:prstGeom prst="rect">
                <a:avLst/>
              </a:prstGeom>
              <a:noFill/>
              <a:ln w="57150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R="0" lvl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34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r>
                  <a:rPr lang="en-GB" sz="3400" b="1" dirty="0" err="1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Uvijek</a:t>
                </a:r>
                <a:r>
                  <a:rPr lang="en-GB" sz="34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GB" sz="3400" b="1" dirty="0" err="1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uputite</a:t>
                </a:r>
                <a:r>
                  <a:rPr lang="en-GB" sz="34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GB" sz="3400" b="1" dirty="0" err="1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pacijenta</a:t>
                </a:r>
                <a:r>
                  <a:rPr lang="en-GB" sz="34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 </a:t>
                </a:r>
                <a:br>
                  <a:rPr lang="en-GB" sz="34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</a:br>
                <a:r>
                  <a:rPr lang="en-GB" sz="3400" b="1" dirty="0" err="1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sa</a:t>
                </a:r>
                <a:r>
                  <a:rPr lang="en-GB" sz="34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GB" sz="3400" b="1" dirty="0" err="1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nedoumicama</a:t>
                </a:r>
                <a:r>
                  <a:rPr lang="en-GB" sz="34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GB" sz="3400" b="1" dirty="0" err="1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vezanim</a:t>
                </a:r>
                <a:r>
                  <a:rPr lang="en-GB" sz="34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 </a:t>
                </a:r>
                <a:br>
                  <a:rPr lang="en-GB" sz="34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</a:br>
                <a:r>
                  <a:rPr lang="en-GB" sz="3400" b="1" dirty="0" err="1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uz</a:t>
                </a:r>
                <a:r>
                  <a:rPr lang="en-GB" sz="34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GB" sz="3400" b="1" dirty="0" err="1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kožne</a:t>
                </a:r>
                <a:r>
                  <a:rPr lang="en-GB" sz="34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GB" sz="3400" b="1" dirty="0" err="1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promjene</a:t>
                </a:r>
                <a:r>
                  <a:rPr lang="en-GB" sz="34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 </a:t>
                </a:r>
                <a:br>
                  <a:rPr lang="en-GB" sz="34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</a:br>
                <a:r>
                  <a:rPr lang="en-GB" sz="34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za to </a:t>
                </a:r>
                <a:r>
                  <a:rPr lang="en-GB" sz="3400" b="1" dirty="0" err="1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predodređenom</a:t>
                </a:r>
                <a:r>
                  <a:rPr lang="en-GB" sz="34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GB" sz="3400" b="1" dirty="0" err="1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specijalistu</a:t>
                </a:r>
                <a:r>
                  <a:rPr lang="en-GB" sz="34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.</a:t>
                </a:r>
                <a:endParaRPr lang="en-GB" sz="3400" b="1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732A7D6-4418-4D73-8FF1-BC263DF6FB10}"/>
                </a:ext>
              </a:extLst>
            </p:cNvPr>
            <p:cNvGrpSpPr/>
            <p:nvPr/>
          </p:nvGrpSpPr>
          <p:grpSpPr>
            <a:xfrm>
              <a:off x="433928" y="382065"/>
              <a:ext cx="1792224" cy="1792224"/>
              <a:chOff x="1433852" y="1700836"/>
              <a:chExt cx="2823923" cy="2823924"/>
            </a:xfrm>
          </p:grpSpPr>
          <p:sp>
            <p:nvSpPr>
              <p:cNvPr id="30" name="Ovaal 2">
                <a:extLst>
                  <a:ext uri="{FF2B5EF4-FFF2-40B4-BE49-F238E27FC236}">
                    <a16:creationId xmlns:a16="http://schemas.microsoft.com/office/drawing/2014/main" id="{72B3D861-DE96-44B4-A2B1-1A48D27B27D8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1" name="Picture 30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33CF413F-ED04-4D80-B3F3-2957C14029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43A41ACC-DCC3-0F59-1C36-4BDAC7C29B2B}"/>
                </a:ext>
              </a:extLst>
            </p:cNvPr>
            <p:cNvSpPr/>
            <p:nvPr/>
          </p:nvSpPr>
          <p:spPr>
            <a:xfrm>
              <a:off x="439174" y="408429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9DD13055-8D17-E4A6-1A4B-C0644661ACAC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84" name="Ovaal 41">
                <a:extLst>
                  <a:ext uri="{FF2B5EF4-FFF2-40B4-BE49-F238E27FC236}">
                    <a16:creationId xmlns:a16="http://schemas.microsoft.com/office/drawing/2014/main" id="{6C2C1B61-2843-8F11-69EB-DE1AB61B7F2D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86" name="Picture 85" descr="Icon&#10;&#10;Description automatically generated">
                <a:extLst>
                  <a:ext uri="{FF2B5EF4-FFF2-40B4-BE49-F238E27FC236}">
                    <a16:creationId xmlns:a16="http://schemas.microsoft.com/office/drawing/2014/main" id="{971FB0FD-3358-D966-E7BB-EDF254D826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7707" y="3885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10D64657-D2C4-636E-1807-51DFE5ABF7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13" name="TextBox 7">
              <a:extLst>
                <a:ext uri="{FF2B5EF4-FFF2-40B4-BE49-F238E27FC236}">
                  <a16:creationId xmlns:a16="http://schemas.microsoft.com/office/drawing/2014/main" id="{FED7FF9E-5B01-B330-A01B-42098D362EB9}"/>
                </a:ext>
              </a:extLst>
            </p:cNvPr>
            <p:cNvSpPr txBox="1"/>
            <p:nvPr/>
          </p:nvSpPr>
          <p:spPr>
            <a:xfrm>
              <a:off x="2404003" y="662885"/>
              <a:ext cx="2049983" cy="16465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300" b="1" kern="12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 rtl="0" fontAlgn="base"/>
              <a:endParaRPr lang="en-GB" sz="1000" b="0" i="0" dirty="0">
                <a:solidFill>
                  <a:schemeClr val="bg1"/>
                </a:solidFill>
                <a:effectLst/>
                <a:latin typeface="Segoe UI" panose="020B0502040204020203" pitchFamily="34" charset="0"/>
              </a:endParaRPr>
            </a:p>
            <a:p>
              <a:pPr algn="ctr" rtl="0" fontAlgn="base"/>
              <a: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IZBJEGAVAJTE PREKOMJERNO IZLAGANJE SUNCU</a:t>
              </a:r>
              <a:br>
                <a:rPr lang="en-US" sz="11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500" b="1" dirty="0">
                  <a:solidFill>
                    <a:srgbClr val="FFDB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DFVDG</a:t>
              </a:r>
            </a:p>
            <a:p>
              <a:pPr algn="ctr" rtl="0" fontAlgn="base"/>
              <a: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UPOTREBLJAVAJTE </a:t>
              </a:r>
              <a:b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ZAŠTITU OD SUNCA</a:t>
              </a:r>
              <a:endParaRPr lang="en-US" sz="900" b="1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ctr" rtl="0" fontAlgn="base"/>
              <a:r>
                <a:rPr lang="en-US" sz="500" b="1" dirty="0">
                  <a:solidFill>
                    <a:srgbClr val="FFDB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DFV</a:t>
              </a:r>
            </a:p>
            <a:p>
              <a:pPr algn="ctr" rtl="0" fontAlgn="base"/>
              <a: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NE SUNČAJTE SE </a:t>
              </a:r>
              <a:b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U SOLARIJIMA</a:t>
              </a:r>
              <a:endParaRPr lang="en-GB" sz="90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grpSp>
          <p:nvGrpSpPr>
            <p:cNvPr id="14" name="Group 2">
              <a:extLst>
                <a:ext uri="{FF2B5EF4-FFF2-40B4-BE49-F238E27FC236}">
                  <a16:creationId xmlns:a16="http://schemas.microsoft.com/office/drawing/2014/main" id="{C3141DBB-9BD5-34D1-8AFE-8147D78B8968}"/>
                </a:ext>
              </a:extLst>
            </p:cNvPr>
            <p:cNvGrpSpPr/>
            <p:nvPr/>
          </p:nvGrpSpPr>
          <p:grpSpPr>
            <a:xfrm>
              <a:off x="-10968" y="9127875"/>
              <a:ext cx="6919066" cy="943180"/>
              <a:chOff x="-10968" y="9113699"/>
              <a:chExt cx="6919066" cy="943180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512704C6-5F24-BC33-9C5D-B58F8EDEA3DD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2585C2"/>
                  </a:solidFill>
                </a:endParaRPr>
              </a:p>
            </p:txBody>
          </p:sp>
          <p:sp>
            <p:nvSpPr>
              <p:cNvPr id="16" name="TextBox 23">
                <a:extLst>
                  <a:ext uri="{FF2B5EF4-FFF2-40B4-BE49-F238E27FC236}">
                    <a16:creationId xmlns:a16="http://schemas.microsoft.com/office/drawing/2014/main" id="{3E7B1A81-5C95-9FFE-BE18-5E9A5284A527}"/>
                  </a:ext>
                </a:extLst>
              </p:cNvPr>
              <p:cNvSpPr txBox="1"/>
              <p:nvPr/>
            </p:nvSpPr>
            <p:spPr>
              <a:xfrm>
                <a:off x="61022" y="9210493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2585C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PrEvCan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© 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kampanja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inicirana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 je od 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strane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 EONS-a 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te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djeluje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 u 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suradnji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 </a:t>
                </a:r>
                <a:br>
                  <a:rPr lang="en-GB" sz="1200" b="1" dirty="0">
                    <a:solidFill>
                      <a:srgbClr val="2585C2"/>
                    </a:solidFill>
                    <a:effectLst/>
                  </a:rPr>
                </a:b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sa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ključnim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partnerom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, ESMO-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m.Više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informacija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možete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pronaći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na</a:t>
                </a:r>
                <a:r>
                  <a:rPr lang="nl-BE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585C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17" name="Group 24">
                <a:extLst>
                  <a:ext uri="{FF2B5EF4-FFF2-40B4-BE49-F238E27FC236}">
                    <a16:creationId xmlns:a16="http://schemas.microsoft.com/office/drawing/2014/main" id="{F88F5960-4F2A-7764-0F7E-6E85513AC54C}"/>
                  </a:ext>
                </a:extLst>
              </p:cNvPr>
              <p:cNvGrpSpPr/>
              <p:nvPr/>
            </p:nvGrpSpPr>
            <p:grpSpPr>
              <a:xfrm>
                <a:off x="61022" y="9171986"/>
                <a:ext cx="474731" cy="475488"/>
                <a:chOff x="-302004" y="1916250"/>
                <a:chExt cx="2823923" cy="2823924"/>
              </a:xfrm>
            </p:grpSpPr>
            <p:sp>
              <p:nvSpPr>
                <p:cNvPr id="21" name="Ovaal 2">
                  <a:extLst>
                    <a:ext uri="{FF2B5EF4-FFF2-40B4-BE49-F238E27FC236}">
                      <a16:creationId xmlns:a16="http://schemas.microsoft.com/office/drawing/2014/main" id="{E72F1E4E-3B8D-D0B8-5022-FBFCD0C2AF99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2585C2"/>
                    </a:solidFill>
                  </a:endParaRPr>
                </a:p>
              </p:txBody>
            </p:sp>
            <p:pic>
              <p:nvPicPr>
                <p:cNvPr id="22" name="Picture 27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52062B6C-AF54-F4EB-049E-1A05A241AE5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6" y="2002330"/>
                  <a:ext cx="2669714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18" name="Graphic 25">
                <a:extLst>
                  <a:ext uri="{FF2B5EF4-FFF2-40B4-BE49-F238E27FC236}">
                    <a16:creationId xmlns:a16="http://schemas.microsoft.com/office/drawing/2014/main" id="{05C43986-DB30-C8C4-F592-726E8AA17A9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82151" y="9244022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F2889A8-7425-2F56-3F5A-6BD22ABCE127}"/>
                </a:ext>
              </a:extLst>
            </p:cNvPr>
            <p:cNvSpPr/>
            <p:nvPr/>
          </p:nvSpPr>
          <p:spPr>
            <a:xfrm>
              <a:off x="611761" y="803331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Ovdje</a:t>
              </a:r>
              <a:r>
                <a:rPr lang="cs-CZ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umetnite</a:t>
              </a:r>
              <a:r>
                <a:rPr lang="cs-CZ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logo </a:t>
              </a:r>
              <a:br>
                <a:rPr lang="en-US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cs-CZ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vaše </a:t>
              </a:r>
              <a:r>
                <a:rPr lang="cs-CZ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organizacije</a:t>
              </a:r>
              <a:endPara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06364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BBF4F6AD-F27E-9467-5782-41E921E65A42}"/>
              </a:ext>
            </a:extLst>
          </p:cNvPr>
          <p:cNvGrpSpPr/>
          <p:nvPr/>
        </p:nvGrpSpPr>
        <p:grpSpPr>
          <a:xfrm>
            <a:off x="-10968" y="-3"/>
            <a:ext cx="6919066" cy="10071058"/>
            <a:chOff x="-10968" y="-3"/>
            <a:chExt cx="6919066" cy="10071058"/>
          </a:xfrm>
        </p:grpSpPr>
        <p:pic>
          <p:nvPicPr>
            <p:cNvPr id="69" name="Picture 68" descr="A picture containing colorful&#10;&#10;Description automatically generated">
              <a:extLst>
                <a:ext uri="{FF2B5EF4-FFF2-40B4-BE49-F238E27FC236}">
                  <a16:creationId xmlns:a16="http://schemas.microsoft.com/office/drawing/2014/main" id="{7A86DF82-754A-44D0-BC7D-76D8238511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3" r="1853"/>
            <a:stretch/>
          </p:blipFill>
          <p:spPr>
            <a:xfrm rot="16200000">
              <a:off x="-1526052" y="1526049"/>
              <a:ext cx="9906003" cy="6853899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2226152" y="3920840"/>
              <a:ext cx="4427373" cy="4826886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5BF916CE-0624-4EA7-AB9A-6C4C006BCA7D}"/>
                </a:ext>
              </a:extLst>
            </p:cNvPr>
            <p:cNvSpPr/>
            <p:nvPr/>
          </p:nvSpPr>
          <p:spPr>
            <a:xfrm>
              <a:off x="321465" y="2598636"/>
              <a:ext cx="2454399" cy="2864706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12393347-F201-5ACD-4072-5E79D864C946}"/>
                </a:ext>
              </a:extLst>
            </p:cNvPr>
            <p:cNvSpPr/>
            <p:nvPr/>
          </p:nvSpPr>
          <p:spPr>
            <a:xfrm>
              <a:off x="433209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C18E9869-3FE0-9617-465C-2DE41B668768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90" name="Ovaal 41">
                <a:extLst>
                  <a:ext uri="{FF2B5EF4-FFF2-40B4-BE49-F238E27FC236}">
                    <a16:creationId xmlns:a16="http://schemas.microsoft.com/office/drawing/2014/main" id="{D1C0A63D-2A04-079F-E7CE-8EFD2A5DD193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92" name="Picture 91" descr="Icon&#10;&#10;Description automatically generated">
                <a:extLst>
                  <a:ext uri="{FF2B5EF4-FFF2-40B4-BE49-F238E27FC236}">
                    <a16:creationId xmlns:a16="http://schemas.microsoft.com/office/drawing/2014/main" id="{C38DA6A9-F2A0-5313-3AE8-59D49052D1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7707" y="3885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EA8E9F1C-6238-1A6A-CD0E-AD5E337436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12" name="TextBox 7">
              <a:extLst>
                <a:ext uri="{FF2B5EF4-FFF2-40B4-BE49-F238E27FC236}">
                  <a16:creationId xmlns:a16="http://schemas.microsoft.com/office/drawing/2014/main" id="{AC5E318C-3B65-F0AF-2AF0-1CD1E02675F6}"/>
                </a:ext>
              </a:extLst>
            </p:cNvPr>
            <p:cNvSpPr txBox="1"/>
            <p:nvPr/>
          </p:nvSpPr>
          <p:spPr>
            <a:xfrm>
              <a:off x="2404003" y="662885"/>
              <a:ext cx="2049983" cy="16465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300" b="1" kern="12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 rtl="0" fontAlgn="base"/>
              <a:endParaRPr lang="en-GB" sz="1000" b="0" i="0" dirty="0">
                <a:solidFill>
                  <a:schemeClr val="bg1"/>
                </a:solidFill>
                <a:effectLst/>
                <a:latin typeface="Segoe UI" panose="020B0502040204020203" pitchFamily="34" charset="0"/>
              </a:endParaRPr>
            </a:p>
            <a:p>
              <a:pPr algn="ctr" rtl="0" fontAlgn="base"/>
              <a: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IZBJEGAVAJTE PREKOMJERNO IZLAGANJE SUNCU</a:t>
              </a:r>
              <a:br>
                <a:rPr lang="en-US" sz="11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500" b="1" dirty="0">
                  <a:solidFill>
                    <a:srgbClr val="FFDB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DFVDG</a:t>
              </a:r>
            </a:p>
            <a:p>
              <a:pPr algn="ctr" rtl="0" fontAlgn="base"/>
              <a: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UPOTREBLJAVAJTE </a:t>
              </a:r>
              <a:b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ZAŠTITU OD SUNCA</a:t>
              </a:r>
              <a:endParaRPr lang="en-US" sz="900" b="1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ctr" rtl="0" fontAlgn="base"/>
              <a:r>
                <a:rPr lang="en-US" sz="500" b="1" dirty="0">
                  <a:solidFill>
                    <a:srgbClr val="FFDB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DFV</a:t>
              </a:r>
            </a:p>
            <a:p>
              <a:pPr algn="ctr" rtl="0" fontAlgn="base"/>
              <a: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NE SUNČAJTE SE </a:t>
              </a:r>
              <a:b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U SOLARIJIMA</a:t>
              </a:r>
              <a:endParaRPr lang="en-GB" sz="90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grpSp>
          <p:nvGrpSpPr>
            <p:cNvPr id="13" name="Group 2">
              <a:extLst>
                <a:ext uri="{FF2B5EF4-FFF2-40B4-BE49-F238E27FC236}">
                  <a16:creationId xmlns:a16="http://schemas.microsoft.com/office/drawing/2014/main" id="{86436A91-355E-DC9F-FC1B-B776DB0F307E}"/>
                </a:ext>
              </a:extLst>
            </p:cNvPr>
            <p:cNvGrpSpPr/>
            <p:nvPr/>
          </p:nvGrpSpPr>
          <p:grpSpPr>
            <a:xfrm>
              <a:off x="-10968" y="9127875"/>
              <a:ext cx="6919066" cy="943180"/>
              <a:chOff x="-10968" y="9113699"/>
              <a:chExt cx="6919066" cy="943180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FB468EF-AA3E-F806-E984-384206FAFAFF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2585C2"/>
                  </a:solidFill>
                </a:endParaRPr>
              </a:p>
            </p:txBody>
          </p:sp>
          <p:sp>
            <p:nvSpPr>
              <p:cNvPr id="15" name="TextBox 23">
                <a:extLst>
                  <a:ext uri="{FF2B5EF4-FFF2-40B4-BE49-F238E27FC236}">
                    <a16:creationId xmlns:a16="http://schemas.microsoft.com/office/drawing/2014/main" id="{9A5ADCAF-5C08-D847-969C-F4CDB1EBECC9}"/>
                  </a:ext>
                </a:extLst>
              </p:cNvPr>
              <p:cNvSpPr txBox="1"/>
              <p:nvPr/>
            </p:nvSpPr>
            <p:spPr>
              <a:xfrm>
                <a:off x="61022" y="9210493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2585C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PrEvCan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© 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kampanja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inicirana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 je od 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strane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 EONS-a 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te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djeluje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 u 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suradnji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 </a:t>
                </a:r>
                <a:br>
                  <a:rPr lang="en-GB" sz="1200" b="1" dirty="0">
                    <a:solidFill>
                      <a:srgbClr val="2585C2"/>
                    </a:solidFill>
                    <a:effectLst/>
                  </a:rPr>
                </a:b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sa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ključnim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partnerom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, ESMO-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m.Više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informacija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možete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pronaći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na</a:t>
                </a:r>
                <a:r>
                  <a:rPr lang="nl-BE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585C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16" name="Group 24">
                <a:extLst>
                  <a:ext uri="{FF2B5EF4-FFF2-40B4-BE49-F238E27FC236}">
                    <a16:creationId xmlns:a16="http://schemas.microsoft.com/office/drawing/2014/main" id="{C3873D73-1570-C838-7F6C-40CD4C980A72}"/>
                  </a:ext>
                </a:extLst>
              </p:cNvPr>
              <p:cNvGrpSpPr/>
              <p:nvPr/>
            </p:nvGrpSpPr>
            <p:grpSpPr>
              <a:xfrm>
                <a:off x="61022" y="9171986"/>
                <a:ext cx="474731" cy="475488"/>
                <a:chOff x="-302004" y="1916250"/>
                <a:chExt cx="2823923" cy="2823924"/>
              </a:xfrm>
            </p:grpSpPr>
            <p:sp>
              <p:nvSpPr>
                <p:cNvPr id="18" name="Ovaal 2">
                  <a:extLst>
                    <a:ext uri="{FF2B5EF4-FFF2-40B4-BE49-F238E27FC236}">
                      <a16:creationId xmlns:a16="http://schemas.microsoft.com/office/drawing/2014/main" id="{FFAAD2C1-6AAE-4512-96D5-CDB9DE5EDBEE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2585C2"/>
                    </a:solidFill>
                  </a:endParaRPr>
                </a:p>
              </p:txBody>
            </p:sp>
            <p:pic>
              <p:nvPicPr>
                <p:cNvPr id="21" name="Picture 27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2372A14A-B7A8-0AAC-7EF5-66CD1ADA244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6" y="2002330"/>
                  <a:ext cx="2669714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17" name="Graphic 25">
                <a:extLst>
                  <a:ext uri="{FF2B5EF4-FFF2-40B4-BE49-F238E27FC236}">
                    <a16:creationId xmlns:a16="http://schemas.microsoft.com/office/drawing/2014/main" id="{84EEC8AE-7248-D50F-260D-8D54D57A479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82151" y="9244022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8AB2C26-6B65-9B23-8983-FCCDF696E96E}"/>
                </a:ext>
              </a:extLst>
            </p:cNvPr>
            <p:cNvSpPr/>
            <p:nvPr/>
          </p:nvSpPr>
          <p:spPr>
            <a:xfrm>
              <a:off x="611761" y="803331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Ovdje</a:t>
              </a:r>
              <a:r>
                <a:rPr lang="cs-CZ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umetnite</a:t>
              </a:r>
              <a:r>
                <a:rPr lang="cs-CZ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logo </a:t>
              </a:r>
              <a:br>
                <a:rPr lang="en-US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cs-CZ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vaše </a:t>
              </a:r>
              <a:r>
                <a:rPr lang="cs-CZ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organizacije</a:t>
              </a:r>
              <a:endPara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26" name="Text Box 2">
              <a:extLst>
                <a:ext uri="{FF2B5EF4-FFF2-40B4-BE49-F238E27FC236}">
                  <a16:creationId xmlns:a16="http://schemas.microsoft.com/office/drawing/2014/main" id="{F955D8B5-8C24-A584-E70B-BF2C11A094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56260" y="5600865"/>
              <a:ext cx="4167155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solidFill>
                    <a:srgbClr val="2585C2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solidFill>
                  <a:srgbClr val="2585C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GB" sz="3400" b="1" dirty="0" err="1">
                  <a:solidFill>
                    <a:srgbClr val="2585C2"/>
                  </a:solidFill>
                  <a:latin typeface="Calibri" panose="020F050202020403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Prilagođena</a:t>
              </a:r>
              <a:r>
                <a:rPr lang="en-GB" sz="3400" b="1" dirty="0">
                  <a:solidFill>
                    <a:srgbClr val="2585C2"/>
                  </a:solidFill>
                  <a:latin typeface="Calibri" panose="020F050202020403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 </a:t>
              </a:r>
              <a:br>
                <a:rPr lang="cs-CZ" sz="3400" b="1" dirty="0">
                  <a:solidFill>
                    <a:srgbClr val="2585C2"/>
                  </a:solidFill>
                  <a:latin typeface="Calibri" panose="020F050202020403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</a:br>
              <a:r>
                <a:rPr lang="en-GB" sz="3400" b="1" dirty="0" err="1">
                  <a:solidFill>
                    <a:srgbClr val="2585C2"/>
                  </a:solidFill>
                  <a:latin typeface="Calibri" panose="020F050202020403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poruka</a:t>
              </a:r>
              <a:endParaRPr lang="en-GB" sz="3400" b="1" dirty="0">
                <a:solidFill>
                  <a:srgbClr val="2585C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7" name="Text Box 2">
              <a:extLst>
                <a:ext uri="{FF2B5EF4-FFF2-40B4-BE49-F238E27FC236}">
                  <a16:creationId xmlns:a16="http://schemas.microsoft.com/office/drawing/2014/main" id="{1E5612EF-C170-5BA6-93A5-712EF30459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8075" y="3184525"/>
              <a:ext cx="1901177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800" dirty="0">
                  <a:solidFill>
                    <a:srgbClr val="2585C2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r>
                <a:rPr lang="cs-CZ" sz="3400" b="1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S</a:t>
              </a:r>
              <a:r>
                <a:rPr lang="cs-CZ" sz="3400" b="1" dirty="0" err="1">
                  <a:solidFill>
                    <a:srgbClr val="2585C2"/>
                  </a:solidFill>
                  <a:latin typeface="Calibri" panose="020F0502020204030204" pitchFamily="34" charset="0"/>
                </a:rPr>
                <a:t>tavi</a:t>
              </a:r>
              <a:r>
                <a:rPr lang="cs-CZ" sz="3400" b="1" dirty="0">
                  <a:solidFill>
                    <a:srgbClr val="2585C2"/>
                  </a:solidFill>
                  <a:latin typeface="Calibri" panose="020F0502020204030204" pitchFamily="34" charset="0"/>
                </a:rPr>
                <a:t> </a:t>
              </a:r>
              <a:r>
                <a:rPr lang="cs-CZ" sz="3400" b="1" dirty="0" err="1">
                  <a:solidFill>
                    <a:srgbClr val="2585C2"/>
                  </a:solidFill>
                  <a:latin typeface="Calibri" panose="020F0502020204030204" pitchFamily="34" charset="0"/>
                </a:rPr>
                <a:t>svoju</a:t>
              </a:r>
              <a:r>
                <a:rPr lang="cs-CZ" sz="3400" b="1" dirty="0">
                  <a:solidFill>
                    <a:srgbClr val="2585C2"/>
                  </a:solidFill>
                  <a:latin typeface="Calibri" panose="020F0502020204030204" pitchFamily="34" charset="0"/>
                </a:rPr>
                <a:t> fotku</a:t>
              </a:r>
              <a:endParaRPr lang="en-GB" sz="3400" b="1" dirty="0">
                <a:solidFill>
                  <a:srgbClr val="2585C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32953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79A78875-CE6D-C3AF-DD00-D31B2D3A3B98}"/>
              </a:ext>
            </a:extLst>
          </p:cNvPr>
          <p:cNvGrpSpPr/>
          <p:nvPr/>
        </p:nvGrpSpPr>
        <p:grpSpPr>
          <a:xfrm>
            <a:off x="0" y="0"/>
            <a:ext cx="6919066" cy="10071058"/>
            <a:chOff x="-10968" y="-3"/>
            <a:chExt cx="6919066" cy="10071058"/>
          </a:xfrm>
        </p:grpSpPr>
        <p:pic>
          <p:nvPicPr>
            <p:cNvPr id="9" name="Picture 8" descr="A picture containing colorful&#10;&#10;Description automatically generated">
              <a:extLst>
                <a:ext uri="{FF2B5EF4-FFF2-40B4-BE49-F238E27FC236}">
                  <a16:creationId xmlns:a16="http://schemas.microsoft.com/office/drawing/2014/main" id="{3CC6EFBB-47D8-FBD9-578A-821D2C385F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3" r="1853"/>
            <a:stretch/>
          </p:blipFill>
          <p:spPr>
            <a:xfrm rot="16200000">
              <a:off x="-1526052" y="1526049"/>
              <a:ext cx="9906003" cy="6853899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594110" y="3824066"/>
              <a:ext cx="5655833" cy="3348759"/>
            </a:xfrm>
            <a:prstGeom prst="roundRect">
              <a:avLst/>
            </a:prstGeom>
            <a:solidFill>
              <a:schemeClr val="bg1">
                <a:alpha val="5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7088" y="4154053"/>
              <a:ext cx="5783812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solidFill>
                    <a:srgbClr val="91B512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32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Izlaganje</a:t>
              </a:r>
              <a:r>
                <a:rPr lang="en-GB" sz="32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UV </a:t>
              </a:r>
              <a:r>
                <a:rPr lang="en-GB" sz="32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zračenju</a:t>
              </a:r>
              <a:r>
                <a:rPr lang="en-GB" sz="32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en-GB" sz="32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32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povećava</a:t>
              </a:r>
              <a:r>
                <a:rPr lang="en-GB" sz="32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2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rizik</a:t>
              </a:r>
              <a:r>
                <a:rPr lang="en-GB" sz="32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od </a:t>
              </a:r>
              <a:r>
                <a:rPr lang="en-GB" sz="32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karcinoam</a:t>
              </a:r>
              <a:r>
                <a:rPr lang="en-GB" sz="32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. </a:t>
              </a:r>
              <a:br>
                <a:rPr lang="en-GB" sz="32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32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Uživajte</a:t>
              </a:r>
              <a:r>
                <a:rPr lang="en-GB" sz="32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u </a:t>
              </a:r>
              <a:r>
                <a:rPr lang="en-GB" sz="32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suncu</a:t>
              </a:r>
              <a:r>
                <a:rPr lang="en-GB" sz="32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, </a:t>
              </a:r>
              <a:br>
                <a:rPr lang="en-GB" sz="32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32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ali</a:t>
              </a:r>
              <a:r>
                <a:rPr lang="en-GB" sz="32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2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zaštitite</a:t>
              </a:r>
              <a:r>
                <a:rPr lang="en-GB" sz="32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se.</a:t>
              </a:r>
              <a:endParaRPr lang="en-GB" sz="6000" b="1" dirty="0">
                <a:solidFill>
                  <a:srgbClr val="2585C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A70CAE8A-5392-A607-5054-D0077DDE6318}"/>
                </a:ext>
              </a:extLst>
            </p:cNvPr>
            <p:cNvSpPr/>
            <p:nvPr/>
          </p:nvSpPr>
          <p:spPr>
            <a:xfrm>
              <a:off x="439174" y="37556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B50D4343-3E00-2FB8-BBF9-2749C3C16700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90" name="Ovaal 41">
                <a:extLst>
                  <a:ext uri="{FF2B5EF4-FFF2-40B4-BE49-F238E27FC236}">
                    <a16:creationId xmlns:a16="http://schemas.microsoft.com/office/drawing/2014/main" id="{C5BC7BFF-E620-C506-501F-28E4464B944D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92" name="Picture 91" descr="Icon&#10;&#10;Description automatically generated">
                <a:extLst>
                  <a:ext uri="{FF2B5EF4-FFF2-40B4-BE49-F238E27FC236}">
                    <a16:creationId xmlns:a16="http://schemas.microsoft.com/office/drawing/2014/main" id="{43D3719F-F618-DA04-AAF6-AE487E4449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7707" y="3885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19B27EFB-E187-1723-E33B-E75560792D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12" name="TextBox 7">
              <a:extLst>
                <a:ext uri="{FF2B5EF4-FFF2-40B4-BE49-F238E27FC236}">
                  <a16:creationId xmlns:a16="http://schemas.microsoft.com/office/drawing/2014/main" id="{366C7A81-03FB-CE3C-294A-129C5F8A4A04}"/>
                </a:ext>
              </a:extLst>
            </p:cNvPr>
            <p:cNvSpPr txBox="1"/>
            <p:nvPr/>
          </p:nvSpPr>
          <p:spPr>
            <a:xfrm>
              <a:off x="2404003" y="662885"/>
              <a:ext cx="2049983" cy="16465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300" b="1" kern="12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 rtl="0" fontAlgn="base"/>
              <a:endParaRPr lang="en-GB" sz="1000" b="0" i="0" dirty="0">
                <a:solidFill>
                  <a:schemeClr val="bg1"/>
                </a:solidFill>
                <a:effectLst/>
                <a:latin typeface="Segoe UI" panose="020B0502040204020203" pitchFamily="34" charset="0"/>
              </a:endParaRPr>
            </a:p>
            <a:p>
              <a:pPr algn="ctr" rtl="0" fontAlgn="base"/>
              <a: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IZBJEGAVAJTE PREKOMJERNO IZLAGANJE SUNCU</a:t>
              </a:r>
              <a:br>
                <a:rPr lang="en-US" sz="11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500" b="1" dirty="0">
                  <a:solidFill>
                    <a:srgbClr val="FFDB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DFVDG</a:t>
              </a:r>
            </a:p>
            <a:p>
              <a:pPr algn="ctr" rtl="0" fontAlgn="base"/>
              <a: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UPOTREBLJAVAJTE </a:t>
              </a:r>
              <a:b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ZAŠTITU OD SUNCA</a:t>
              </a:r>
              <a:endParaRPr lang="en-US" sz="900" b="1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ctr" rtl="0" fontAlgn="base"/>
              <a:r>
                <a:rPr lang="en-US" sz="500" b="1" dirty="0">
                  <a:solidFill>
                    <a:srgbClr val="FFDB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DFV</a:t>
              </a:r>
            </a:p>
            <a:p>
              <a:pPr algn="ctr" rtl="0" fontAlgn="base"/>
              <a: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NE SUNČAJTE SE </a:t>
              </a:r>
              <a:b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U SOLARIJIMA</a:t>
              </a:r>
              <a:endParaRPr lang="en-GB" sz="90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grpSp>
          <p:nvGrpSpPr>
            <p:cNvPr id="13" name="Group 2">
              <a:extLst>
                <a:ext uri="{FF2B5EF4-FFF2-40B4-BE49-F238E27FC236}">
                  <a16:creationId xmlns:a16="http://schemas.microsoft.com/office/drawing/2014/main" id="{E5F39E31-E1DA-B2D2-F956-8324CA07262F}"/>
                </a:ext>
              </a:extLst>
            </p:cNvPr>
            <p:cNvGrpSpPr/>
            <p:nvPr/>
          </p:nvGrpSpPr>
          <p:grpSpPr>
            <a:xfrm>
              <a:off x="-10968" y="9127875"/>
              <a:ext cx="6919066" cy="943180"/>
              <a:chOff x="-10968" y="9113699"/>
              <a:chExt cx="6919066" cy="943180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E067E349-DB95-1FE6-3EAD-979481C4EA7A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2585C2"/>
                  </a:solidFill>
                </a:endParaRPr>
              </a:p>
            </p:txBody>
          </p:sp>
          <p:sp>
            <p:nvSpPr>
              <p:cNvPr id="15" name="TextBox 23">
                <a:extLst>
                  <a:ext uri="{FF2B5EF4-FFF2-40B4-BE49-F238E27FC236}">
                    <a16:creationId xmlns:a16="http://schemas.microsoft.com/office/drawing/2014/main" id="{493F0C62-F94C-F228-1E97-A53961207ED8}"/>
                  </a:ext>
                </a:extLst>
              </p:cNvPr>
              <p:cNvSpPr txBox="1"/>
              <p:nvPr/>
            </p:nvSpPr>
            <p:spPr>
              <a:xfrm>
                <a:off x="61022" y="9210493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2585C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PrEvCan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© 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kampanja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inicirana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 je od 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strane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 EONS-a 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te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djeluje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 u 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suradnji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 </a:t>
                </a:r>
                <a:br>
                  <a:rPr lang="en-GB" sz="1200" b="1" dirty="0">
                    <a:solidFill>
                      <a:srgbClr val="2585C2"/>
                    </a:solidFill>
                    <a:effectLst/>
                  </a:rPr>
                </a:b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sa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ključnim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partnerom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, ESMO-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m.Više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informacija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možete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pronaći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na</a:t>
                </a:r>
                <a:r>
                  <a:rPr lang="nl-BE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585C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16" name="Group 24">
                <a:extLst>
                  <a:ext uri="{FF2B5EF4-FFF2-40B4-BE49-F238E27FC236}">
                    <a16:creationId xmlns:a16="http://schemas.microsoft.com/office/drawing/2014/main" id="{14B6D4D4-3622-A69A-FDB2-A51B420E4B90}"/>
                  </a:ext>
                </a:extLst>
              </p:cNvPr>
              <p:cNvGrpSpPr/>
              <p:nvPr/>
            </p:nvGrpSpPr>
            <p:grpSpPr>
              <a:xfrm>
                <a:off x="61022" y="9171986"/>
                <a:ext cx="474731" cy="475488"/>
                <a:chOff x="-302004" y="1916250"/>
                <a:chExt cx="2823923" cy="2823924"/>
              </a:xfrm>
            </p:grpSpPr>
            <p:sp>
              <p:nvSpPr>
                <p:cNvPr id="18" name="Ovaal 2">
                  <a:extLst>
                    <a:ext uri="{FF2B5EF4-FFF2-40B4-BE49-F238E27FC236}">
                      <a16:creationId xmlns:a16="http://schemas.microsoft.com/office/drawing/2014/main" id="{EC25FBDD-F468-C5F2-E338-EAE350E0ED25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2585C2"/>
                    </a:solidFill>
                  </a:endParaRPr>
                </a:p>
              </p:txBody>
            </p:sp>
            <p:pic>
              <p:nvPicPr>
                <p:cNvPr id="21" name="Picture 27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2005FB44-4796-1B51-447D-81537B46374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6" y="2002330"/>
                  <a:ext cx="2669714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17" name="Graphic 25">
                <a:extLst>
                  <a:ext uri="{FF2B5EF4-FFF2-40B4-BE49-F238E27FC236}">
                    <a16:creationId xmlns:a16="http://schemas.microsoft.com/office/drawing/2014/main" id="{2D5CA1E9-E948-C8EA-B4E4-76B4ACA4924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82151" y="9244022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C323832-2922-1E72-BEA8-CF37936B38BE}"/>
                </a:ext>
              </a:extLst>
            </p:cNvPr>
            <p:cNvSpPr/>
            <p:nvPr/>
          </p:nvSpPr>
          <p:spPr>
            <a:xfrm>
              <a:off x="611761" y="803331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Ovdje</a:t>
              </a:r>
              <a:r>
                <a:rPr lang="cs-CZ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umetnite</a:t>
              </a:r>
              <a:r>
                <a:rPr lang="cs-CZ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logo </a:t>
              </a:r>
              <a:br>
                <a:rPr lang="en-US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cs-CZ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vaše </a:t>
              </a:r>
              <a:r>
                <a:rPr lang="cs-CZ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organizacije</a:t>
              </a:r>
              <a:endPara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711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956016F4-2EF7-D249-961B-EB3792C33D03}"/>
              </a:ext>
            </a:extLst>
          </p:cNvPr>
          <p:cNvGrpSpPr/>
          <p:nvPr/>
        </p:nvGrpSpPr>
        <p:grpSpPr>
          <a:xfrm>
            <a:off x="-10968" y="-112335"/>
            <a:ext cx="6919066" cy="10183390"/>
            <a:chOff x="-10968" y="-112335"/>
            <a:chExt cx="6919066" cy="10183390"/>
          </a:xfrm>
        </p:grpSpPr>
        <p:pic>
          <p:nvPicPr>
            <p:cNvPr id="4" name="Picture 3" descr="A person sitting in a chair outside&#10;&#10;Description automatically generated with low confidence">
              <a:extLst>
                <a:ext uri="{FF2B5EF4-FFF2-40B4-BE49-F238E27FC236}">
                  <a16:creationId xmlns:a16="http://schemas.microsoft.com/office/drawing/2014/main" id="{FBCBB99F-E25B-27D3-77B0-53F1EFA857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27" r="20036"/>
            <a:stretch/>
          </p:blipFill>
          <p:spPr>
            <a:xfrm>
              <a:off x="4101" y="-112335"/>
              <a:ext cx="6857999" cy="10018335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684054" y="5937081"/>
              <a:ext cx="5563183" cy="2261464"/>
            </a:xfrm>
            <a:prstGeom prst="roundRect">
              <a:avLst/>
            </a:prstGeom>
            <a:solidFill>
              <a:schemeClr val="bg1">
                <a:alpha val="72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0674" y="5913180"/>
              <a:ext cx="6402706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solidFill>
                    <a:srgbClr val="877C63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36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Čuvajte</a:t>
              </a:r>
              <a: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se </a:t>
              </a:r>
              <a:r>
                <a:rPr lang="en-GB" sz="36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na</a:t>
              </a:r>
              <a: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suncu</a:t>
              </a:r>
              <a: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! </a:t>
              </a:r>
              <a:b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36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Zaštitite</a:t>
              </a:r>
              <a: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se </a:t>
              </a:r>
              <a:r>
                <a:rPr lang="en-GB" sz="36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i</a:t>
              </a:r>
              <a: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koristite</a:t>
              </a:r>
              <a: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36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kremu</a:t>
              </a:r>
              <a: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za </a:t>
              </a:r>
              <a:r>
                <a:rPr lang="en-GB" sz="36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sunčanje</a:t>
              </a:r>
              <a: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.</a:t>
              </a:r>
              <a:endParaRPr lang="en-GB" sz="4800" b="1" dirty="0">
                <a:solidFill>
                  <a:srgbClr val="2585C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CD2391A-E4A3-D6C2-18E9-1ABB4C72B7F0}"/>
                </a:ext>
              </a:extLst>
            </p:cNvPr>
            <p:cNvSpPr/>
            <p:nvPr/>
          </p:nvSpPr>
          <p:spPr>
            <a:xfrm>
              <a:off x="431279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31D69E62-AAAC-0245-E6EB-3C4977A6CC07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81" name="Ovaal 41">
                <a:extLst>
                  <a:ext uri="{FF2B5EF4-FFF2-40B4-BE49-F238E27FC236}">
                    <a16:creationId xmlns:a16="http://schemas.microsoft.com/office/drawing/2014/main" id="{69DE5D36-8432-0FE0-C775-0D0C4130A1E3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83" name="Picture 82" descr="Icon&#10;&#10;Description automatically generated">
                <a:extLst>
                  <a:ext uri="{FF2B5EF4-FFF2-40B4-BE49-F238E27FC236}">
                    <a16:creationId xmlns:a16="http://schemas.microsoft.com/office/drawing/2014/main" id="{5A81918B-B6E9-CB27-AC7E-9AAB1D8F54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7707" y="3885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FAE4C70F-DC1E-20DC-29D3-75560C9029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12" name="TextBox 7">
              <a:extLst>
                <a:ext uri="{FF2B5EF4-FFF2-40B4-BE49-F238E27FC236}">
                  <a16:creationId xmlns:a16="http://schemas.microsoft.com/office/drawing/2014/main" id="{C86A80F3-91ED-A750-1AEB-1ECB9CAADDCF}"/>
                </a:ext>
              </a:extLst>
            </p:cNvPr>
            <p:cNvSpPr txBox="1"/>
            <p:nvPr/>
          </p:nvSpPr>
          <p:spPr>
            <a:xfrm>
              <a:off x="2404003" y="662885"/>
              <a:ext cx="2049983" cy="16465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300" b="1" kern="12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 rtl="0" fontAlgn="base"/>
              <a:endParaRPr lang="en-GB" sz="1000" b="0" i="0" dirty="0">
                <a:solidFill>
                  <a:schemeClr val="bg1"/>
                </a:solidFill>
                <a:effectLst/>
                <a:latin typeface="Segoe UI" panose="020B0502040204020203" pitchFamily="34" charset="0"/>
              </a:endParaRPr>
            </a:p>
            <a:p>
              <a:pPr algn="ctr" rtl="0" fontAlgn="base"/>
              <a: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IZBJEGAVAJTE PREKOMJERNO IZLAGANJE SUNCU</a:t>
              </a:r>
              <a:br>
                <a:rPr lang="en-US" sz="11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500" b="1" dirty="0">
                  <a:solidFill>
                    <a:srgbClr val="FFDB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DFVDG</a:t>
              </a:r>
            </a:p>
            <a:p>
              <a:pPr algn="ctr" rtl="0" fontAlgn="base"/>
              <a: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UPOTREBLJAVAJTE </a:t>
              </a:r>
              <a:b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ZAŠTITU OD SUNCA</a:t>
              </a:r>
              <a:endParaRPr lang="en-US" sz="900" b="1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ctr" rtl="0" fontAlgn="base"/>
              <a:r>
                <a:rPr lang="en-US" sz="500" b="1" dirty="0">
                  <a:solidFill>
                    <a:srgbClr val="FFDB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DFV</a:t>
              </a:r>
            </a:p>
            <a:p>
              <a:pPr algn="ctr" rtl="0" fontAlgn="base"/>
              <a: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NE SUNČAJTE SE </a:t>
              </a:r>
              <a:b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U SOLARIJIMA</a:t>
              </a:r>
              <a:endParaRPr lang="en-GB" sz="90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grpSp>
          <p:nvGrpSpPr>
            <p:cNvPr id="13" name="Group 2">
              <a:extLst>
                <a:ext uri="{FF2B5EF4-FFF2-40B4-BE49-F238E27FC236}">
                  <a16:creationId xmlns:a16="http://schemas.microsoft.com/office/drawing/2014/main" id="{1906E72E-37FA-C49B-1AAB-3EA1D86C5489}"/>
                </a:ext>
              </a:extLst>
            </p:cNvPr>
            <p:cNvGrpSpPr/>
            <p:nvPr/>
          </p:nvGrpSpPr>
          <p:grpSpPr>
            <a:xfrm>
              <a:off x="-10968" y="9127875"/>
              <a:ext cx="6919066" cy="943180"/>
              <a:chOff x="-10968" y="9113699"/>
              <a:chExt cx="6919066" cy="943180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C8EF733-01B0-8CC0-87E3-93622046BD79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2585C2"/>
                  </a:solidFill>
                </a:endParaRPr>
              </a:p>
            </p:txBody>
          </p:sp>
          <p:sp>
            <p:nvSpPr>
              <p:cNvPr id="15" name="TextBox 23">
                <a:extLst>
                  <a:ext uri="{FF2B5EF4-FFF2-40B4-BE49-F238E27FC236}">
                    <a16:creationId xmlns:a16="http://schemas.microsoft.com/office/drawing/2014/main" id="{98E6B9A3-847B-54D4-268D-F9C8A0D6DD37}"/>
                  </a:ext>
                </a:extLst>
              </p:cNvPr>
              <p:cNvSpPr txBox="1"/>
              <p:nvPr/>
            </p:nvSpPr>
            <p:spPr>
              <a:xfrm>
                <a:off x="61022" y="9210493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2585C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PrEvCan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© 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kampanja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inicirana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 je od 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strane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 EONS-a 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te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djeluje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 u 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suradnji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 </a:t>
                </a:r>
                <a:br>
                  <a:rPr lang="en-GB" sz="1200" b="1" dirty="0">
                    <a:solidFill>
                      <a:srgbClr val="2585C2"/>
                    </a:solidFill>
                    <a:effectLst/>
                  </a:rPr>
                </a:b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sa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ključnim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partnerom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, ESMO-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m.Više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informacija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možete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pronaći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na</a:t>
                </a:r>
                <a:r>
                  <a:rPr lang="nl-BE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585C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16" name="Group 24">
                <a:extLst>
                  <a:ext uri="{FF2B5EF4-FFF2-40B4-BE49-F238E27FC236}">
                    <a16:creationId xmlns:a16="http://schemas.microsoft.com/office/drawing/2014/main" id="{F804FBB5-102F-F163-09E4-FE6B1F500E02}"/>
                  </a:ext>
                </a:extLst>
              </p:cNvPr>
              <p:cNvGrpSpPr/>
              <p:nvPr/>
            </p:nvGrpSpPr>
            <p:grpSpPr>
              <a:xfrm>
                <a:off x="61022" y="9171986"/>
                <a:ext cx="474731" cy="475488"/>
                <a:chOff x="-302004" y="1916250"/>
                <a:chExt cx="2823923" cy="2823924"/>
              </a:xfrm>
            </p:grpSpPr>
            <p:sp>
              <p:nvSpPr>
                <p:cNvPr id="18" name="Ovaal 2">
                  <a:extLst>
                    <a:ext uri="{FF2B5EF4-FFF2-40B4-BE49-F238E27FC236}">
                      <a16:creationId xmlns:a16="http://schemas.microsoft.com/office/drawing/2014/main" id="{7B2A3350-B617-204C-4251-FEA859AF1086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2585C2"/>
                    </a:solidFill>
                  </a:endParaRPr>
                </a:p>
              </p:txBody>
            </p:sp>
            <p:pic>
              <p:nvPicPr>
                <p:cNvPr id="21" name="Picture 27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B307B6FD-69E7-A3C0-EF24-FA8771F42D5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6" y="2002330"/>
                  <a:ext cx="2669714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17" name="Graphic 25">
                <a:extLst>
                  <a:ext uri="{FF2B5EF4-FFF2-40B4-BE49-F238E27FC236}">
                    <a16:creationId xmlns:a16="http://schemas.microsoft.com/office/drawing/2014/main" id="{7D7DB465-90E5-EE38-BD89-C0EC2E7842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82151" y="9244022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2DCFC2C-77CE-5FBC-6F4B-E8A58433FF9F}"/>
                </a:ext>
              </a:extLst>
            </p:cNvPr>
            <p:cNvSpPr/>
            <p:nvPr/>
          </p:nvSpPr>
          <p:spPr>
            <a:xfrm>
              <a:off x="611761" y="803331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Ovdje</a:t>
              </a:r>
              <a:r>
                <a:rPr lang="cs-CZ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umetnite</a:t>
              </a:r>
              <a:r>
                <a:rPr lang="cs-CZ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logo </a:t>
              </a:r>
              <a:br>
                <a:rPr lang="en-US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cs-CZ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vaše </a:t>
              </a:r>
              <a:r>
                <a:rPr lang="cs-CZ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organizacije</a:t>
              </a:r>
              <a:endPara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5297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FB25B6A3-2DDC-A52E-B5E9-9BC8B0ABDB98}"/>
              </a:ext>
            </a:extLst>
          </p:cNvPr>
          <p:cNvGrpSpPr/>
          <p:nvPr/>
        </p:nvGrpSpPr>
        <p:grpSpPr>
          <a:xfrm>
            <a:off x="-10968" y="0"/>
            <a:ext cx="6919066" cy="10109450"/>
            <a:chOff x="-10968" y="0"/>
            <a:chExt cx="6919066" cy="10109450"/>
          </a:xfrm>
        </p:grpSpPr>
        <p:pic>
          <p:nvPicPr>
            <p:cNvPr id="4" name="Picture 3" descr="A picture containing blur&#10;&#10;Description automatically generated">
              <a:extLst>
                <a:ext uri="{FF2B5EF4-FFF2-40B4-BE49-F238E27FC236}">
                  <a16:creationId xmlns:a16="http://schemas.microsoft.com/office/drawing/2014/main" id="{F2BD065F-A1C0-3D78-D96E-C1BFC342C9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19" r="27086"/>
            <a:stretch/>
          </p:blipFill>
          <p:spPr>
            <a:xfrm>
              <a:off x="0" y="0"/>
              <a:ext cx="6875826" cy="9944395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520905" y="4933802"/>
              <a:ext cx="5802243" cy="2932830"/>
            </a:xfrm>
            <a:prstGeom prst="roundRect">
              <a:avLst/>
            </a:prstGeom>
            <a:solidFill>
              <a:schemeClr val="bg1">
                <a:alpha val="68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641" y="4953000"/>
              <a:ext cx="6402706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36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Korištenje</a:t>
              </a:r>
              <a: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solarija</a:t>
              </a:r>
              <a: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36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nije</a:t>
              </a:r>
              <a: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sigurno</a:t>
              </a:r>
              <a: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. </a:t>
              </a:r>
              <a:b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36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Izbjegavajte</a:t>
              </a:r>
              <a: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ih</a:t>
              </a:r>
              <a: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i</a:t>
              </a:r>
              <a: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učinit</a:t>
              </a:r>
              <a: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36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ćete</a:t>
              </a:r>
              <a: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uslugu</a:t>
              </a:r>
              <a: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svojoj</a:t>
              </a:r>
              <a: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koži</a:t>
              </a:r>
              <a: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.</a:t>
              </a:r>
              <a:endParaRPr lang="en-GB" sz="4800" b="1" dirty="0">
                <a:solidFill>
                  <a:srgbClr val="2585C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CD2391A-E4A3-D6C2-18E9-1ABB4C72B7F0}"/>
                </a:ext>
              </a:extLst>
            </p:cNvPr>
            <p:cNvSpPr/>
            <p:nvPr/>
          </p:nvSpPr>
          <p:spPr>
            <a:xfrm>
              <a:off x="431279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A22922C0-DBE6-D42C-447B-59CB0E4F5157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80" name="Ovaal 41">
                <a:extLst>
                  <a:ext uri="{FF2B5EF4-FFF2-40B4-BE49-F238E27FC236}">
                    <a16:creationId xmlns:a16="http://schemas.microsoft.com/office/drawing/2014/main" id="{4D231EEC-79F4-271D-3428-6E51A387EBB0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82" name="Picture 81" descr="Icon&#10;&#10;Description automatically generated">
                <a:extLst>
                  <a:ext uri="{FF2B5EF4-FFF2-40B4-BE49-F238E27FC236}">
                    <a16:creationId xmlns:a16="http://schemas.microsoft.com/office/drawing/2014/main" id="{7AC7DC3B-54C6-EE54-1161-EA9C0F3596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7707" y="3885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0C58273D-2E28-D781-C51C-355DD5D9BA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12" name="TextBox 7">
              <a:extLst>
                <a:ext uri="{FF2B5EF4-FFF2-40B4-BE49-F238E27FC236}">
                  <a16:creationId xmlns:a16="http://schemas.microsoft.com/office/drawing/2014/main" id="{F14A1A44-2B93-F78F-0232-42394A389C49}"/>
                </a:ext>
              </a:extLst>
            </p:cNvPr>
            <p:cNvSpPr txBox="1"/>
            <p:nvPr/>
          </p:nvSpPr>
          <p:spPr>
            <a:xfrm>
              <a:off x="2404003" y="701280"/>
              <a:ext cx="2049983" cy="16465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300" b="1" kern="12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 rtl="0" fontAlgn="base"/>
              <a:endParaRPr lang="en-GB" sz="1000" b="0" i="0" dirty="0">
                <a:solidFill>
                  <a:schemeClr val="bg1"/>
                </a:solidFill>
                <a:effectLst/>
                <a:latin typeface="Segoe UI" panose="020B0502040204020203" pitchFamily="34" charset="0"/>
              </a:endParaRPr>
            </a:p>
            <a:p>
              <a:pPr algn="ctr" rtl="0" fontAlgn="base"/>
              <a: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IZBJEGAVAJTE PREKOMJERNO IZLAGANJE SUNCU</a:t>
              </a:r>
              <a:br>
                <a:rPr lang="en-US" sz="11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500" b="1" dirty="0">
                  <a:solidFill>
                    <a:srgbClr val="FFDB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DFVDG</a:t>
              </a:r>
            </a:p>
            <a:p>
              <a:pPr algn="ctr" rtl="0" fontAlgn="base"/>
              <a: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UPOTREBLJAVAJTE </a:t>
              </a:r>
              <a:b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ZAŠTITU OD SUNCA</a:t>
              </a:r>
              <a:endParaRPr lang="en-US" sz="900" b="1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ctr" rtl="0" fontAlgn="base"/>
              <a:r>
                <a:rPr lang="en-US" sz="500" b="1" dirty="0">
                  <a:solidFill>
                    <a:srgbClr val="FFDB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DFV</a:t>
              </a:r>
            </a:p>
            <a:p>
              <a:pPr algn="ctr" rtl="0" fontAlgn="base"/>
              <a: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NE SUNČAJTE SE </a:t>
              </a:r>
              <a:b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U SOLARIJIMA</a:t>
              </a:r>
              <a:endParaRPr lang="en-GB" sz="90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grpSp>
          <p:nvGrpSpPr>
            <p:cNvPr id="13" name="Group 2">
              <a:extLst>
                <a:ext uri="{FF2B5EF4-FFF2-40B4-BE49-F238E27FC236}">
                  <a16:creationId xmlns:a16="http://schemas.microsoft.com/office/drawing/2014/main" id="{8C7AE036-8ED1-FE13-54F7-42A45D9B8713}"/>
                </a:ext>
              </a:extLst>
            </p:cNvPr>
            <p:cNvGrpSpPr/>
            <p:nvPr/>
          </p:nvGrpSpPr>
          <p:grpSpPr>
            <a:xfrm>
              <a:off x="-10968" y="9166270"/>
              <a:ext cx="6919066" cy="943180"/>
              <a:chOff x="-10968" y="9113699"/>
              <a:chExt cx="6919066" cy="943180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B407B7E-5660-9948-2854-37EA5F63573D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2585C2"/>
                  </a:solidFill>
                </a:endParaRPr>
              </a:p>
            </p:txBody>
          </p:sp>
          <p:sp>
            <p:nvSpPr>
              <p:cNvPr id="15" name="TextBox 23">
                <a:extLst>
                  <a:ext uri="{FF2B5EF4-FFF2-40B4-BE49-F238E27FC236}">
                    <a16:creationId xmlns:a16="http://schemas.microsoft.com/office/drawing/2014/main" id="{35A08092-D417-57E3-11F3-938DD116DE83}"/>
                  </a:ext>
                </a:extLst>
              </p:cNvPr>
              <p:cNvSpPr txBox="1"/>
              <p:nvPr/>
            </p:nvSpPr>
            <p:spPr>
              <a:xfrm>
                <a:off x="61022" y="9210493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2585C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PrEvCan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© 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kampanja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inicirana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 je od 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strane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 EONS-a 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te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djeluje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 u 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suradnji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 </a:t>
                </a:r>
                <a:br>
                  <a:rPr lang="en-GB" sz="1200" b="1" dirty="0">
                    <a:solidFill>
                      <a:srgbClr val="2585C2"/>
                    </a:solidFill>
                    <a:effectLst/>
                  </a:rPr>
                </a:b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sa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ključnim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partnerom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, ESMO-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m.Više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informacija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možete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pronaći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na</a:t>
                </a:r>
                <a:r>
                  <a:rPr lang="nl-BE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585C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16" name="Group 24">
                <a:extLst>
                  <a:ext uri="{FF2B5EF4-FFF2-40B4-BE49-F238E27FC236}">
                    <a16:creationId xmlns:a16="http://schemas.microsoft.com/office/drawing/2014/main" id="{6FA91D64-714D-6E6B-24B2-6E781212D2C0}"/>
                  </a:ext>
                </a:extLst>
              </p:cNvPr>
              <p:cNvGrpSpPr/>
              <p:nvPr/>
            </p:nvGrpSpPr>
            <p:grpSpPr>
              <a:xfrm>
                <a:off x="61022" y="9171986"/>
                <a:ext cx="474731" cy="475488"/>
                <a:chOff x="-302004" y="1916250"/>
                <a:chExt cx="2823923" cy="2823924"/>
              </a:xfrm>
            </p:grpSpPr>
            <p:sp>
              <p:nvSpPr>
                <p:cNvPr id="18" name="Ovaal 2">
                  <a:extLst>
                    <a:ext uri="{FF2B5EF4-FFF2-40B4-BE49-F238E27FC236}">
                      <a16:creationId xmlns:a16="http://schemas.microsoft.com/office/drawing/2014/main" id="{27E0DA24-48BF-D334-D79E-7C9980AE0B74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2585C2"/>
                    </a:solidFill>
                  </a:endParaRPr>
                </a:p>
              </p:txBody>
            </p:sp>
            <p:pic>
              <p:nvPicPr>
                <p:cNvPr id="21" name="Picture 27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F1BD0265-DBDF-5117-A9F9-F0FF3D54172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6" y="2002330"/>
                  <a:ext cx="2669714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17" name="Graphic 25">
                <a:extLst>
                  <a:ext uri="{FF2B5EF4-FFF2-40B4-BE49-F238E27FC236}">
                    <a16:creationId xmlns:a16="http://schemas.microsoft.com/office/drawing/2014/main" id="{EE93C590-8318-BD79-00A7-3DBE5CDDA33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82151" y="9244022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D7EB23F-3528-6639-C980-8176247FE6AD}"/>
                </a:ext>
              </a:extLst>
            </p:cNvPr>
            <p:cNvSpPr/>
            <p:nvPr/>
          </p:nvSpPr>
          <p:spPr>
            <a:xfrm>
              <a:off x="611761" y="841726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Ovdje</a:t>
              </a:r>
              <a:r>
                <a:rPr lang="cs-CZ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umetnite</a:t>
              </a:r>
              <a:r>
                <a:rPr lang="cs-CZ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logo </a:t>
              </a:r>
              <a:br>
                <a:rPr lang="en-US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cs-CZ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vaše </a:t>
              </a:r>
              <a:r>
                <a:rPr lang="cs-CZ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organizacije</a:t>
              </a:r>
              <a:endPara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09782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D397861F-E583-65F5-C2BC-8AC5BE9DFB4E}"/>
              </a:ext>
            </a:extLst>
          </p:cNvPr>
          <p:cNvGrpSpPr/>
          <p:nvPr/>
        </p:nvGrpSpPr>
        <p:grpSpPr>
          <a:xfrm>
            <a:off x="-10968" y="0"/>
            <a:ext cx="6919066" cy="10071055"/>
            <a:chOff x="-10968" y="0"/>
            <a:chExt cx="6919066" cy="10071055"/>
          </a:xfrm>
        </p:grpSpPr>
        <p:pic>
          <p:nvPicPr>
            <p:cNvPr id="4" name="Picture 3" descr="A picture containing person, indoor&#10;&#10;Description automatically generated">
              <a:extLst>
                <a:ext uri="{FF2B5EF4-FFF2-40B4-BE49-F238E27FC236}">
                  <a16:creationId xmlns:a16="http://schemas.microsoft.com/office/drawing/2014/main" id="{C9CED619-3290-A7C1-6553-D98A60FB91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05" b="9604"/>
            <a:stretch/>
          </p:blipFill>
          <p:spPr>
            <a:xfrm>
              <a:off x="-4101" y="0"/>
              <a:ext cx="6879926" cy="9906000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394266" y="4041580"/>
              <a:ext cx="6105118" cy="3288321"/>
            </a:xfrm>
            <a:prstGeom prst="roundRect">
              <a:avLst/>
            </a:prstGeom>
            <a:solidFill>
              <a:schemeClr val="bg1">
                <a:alpha val="67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1593" y="3930077"/>
              <a:ext cx="5731401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36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Redovito</a:t>
              </a:r>
              <a: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provjeravajte</a:t>
              </a:r>
              <a: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36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imate</a:t>
              </a:r>
              <a: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li </a:t>
              </a:r>
              <a:r>
                <a:rPr lang="en-GB" sz="36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promjena</a:t>
              </a:r>
              <a: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na</a:t>
              </a:r>
              <a: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koži</a:t>
              </a:r>
              <a: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. </a:t>
              </a:r>
              <a:b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36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Uvijek</a:t>
              </a:r>
              <a: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se </a:t>
              </a:r>
              <a:r>
                <a:rPr lang="en-GB" sz="36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obratite</a:t>
              </a:r>
              <a: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svom</a:t>
              </a:r>
              <a: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liječniku</a:t>
              </a:r>
              <a: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ukoliko</a:t>
              </a:r>
              <a: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imate</a:t>
              </a:r>
              <a: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bilo</a:t>
              </a:r>
              <a: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kakvih</a:t>
              </a:r>
              <a: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nedoumica</a:t>
              </a:r>
              <a: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.</a:t>
              </a:r>
              <a:endParaRPr lang="en-GB" sz="4800" b="1" dirty="0">
                <a:solidFill>
                  <a:srgbClr val="2585C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CD2391A-E4A3-D6C2-18E9-1ABB4C72B7F0}"/>
                </a:ext>
              </a:extLst>
            </p:cNvPr>
            <p:cNvSpPr/>
            <p:nvPr/>
          </p:nvSpPr>
          <p:spPr>
            <a:xfrm>
              <a:off x="417821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8EB54F31-B528-BD3E-EAB1-549CAE797F82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81" name="Ovaal 41">
                <a:extLst>
                  <a:ext uri="{FF2B5EF4-FFF2-40B4-BE49-F238E27FC236}">
                    <a16:creationId xmlns:a16="http://schemas.microsoft.com/office/drawing/2014/main" id="{813915EE-0108-6A49-2B69-6626F218FFE3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83" name="Picture 82" descr="Icon&#10;&#10;Description automatically generated">
                <a:extLst>
                  <a:ext uri="{FF2B5EF4-FFF2-40B4-BE49-F238E27FC236}">
                    <a16:creationId xmlns:a16="http://schemas.microsoft.com/office/drawing/2014/main" id="{0EC25955-0834-7C5A-4811-B443A9DB74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7707" y="3885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D5B6168C-C5FD-D3EB-E6DA-5A5DBEFF5D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13" name="TextBox 7">
              <a:extLst>
                <a:ext uri="{FF2B5EF4-FFF2-40B4-BE49-F238E27FC236}">
                  <a16:creationId xmlns:a16="http://schemas.microsoft.com/office/drawing/2014/main" id="{1AC367D2-C091-82BB-B4DA-B29E9E97F8DC}"/>
                </a:ext>
              </a:extLst>
            </p:cNvPr>
            <p:cNvSpPr txBox="1"/>
            <p:nvPr/>
          </p:nvSpPr>
          <p:spPr>
            <a:xfrm>
              <a:off x="2404003" y="662885"/>
              <a:ext cx="2049983" cy="16465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300" b="1" kern="12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 rtl="0" fontAlgn="base"/>
              <a:endParaRPr lang="en-GB" sz="1000" b="0" i="0" dirty="0">
                <a:solidFill>
                  <a:schemeClr val="bg1"/>
                </a:solidFill>
                <a:effectLst/>
                <a:latin typeface="Segoe UI" panose="020B0502040204020203" pitchFamily="34" charset="0"/>
              </a:endParaRPr>
            </a:p>
            <a:p>
              <a:pPr algn="ctr" rtl="0" fontAlgn="base"/>
              <a: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IZBJEGAVAJTE PREKOMJERNO IZLAGANJE SUNCU</a:t>
              </a:r>
              <a:br>
                <a:rPr lang="en-US" sz="11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500" b="1" dirty="0">
                  <a:solidFill>
                    <a:srgbClr val="FFDB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DFVDG</a:t>
              </a:r>
            </a:p>
            <a:p>
              <a:pPr algn="ctr" rtl="0" fontAlgn="base"/>
              <a: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UPOTREBLJAVAJTE </a:t>
              </a:r>
              <a:b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ZAŠTITU OD SUNCA</a:t>
              </a:r>
              <a:endParaRPr lang="en-US" sz="900" b="1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ctr" rtl="0" fontAlgn="base"/>
              <a:r>
                <a:rPr lang="en-US" sz="500" b="1" dirty="0">
                  <a:solidFill>
                    <a:srgbClr val="FFDB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DFV</a:t>
              </a:r>
            </a:p>
            <a:p>
              <a:pPr algn="ctr" rtl="0" fontAlgn="base"/>
              <a: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NE SUNČAJTE SE </a:t>
              </a:r>
              <a:b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U SOLARIJIMA</a:t>
              </a:r>
              <a:endParaRPr lang="en-GB" sz="90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grpSp>
          <p:nvGrpSpPr>
            <p:cNvPr id="14" name="Group 2">
              <a:extLst>
                <a:ext uri="{FF2B5EF4-FFF2-40B4-BE49-F238E27FC236}">
                  <a16:creationId xmlns:a16="http://schemas.microsoft.com/office/drawing/2014/main" id="{FE452056-22CF-D9A8-96CF-06BE5F460011}"/>
                </a:ext>
              </a:extLst>
            </p:cNvPr>
            <p:cNvGrpSpPr/>
            <p:nvPr/>
          </p:nvGrpSpPr>
          <p:grpSpPr>
            <a:xfrm>
              <a:off x="-10968" y="9127875"/>
              <a:ext cx="6919066" cy="943180"/>
              <a:chOff x="-10968" y="9113699"/>
              <a:chExt cx="6919066" cy="943180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37E494CC-BC89-25DF-E751-E1F2815B83F8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2585C2"/>
                  </a:solidFill>
                </a:endParaRPr>
              </a:p>
            </p:txBody>
          </p:sp>
          <p:sp>
            <p:nvSpPr>
              <p:cNvPr id="16" name="TextBox 23">
                <a:extLst>
                  <a:ext uri="{FF2B5EF4-FFF2-40B4-BE49-F238E27FC236}">
                    <a16:creationId xmlns:a16="http://schemas.microsoft.com/office/drawing/2014/main" id="{522805EF-AA0F-55B5-D66C-2F07D02C7995}"/>
                  </a:ext>
                </a:extLst>
              </p:cNvPr>
              <p:cNvSpPr txBox="1"/>
              <p:nvPr/>
            </p:nvSpPr>
            <p:spPr>
              <a:xfrm>
                <a:off x="61022" y="9210493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2585C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PrEvCan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© 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kampanja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inicirana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 je od 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strane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 EONS-a 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te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djeluje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 u 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suradnji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 </a:t>
                </a:r>
                <a:br>
                  <a:rPr lang="en-GB" sz="1200" b="1" dirty="0">
                    <a:solidFill>
                      <a:srgbClr val="2585C2"/>
                    </a:solidFill>
                    <a:effectLst/>
                  </a:rPr>
                </a:b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sa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ključnim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partnerom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, ESMO-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m.Više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informacija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možete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pronaći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na</a:t>
                </a:r>
                <a:r>
                  <a:rPr lang="nl-BE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585C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17" name="Group 24">
                <a:extLst>
                  <a:ext uri="{FF2B5EF4-FFF2-40B4-BE49-F238E27FC236}">
                    <a16:creationId xmlns:a16="http://schemas.microsoft.com/office/drawing/2014/main" id="{FC1C1058-E1D4-A290-ADA4-CF86AA5FA17B}"/>
                  </a:ext>
                </a:extLst>
              </p:cNvPr>
              <p:cNvGrpSpPr/>
              <p:nvPr/>
            </p:nvGrpSpPr>
            <p:grpSpPr>
              <a:xfrm>
                <a:off x="61022" y="9171986"/>
                <a:ext cx="474731" cy="475488"/>
                <a:chOff x="-302004" y="1916250"/>
                <a:chExt cx="2823923" cy="2823924"/>
              </a:xfrm>
            </p:grpSpPr>
            <p:sp>
              <p:nvSpPr>
                <p:cNvPr id="21" name="Ovaal 2">
                  <a:extLst>
                    <a:ext uri="{FF2B5EF4-FFF2-40B4-BE49-F238E27FC236}">
                      <a16:creationId xmlns:a16="http://schemas.microsoft.com/office/drawing/2014/main" id="{79A24EBE-A005-5747-FA26-CD6DF2DDE7F2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2585C2"/>
                    </a:solidFill>
                  </a:endParaRPr>
                </a:p>
              </p:txBody>
            </p:sp>
            <p:pic>
              <p:nvPicPr>
                <p:cNvPr id="22" name="Picture 27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AB2A36FF-65F9-A437-FB9C-8E86DEB6945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6" y="2002330"/>
                  <a:ext cx="2669714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18" name="Graphic 25">
                <a:extLst>
                  <a:ext uri="{FF2B5EF4-FFF2-40B4-BE49-F238E27FC236}">
                    <a16:creationId xmlns:a16="http://schemas.microsoft.com/office/drawing/2014/main" id="{5B5AC957-52C4-3473-19E6-8562029D8F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82151" y="9244022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E905355-513A-97F0-600B-F705A6B8923C}"/>
                </a:ext>
              </a:extLst>
            </p:cNvPr>
            <p:cNvSpPr/>
            <p:nvPr/>
          </p:nvSpPr>
          <p:spPr>
            <a:xfrm>
              <a:off x="611761" y="803331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Ovdje</a:t>
              </a:r>
              <a:r>
                <a:rPr lang="cs-CZ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umetnite</a:t>
              </a:r>
              <a:r>
                <a:rPr lang="cs-CZ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logo </a:t>
              </a:r>
              <a:br>
                <a:rPr lang="en-US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cs-CZ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vaše </a:t>
              </a:r>
              <a:r>
                <a:rPr lang="cs-CZ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organizacije</a:t>
              </a:r>
              <a:endPara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06682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5E27B955-89E0-9203-9FA2-1102DCB32305}"/>
              </a:ext>
            </a:extLst>
          </p:cNvPr>
          <p:cNvGrpSpPr/>
          <p:nvPr/>
        </p:nvGrpSpPr>
        <p:grpSpPr>
          <a:xfrm>
            <a:off x="-10968" y="0"/>
            <a:ext cx="6919066" cy="10071055"/>
            <a:chOff x="-10968" y="0"/>
            <a:chExt cx="6919066" cy="10071055"/>
          </a:xfrm>
        </p:grpSpPr>
        <p:pic>
          <p:nvPicPr>
            <p:cNvPr id="4" name="Picture 3" descr="A child standing in front of a pool&#10;&#10;Description automatically generated with low confidence">
              <a:extLst>
                <a:ext uri="{FF2B5EF4-FFF2-40B4-BE49-F238E27FC236}">
                  <a16:creationId xmlns:a16="http://schemas.microsoft.com/office/drawing/2014/main" id="{D80639AB-A793-2CEC-B94D-6787D036A1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5" r="12046" b="8957"/>
            <a:stretch/>
          </p:blipFill>
          <p:spPr>
            <a:xfrm>
              <a:off x="0" y="0"/>
              <a:ext cx="6891835" cy="9906000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393358" y="5623224"/>
              <a:ext cx="6105118" cy="2808799"/>
            </a:xfrm>
            <a:prstGeom prst="roundRect">
              <a:avLst/>
            </a:prstGeom>
            <a:solidFill>
              <a:schemeClr val="bg1">
                <a:alpha val="6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3293" y="5599323"/>
              <a:ext cx="5731401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36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Djeca</a:t>
              </a:r>
              <a: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i</a:t>
              </a:r>
              <a: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mlade</a:t>
              </a:r>
              <a: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osobe</a:t>
              </a:r>
              <a: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36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izrazito</a:t>
              </a:r>
              <a: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su</a:t>
              </a:r>
              <a: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osjetljivi</a:t>
              </a:r>
              <a: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36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na</a:t>
              </a:r>
              <a: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kožna</a:t>
              </a:r>
              <a: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oštećenja</a:t>
              </a:r>
              <a: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36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izazvana</a:t>
              </a:r>
              <a: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sunčevim</a:t>
              </a:r>
              <a: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zrakama</a:t>
              </a:r>
              <a: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.</a:t>
              </a:r>
              <a:endParaRPr lang="en-GB" sz="4800" b="1" dirty="0">
                <a:solidFill>
                  <a:srgbClr val="2585C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CD2391A-E4A3-D6C2-18E9-1ABB4C72B7F0}"/>
                </a:ext>
              </a:extLst>
            </p:cNvPr>
            <p:cNvSpPr/>
            <p:nvPr/>
          </p:nvSpPr>
          <p:spPr>
            <a:xfrm>
              <a:off x="417821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8EB54F31-B528-BD3E-EAB1-549CAE797F82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81" name="Ovaal 41">
                <a:extLst>
                  <a:ext uri="{FF2B5EF4-FFF2-40B4-BE49-F238E27FC236}">
                    <a16:creationId xmlns:a16="http://schemas.microsoft.com/office/drawing/2014/main" id="{813915EE-0108-6A49-2B69-6626F218FFE3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83" name="Picture 82" descr="Icon&#10;&#10;Description automatically generated">
                <a:extLst>
                  <a:ext uri="{FF2B5EF4-FFF2-40B4-BE49-F238E27FC236}">
                    <a16:creationId xmlns:a16="http://schemas.microsoft.com/office/drawing/2014/main" id="{0EC25955-0834-7C5A-4811-B443A9DB74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7707" y="3885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4478B0AA-78BA-441B-B0F0-5F7F3C925E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6" name="TextBox 7">
              <a:extLst>
                <a:ext uri="{FF2B5EF4-FFF2-40B4-BE49-F238E27FC236}">
                  <a16:creationId xmlns:a16="http://schemas.microsoft.com/office/drawing/2014/main" id="{2AB53B0F-88FD-D6F1-ED10-FD42686D1F1D}"/>
                </a:ext>
              </a:extLst>
            </p:cNvPr>
            <p:cNvSpPr txBox="1"/>
            <p:nvPr/>
          </p:nvSpPr>
          <p:spPr>
            <a:xfrm>
              <a:off x="2404003" y="662885"/>
              <a:ext cx="2049983" cy="16465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300" b="1" kern="12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 rtl="0" fontAlgn="base"/>
              <a:endParaRPr lang="en-GB" sz="1000" b="0" i="0" dirty="0">
                <a:solidFill>
                  <a:schemeClr val="bg1"/>
                </a:solidFill>
                <a:effectLst/>
                <a:latin typeface="Segoe UI" panose="020B0502040204020203" pitchFamily="34" charset="0"/>
              </a:endParaRPr>
            </a:p>
            <a:p>
              <a:pPr algn="ctr" rtl="0" fontAlgn="base"/>
              <a: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IZBJEGAVAJTE PREKOMJERNO IZLAGANJE SUNCU</a:t>
              </a:r>
              <a:br>
                <a:rPr lang="en-US" sz="11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500" b="1" dirty="0">
                  <a:solidFill>
                    <a:srgbClr val="FFDB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DFVDG</a:t>
              </a:r>
            </a:p>
            <a:p>
              <a:pPr algn="ctr" rtl="0" fontAlgn="base"/>
              <a: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UPOTREBLJAVAJTE </a:t>
              </a:r>
              <a:b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ZAŠTITU OD SUNCA</a:t>
              </a:r>
              <a:endParaRPr lang="en-US" sz="900" b="1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ctr" rtl="0" fontAlgn="base"/>
              <a:r>
                <a:rPr lang="en-US" sz="500" b="1" dirty="0">
                  <a:solidFill>
                    <a:srgbClr val="FFDB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DFV</a:t>
              </a:r>
            </a:p>
            <a:p>
              <a:pPr algn="ctr" rtl="0" fontAlgn="base"/>
              <a: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NE SUNČAJTE SE </a:t>
              </a:r>
              <a:b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U SOLARIJIMA</a:t>
              </a:r>
              <a:endParaRPr lang="en-GB" sz="90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grpSp>
          <p:nvGrpSpPr>
            <p:cNvPr id="7" name="Group 2">
              <a:extLst>
                <a:ext uri="{FF2B5EF4-FFF2-40B4-BE49-F238E27FC236}">
                  <a16:creationId xmlns:a16="http://schemas.microsoft.com/office/drawing/2014/main" id="{E17C64DE-A99C-8D94-A243-BB20DD80B244}"/>
                </a:ext>
              </a:extLst>
            </p:cNvPr>
            <p:cNvGrpSpPr/>
            <p:nvPr/>
          </p:nvGrpSpPr>
          <p:grpSpPr>
            <a:xfrm>
              <a:off x="-10968" y="9127875"/>
              <a:ext cx="6919066" cy="943180"/>
              <a:chOff x="-10968" y="9113699"/>
              <a:chExt cx="6919066" cy="943180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60511F3-B636-B1E1-B47A-126B07F5819C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2585C2"/>
                  </a:solidFill>
                </a:endParaRPr>
              </a:p>
            </p:txBody>
          </p:sp>
          <p:sp>
            <p:nvSpPr>
              <p:cNvPr id="15" name="TextBox 23">
                <a:extLst>
                  <a:ext uri="{FF2B5EF4-FFF2-40B4-BE49-F238E27FC236}">
                    <a16:creationId xmlns:a16="http://schemas.microsoft.com/office/drawing/2014/main" id="{E7A96617-EB95-A996-88CF-CC594EBE2D14}"/>
                  </a:ext>
                </a:extLst>
              </p:cNvPr>
              <p:cNvSpPr txBox="1"/>
              <p:nvPr/>
            </p:nvSpPr>
            <p:spPr>
              <a:xfrm>
                <a:off x="61022" y="9210493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2585C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PrEvCan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© 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kampanja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inicirana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 je od 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strane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 EONS-a 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te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djeluje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 u 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suradnji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 </a:t>
                </a:r>
                <a:br>
                  <a:rPr lang="en-GB" sz="1200" b="1" dirty="0">
                    <a:solidFill>
                      <a:srgbClr val="2585C2"/>
                    </a:solidFill>
                    <a:effectLst/>
                  </a:rPr>
                </a:b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sa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ključnim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partnerom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, ESMO-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m.Više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informacija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možete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pronaći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na</a:t>
                </a:r>
                <a:r>
                  <a:rPr lang="nl-BE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585C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16" name="Group 24">
                <a:extLst>
                  <a:ext uri="{FF2B5EF4-FFF2-40B4-BE49-F238E27FC236}">
                    <a16:creationId xmlns:a16="http://schemas.microsoft.com/office/drawing/2014/main" id="{D19A9436-C052-EECB-F955-C13EB9B30826}"/>
                  </a:ext>
                </a:extLst>
              </p:cNvPr>
              <p:cNvGrpSpPr/>
              <p:nvPr/>
            </p:nvGrpSpPr>
            <p:grpSpPr>
              <a:xfrm>
                <a:off x="61022" y="9171986"/>
                <a:ext cx="474731" cy="475488"/>
                <a:chOff x="-302004" y="1916250"/>
                <a:chExt cx="2823923" cy="2823924"/>
              </a:xfrm>
            </p:grpSpPr>
            <p:sp>
              <p:nvSpPr>
                <p:cNvPr id="18" name="Ovaal 2">
                  <a:extLst>
                    <a:ext uri="{FF2B5EF4-FFF2-40B4-BE49-F238E27FC236}">
                      <a16:creationId xmlns:a16="http://schemas.microsoft.com/office/drawing/2014/main" id="{C1DCF88B-03D2-8A09-B860-0BDF89DF25FD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2585C2"/>
                    </a:solidFill>
                  </a:endParaRPr>
                </a:p>
              </p:txBody>
            </p:sp>
            <p:pic>
              <p:nvPicPr>
                <p:cNvPr id="21" name="Picture 27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8BEDD0FD-07F6-04B0-E91A-74C3CE1C269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6" y="2002330"/>
                  <a:ext cx="2669714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17" name="Graphic 25">
                <a:extLst>
                  <a:ext uri="{FF2B5EF4-FFF2-40B4-BE49-F238E27FC236}">
                    <a16:creationId xmlns:a16="http://schemas.microsoft.com/office/drawing/2014/main" id="{942F0DF0-6A19-4AB2-BB4F-0D3D5D00D33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82151" y="9244022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C4A33DF-DF08-8F41-76F5-40758409704B}"/>
                </a:ext>
              </a:extLst>
            </p:cNvPr>
            <p:cNvSpPr/>
            <p:nvPr/>
          </p:nvSpPr>
          <p:spPr>
            <a:xfrm>
              <a:off x="611761" y="803331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Ovdje</a:t>
              </a:r>
              <a:r>
                <a:rPr lang="cs-CZ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umetnite</a:t>
              </a:r>
              <a:r>
                <a:rPr lang="cs-CZ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logo </a:t>
              </a:r>
              <a:br>
                <a:rPr lang="en-US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cs-CZ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vaše </a:t>
              </a:r>
              <a:r>
                <a:rPr lang="cs-CZ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organizacije</a:t>
              </a:r>
              <a:endPara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32505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A9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7D64D7DB-FF19-2A86-0EEB-C73F2B4A42C8}"/>
              </a:ext>
            </a:extLst>
          </p:cNvPr>
          <p:cNvGrpSpPr/>
          <p:nvPr/>
        </p:nvGrpSpPr>
        <p:grpSpPr>
          <a:xfrm>
            <a:off x="-10968" y="153870"/>
            <a:ext cx="6919066" cy="9917185"/>
            <a:chOff x="-10968" y="153870"/>
            <a:chExt cx="6919066" cy="9917185"/>
          </a:xfrm>
        </p:grpSpPr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5FEF6DD-585F-1199-0FC2-AD256E4C8A71}"/>
                </a:ext>
              </a:extLst>
            </p:cNvPr>
            <p:cNvGrpSpPr/>
            <p:nvPr/>
          </p:nvGrpSpPr>
          <p:grpSpPr>
            <a:xfrm>
              <a:off x="431279" y="375565"/>
              <a:ext cx="1792224" cy="1792224"/>
              <a:chOff x="1433852" y="1700836"/>
              <a:chExt cx="2823923" cy="2823924"/>
            </a:xfrm>
          </p:grpSpPr>
          <p:sp>
            <p:nvSpPr>
              <p:cNvPr id="37" name="Ovaal 2">
                <a:extLst>
                  <a:ext uri="{FF2B5EF4-FFF2-40B4-BE49-F238E27FC236}">
                    <a16:creationId xmlns:a16="http://schemas.microsoft.com/office/drawing/2014/main" id="{8A2DE224-974B-3F12-8DDB-319001774B99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8" name="Picture 37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B506322B-FFFB-E0D9-77DF-A394480ACE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8E8A3043-603E-6CED-2B04-9EE75E5226DD}"/>
                </a:ext>
              </a:extLst>
            </p:cNvPr>
            <p:cNvSpPr/>
            <p:nvPr/>
          </p:nvSpPr>
          <p:spPr>
            <a:xfrm>
              <a:off x="347456" y="4555419"/>
              <a:ext cx="6238960" cy="1708298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494B86EF-B186-4B6B-88ED-83589B6946DC}"/>
                </a:ext>
              </a:extLst>
            </p:cNvPr>
            <p:cNvSpPr/>
            <p:nvPr/>
          </p:nvSpPr>
          <p:spPr>
            <a:xfrm>
              <a:off x="453258" y="4662803"/>
              <a:ext cx="5981219" cy="1489904"/>
            </a:xfrm>
            <a:prstGeom prst="roundRect">
              <a:avLst/>
            </a:prstGeom>
            <a:noFill/>
            <a:ln>
              <a:solidFill>
                <a:srgbClr val="DBD1C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43E0268B-7FB6-2D04-7EBF-CA82BB46DEE5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87" name="Ovaal 41">
                <a:extLst>
                  <a:ext uri="{FF2B5EF4-FFF2-40B4-BE49-F238E27FC236}">
                    <a16:creationId xmlns:a16="http://schemas.microsoft.com/office/drawing/2014/main" id="{86999763-C320-29C9-8C15-829DC2BC6539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89" name="Picture 88" descr="Icon&#10;&#10;Description automatically generated">
                <a:extLst>
                  <a:ext uri="{FF2B5EF4-FFF2-40B4-BE49-F238E27FC236}">
                    <a16:creationId xmlns:a16="http://schemas.microsoft.com/office/drawing/2014/main" id="{9A683BA8-5E19-4452-3226-86E68F2D26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7707" y="3885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3DE73569-89E4-253B-3DB0-71163F4074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11" name="TextBox 7">
              <a:extLst>
                <a:ext uri="{FF2B5EF4-FFF2-40B4-BE49-F238E27FC236}">
                  <a16:creationId xmlns:a16="http://schemas.microsoft.com/office/drawing/2014/main" id="{536A42D9-8219-F2EB-B367-560861C8190D}"/>
                </a:ext>
              </a:extLst>
            </p:cNvPr>
            <p:cNvSpPr txBox="1"/>
            <p:nvPr/>
          </p:nvSpPr>
          <p:spPr>
            <a:xfrm>
              <a:off x="2404003" y="662885"/>
              <a:ext cx="2049983" cy="16465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300" b="1" kern="12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 rtl="0" fontAlgn="base"/>
              <a:endParaRPr lang="en-GB" sz="1000" b="0" i="0" dirty="0">
                <a:solidFill>
                  <a:schemeClr val="bg1"/>
                </a:solidFill>
                <a:effectLst/>
                <a:latin typeface="Segoe UI" panose="020B0502040204020203" pitchFamily="34" charset="0"/>
              </a:endParaRPr>
            </a:p>
            <a:p>
              <a:pPr algn="ctr" rtl="0" fontAlgn="base"/>
              <a: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IZBJEGAVAJTE PREKOMJERNO IZLAGANJE SUNCU</a:t>
              </a:r>
              <a:br>
                <a:rPr lang="en-US" sz="11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500" b="1" dirty="0">
                  <a:solidFill>
                    <a:srgbClr val="FFDB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DFVDG</a:t>
              </a:r>
            </a:p>
            <a:p>
              <a:pPr algn="ctr" rtl="0" fontAlgn="base"/>
              <a: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UPOTREBLJAVAJTE </a:t>
              </a:r>
              <a:b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ZAŠTITU OD SUNCA</a:t>
              </a:r>
              <a:endParaRPr lang="en-US" sz="900" b="1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ctr" rtl="0" fontAlgn="base"/>
              <a:r>
                <a:rPr lang="en-US" sz="500" b="1" dirty="0">
                  <a:solidFill>
                    <a:srgbClr val="FFDB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DFV</a:t>
              </a:r>
            </a:p>
            <a:p>
              <a:pPr algn="ctr" rtl="0" fontAlgn="base"/>
              <a: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NE SUNČAJTE SE </a:t>
              </a:r>
              <a:b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U SOLARIJIMA</a:t>
              </a:r>
              <a:endParaRPr lang="en-GB" sz="90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grpSp>
          <p:nvGrpSpPr>
            <p:cNvPr id="12" name="Group 2">
              <a:extLst>
                <a:ext uri="{FF2B5EF4-FFF2-40B4-BE49-F238E27FC236}">
                  <a16:creationId xmlns:a16="http://schemas.microsoft.com/office/drawing/2014/main" id="{BE12F3BF-7111-2648-39BB-C223CD2DB717}"/>
                </a:ext>
              </a:extLst>
            </p:cNvPr>
            <p:cNvGrpSpPr/>
            <p:nvPr/>
          </p:nvGrpSpPr>
          <p:grpSpPr>
            <a:xfrm>
              <a:off x="-10968" y="9127875"/>
              <a:ext cx="6919066" cy="943180"/>
              <a:chOff x="-10968" y="9113699"/>
              <a:chExt cx="6919066" cy="943180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D16A28E5-2311-4398-3BD6-F8CCCFFA610B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2585C2"/>
                  </a:solidFill>
                </a:endParaRPr>
              </a:p>
            </p:txBody>
          </p:sp>
          <p:sp>
            <p:nvSpPr>
              <p:cNvPr id="14" name="TextBox 23">
                <a:extLst>
                  <a:ext uri="{FF2B5EF4-FFF2-40B4-BE49-F238E27FC236}">
                    <a16:creationId xmlns:a16="http://schemas.microsoft.com/office/drawing/2014/main" id="{EE9981A9-95BB-A3FC-BC82-F81E29B0E662}"/>
                  </a:ext>
                </a:extLst>
              </p:cNvPr>
              <p:cNvSpPr txBox="1"/>
              <p:nvPr/>
            </p:nvSpPr>
            <p:spPr>
              <a:xfrm>
                <a:off x="61022" y="9210493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2585C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PrEvCan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© 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kampanja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inicirana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 je od 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strane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 EONS-a 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te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djeluje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 u 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suradnji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 </a:t>
                </a:r>
                <a:br>
                  <a:rPr lang="en-GB" sz="1200" b="1" dirty="0">
                    <a:solidFill>
                      <a:srgbClr val="2585C2"/>
                    </a:solidFill>
                    <a:effectLst/>
                  </a:rPr>
                </a:b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sa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ključnim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partnerom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, ESMO-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m.Više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informacija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možete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pronaći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na</a:t>
                </a:r>
                <a:r>
                  <a:rPr lang="nl-BE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585C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15" name="Group 24">
                <a:extLst>
                  <a:ext uri="{FF2B5EF4-FFF2-40B4-BE49-F238E27FC236}">
                    <a16:creationId xmlns:a16="http://schemas.microsoft.com/office/drawing/2014/main" id="{3D53F9F2-27A2-54F2-9F74-4548C50C145B}"/>
                  </a:ext>
                </a:extLst>
              </p:cNvPr>
              <p:cNvGrpSpPr/>
              <p:nvPr/>
            </p:nvGrpSpPr>
            <p:grpSpPr>
              <a:xfrm>
                <a:off x="61022" y="9171986"/>
                <a:ext cx="474731" cy="475488"/>
                <a:chOff x="-302004" y="1916250"/>
                <a:chExt cx="2823923" cy="2823924"/>
              </a:xfrm>
            </p:grpSpPr>
            <p:sp>
              <p:nvSpPr>
                <p:cNvPr id="17" name="Ovaal 2">
                  <a:extLst>
                    <a:ext uri="{FF2B5EF4-FFF2-40B4-BE49-F238E27FC236}">
                      <a16:creationId xmlns:a16="http://schemas.microsoft.com/office/drawing/2014/main" id="{278C2640-3D92-9882-C6E7-EB9A0B19B144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2585C2"/>
                    </a:solidFill>
                  </a:endParaRPr>
                </a:p>
              </p:txBody>
            </p:sp>
            <p:pic>
              <p:nvPicPr>
                <p:cNvPr id="18" name="Picture 27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2BF3D63B-5A31-C305-7851-A2630D88758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6" y="2002330"/>
                  <a:ext cx="2669714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16" name="Graphic 25">
                <a:extLst>
                  <a:ext uri="{FF2B5EF4-FFF2-40B4-BE49-F238E27FC236}">
                    <a16:creationId xmlns:a16="http://schemas.microsoft.com/office/drawing/2014/main" id="{BD528666-9E57-A64F-ED86-6DDF64FA045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t="1" r="36621" b="-13923"/>
              <a:stretch/>
            </p:blipFill>
            <p:spPr>
              <a:xfrm>
                <a:off x="6082151" y="9244022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22" name="TextBox 57">
              <a:extLst>
                <a:ext uri="{FF2B5EF4-FFF2-40B4-BE49-F238E27FC236}">
                  <a16:creationId xmlns:a16="http://schemas.microsoft.com/office/drawing/2014/main" id="{F774944D-3A08-9C61-F372-F96117361E0D}"/>
                </a:ext>
              </a:extLst>
            </p:cNvPr>
            <p:cNvSpPr txBox="1"/>
            <p:nvPr/>
          </p:nvSpPr>
          <p:spPr>
            <a:xfrm>
              <a:off x="150659" y="4825661"/>
              <a:ext cx="658641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 err="1">
                  <a:solidFill>
                    <a:srgbClr val="2585C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Poruke</a:t>
              </a:r>
              <a:r>
                <a:rPr lang="en-GB" sz="3200" b="1" dirty="0">
                  <a:solidFill>
                    <a:srgbClr val="2585C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br>
                <a:rPr lang="en-GB" sz="3200" b="1" dirty="0">
                  <a:solidFill>
                    <a:srgbClr val="2585C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3200" b="1" dirty="0" err="1">
                  <a:solidFill>
                    <a:srgbClr val="2585C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za</a:t>
              </a:r>
              <a:r>
                <a:rPr lang="en-GB" sz="3200" b="1" dirty="0">
                  <a:solidFill>
                    <a:srgbClr val="2585C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3200" b="1" dirty="0" err="1">
                  <a:solidFill>
                    <a:srgbClr val="2585C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zdravstvene</a:t>
              </a:r>
              <a:r>
                <a:rPr lang="en-GB" sz="3200" b="1" dirty="0">
                  <a:solidFill>
                    <a:srgbClr val="2585C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3200" b="1" dirty="0" err="1">
                  <a:solidFill>
                    <a:srgbClr val="2585C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stručnjake</a:t>
              </a:r>
              <a:endParaRPr lang="en-GB" sz="3200" b="1" dirty="0">
                <a:solidFill>
                  <a:srgbClr val="2585C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GB" sz="3200" b="1" dirty="0">
                <a:solidFill>
                  <a:srgbClr val="2585C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56406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4F6865BB-7011-2023-DAC7-445040F616B6}"/>
              </a:ext>
            </a:extLst>
          </p:cNvPr>
          <p:cNvGrpSpPr/>
          <p:nvPr/>
        </p:nvGrpSpPr>
        <p:grpSpPr>
          <a:xfrm>
            <a:off x="-13204" y="-1"/>
            <a:ext cx="6921302" cy="10071056"/>
            <a:chOff x="-13204" y="-1"/>
            <a:chExt cx="6921302" cy="10071056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CD5FD24-1036-213C-1B3A-93E0E3DCDA65}"/>
                </a:ext>
              </a:extLst>
            </p:cNvPr>
            <p:cNvGrpSpPr/>
            <p:nvPr/>
          </p:nvGrpSpPr>
          <p:grpSpPr>
            <a:xfrm>
              <a:off x="-13204" y="-1"/>
              <a:ext cx="6870462" cy="9906001"/>
              <a:chOff x="-13204" y="-1"/>
              <a:chExt cx="6870462" cy="9906001"/>
            </a:xfrm>
          </p:grpSpPr>
          <p:pic>
            <p:nvPicPr>
              <p:cNvPr id="7" name="Picture 6" descr="A picture containing plant, leaf&#10;&#10;Description automatically generated">
                <a:extLst>
                  <a:ext uri="{FF2B5EF4-FFF2-40B4-BE49-F238E27FC236}">
                    <a16:creationId xmlns:a16="http://schemas.microsoft.com/office/drawing/2014/main" id="{80012080-3616-A4D1-88DD-BF3A0524FAC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alphaModFix amt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550" b="1329"/>
              <a:stretch/>
            </p:blipFill>
            <p:spPr>
              <a:xfrm>
                <a:off x="-13204" y="-1"/>
                <a:ext cx="6870462" cy="9906001"/>
              </a:xfrm>
              <a:prstGeom prst="rect">
                <a:avLst/>
              </a:prstGeom>
            </p:spPr>
          </p:pic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8BAA794D-73F4-41A2-CC70-7F984959B763}"/>
                  </a:ext>
                </a:extLst>
              </p:cNvPr>
              <p:cNvSpPr/>
              <p:nvPr/>
            </p:nvSpPr>
            <p:spPr>
              <a:xfrm>
                <a:off x="1503707" y="3643423"/>
                <a:ext cx="3848987" cy="1842977"/>
              </a:xfrm>
              <a:prstGeom prst="rect">
                <a:avLst/>
              </a:prstGeom>
              <a:gradFill flip="none" rotWithShape="1">
                <a:gsLst>
                  <a:gs pos="0">
                    <a:srgbClr val="E8E6E5"/>
                  </a:gs>
                  <a:gs pos="20000">
                    <a:srgbClr val="F9F8F7"/>
                  </a:gs>
                  <a:gs pos="83000">
                    <a:srgbClr val="F7F6F5"/>
                  </a:gs>
                  <a:gs pos="100000">
                    <a:srgbClr val="F6F6F5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1158711" y="3271193"/>
              <a:ext cx="4576228" cy="4476916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0934" y="3782123"/>
              <a:ext cx="5751782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GB" sz="40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Broj</a:t>
              </a:r>
              <a:r>
                <a:rPr lang="en-GB" sz="40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melanoma </a:t>
              </a:r>
              <a:br>
                <a:rPr lang="en-GB" sz="40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40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je u </a:t>
              </a:r>
              <a:r>
                <a:rPr lang="en-GB" sz="40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porastu</a:t>
              </a:r>
              <a:r>
                <a:rPr lang="en-GB" sz="40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, </a:t>
              </a:r>
              <a:br>
                <a:rPr lang="en-GB" sz="40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40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godišnje</a:t>
              </a:r>
              <a:r>
                <a:rPr lang="en-GB" sz="40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40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ubije</a:t>
              </a:r>
              <a:r>
                <a:rPr lang="en-GB" sz="40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40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više</a:t>
              </a:r>
              <a:r>
                <a:rPr lang="en-GB" sz="40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en-GB" sz="40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40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od 20,000 </a:t>
              </a:r>
              <a:r>
                <a:rPr lang="en-GB" sz="40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ljudi</a:t>
              </a:r>
              <a:r>
                <a:rPr lang="en-GB" sz="40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en-GB" sz="40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40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diljem</a:t>
              </a:r>
              <a:r>
                <a:rPr lang="en-GB" sz="40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Europe.</a:t>
              </a:r>
              <a:endParaRPr lang="en-GB" sz="2400" b="1" dirty="0">
                <a:solidFill>
                  <a:srgbClr val="2585C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22A0147C-F24F-6F13-ABE1-F5581667435A}"/>
                </a:ext>
              </a:extLst>
            </p:cNvPr>
            <p:cNvSpPr/>
            <p:nvPr/>
          </p:nvSpPr>
          <p:spPr>
            <a:xfrm>
              <a:off x="431279" y="37556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94A489FD-0AD3-B90C-36FC-1C44CC314793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83" name="Ovaal 41">
                <a:extLst>
                  <a:ext uri="{FF2B5EF4-FFF2-40B4-BE49-F238E27FC236}">
                    <a16:creationId xmlns:a16="http://schemas.microsoft.com/office/drawing/2014/main" id="{E8AC5DDE-0CDE-892B-8734-B128A0DFB7FC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85" name="Picture 84" descr="Icon&#10;&#10;Description automatically generated">
                <a:extLst>
                  <a:ext uri="{FF2B5EF4-FFF2-40B4-BE49-F238E27FC236}">
                    <a16:creationId xmlns:a16="http://schemas.microsoft.com/office/drawing/2014/main" id="{64D63E1A-7AE9-1C28-7A17-4CFB9E2FED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7707" y="3885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5B4B24AD-D99F-76D7-5B9B-1F892E4003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14" name="TextBox 7">
              <a:extLst>
                <a:ext uri="{FF2B5EF4-FFF2-40B4-BE49-F238E27FC236}">
                  <a16:creationId xmlns:a16="http://schemas.microsoft.com/office/drawing/2014/main" id="{74770EB5-1757-323D-21DA-C7F530DBAADB}"/>
                </a:ext>
              </a:extLst>
            </p:cNvPr>
            <p:cNvSpPr txBox="1"/>
            <p:nvPr/>
          </p:nvSpPr>
          <p:spPr>
            <a:xfrm>
              <a:off x="2404003" y="662885"/>
              <a:ext cx="2049983" cy="16465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300" b="1" kern="12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 rtl="0" fontAlgn="base"/>
              <a:endParaRPr lang="en-GB" sz="1000" b="0" i="0" dirty="0">
                <a:solidFill>
                  <a:schemeClr val="bg1"/>
                </a:solidFill>
                <a:effectLst/>
                <a:latin typeface="Segoe UI" panose="020B0502040204020203" pitchFamily="34" charset="0"/>
              </a:endParaRPr>
            </a:p>
            <a:p>
              <a:pPr algn="ctr" rtl="0" fontAlgn="base"/>
              <a: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IZBJEGAVAJTE PREKOMJERNO IZLAGANJE SUNCU</a:t>
              </a:r>
              <a:br>
                <a:rPr lang="en-US" sz="11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500" b="1" dirty="0">
                  <a:solidFill>
                    <a:srgbClr val="FFDB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DFVDG</a:t>
              </a:r>
            </a:p>
            <a:p>
              <a:pPr algn="ctr" rtl="0" fontAlgn="base"/>
              <a: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UPOTREBLJAVAJTE </a:t>
              </a:r>
              <a:b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ZAŠTITU OD SUNCA</a:t>
              </a:r>
              <a:endParaRPr lang="en-US" sz="900" b="1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ctr" rtl="0" fontAlgn="base"/>
              <a:r>
                <a:rPr lang="en-US" sz="500" b="1" dirty="0">
                  <a:solidFill>
                    <a:srgbClr val="FFDB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DFV</a:t>
              </a:r>
            </a:p>
            <a:p>
              <a:pPr algn="ctr" rtl="0" fontAlgn="base"/>
              <a: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NE SUNČAJTE SE </a:t>
              </a:r>
              <a:b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U SOLARIJIMA</a:t>
              </a:r>
              <a:endParaRPr lang="en-GB" sz="90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grpSp>
          <p:nvGrpSpPr>
            <p:cNvPr id="15" name="Group 2">
              <a:extLst>
                <a:ext uri="{FF2B5EF4-FFF2-40B4-BE49-F238E27FC236}">
                  <a16:creationId xmlns:a16="http://schemas.microsoft.com/office/drawing/2014/main" id="{37E74919-7EB8-DA44-9D6C-D47E0C583B1D}"/>
                </a:ext>
              </a:extLst>
            </p:cNvPr>
            <p:cNvGrpSpPr/>
            <p:nvPr/>
          </p:nvGrpSpPr>
          <p:grpSpPr>
            <a:xfrm>
              <a:off x="-10968" y="9127875"/>
              <a:ext cx="6919066" cy="943180"/>
              <a:chOff x="-10968" y="9113699"/>
              <a:chExt cx="6919066" cy="943180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22289B84-7355-6300-80EB-CDA92541A192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2585C2"/>
                  </a:solidFill>
                </a:endParaRPr>
              </a:p>
            </p:txBody>
          </p:sp>
          <p:sp>
            <p:nvSpPr>
              <p:cNvPr id="17" name="TextBox 23">
                <a:extLst>
                  <a:ext uri="{FF2B5EF4-FFF2-40B4-BE49-F238E27FC236}">
                    <a16:creationId xmlns:a16="http://schemas.microsoft.com/office/drawing/2014/main" id="{77EBF52F-A819-FDAB-2F5F-AA7ECC72D31F}"/>
                  </a:ext>
                </a:extLst>
              </p:cNvPr>
              <p:cNvSpPr txBox="1"/>
              <p:nvPr/>
            </p:nvSpPr>
            <p:spPr>
              <a:xfrm>
                <a:off x="61022" y="9210493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2585C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PrEvCan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© 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kampanja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inicirana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 je od 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strane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 EONS-a 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te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djeluje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 u 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suradnji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 </a:t>
                </a:r>
                <a:br>
                  <a:rPr lang="en-GB" sz="1200" b="1" dirty="0">
                    <a:solidFill>
                      <a:srgbClr val="2585C2"/>
                    </a:solidFill>
                    <a:effectLst/>
                  </a:rPr>
                </a:b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sa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ključnim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partnerom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, ESMO-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m.Više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informacija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možete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pronaći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na</a:t>
                </a:r>
                <a:r>
                  <a:rPr lang="nl-BE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585C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18" name="Group 24">
                <a:extLst>
                  <a:ext uri="{FF2B5EF4-FFF2-40B4-BE49-F238E27FC236}">
                    <a16:creationId xmlns:a16="http://schemas.microsoft.com/office/drawing/2014/main" id="{7BFB9681-B5CE-EDE8-8442-F6DA3384BA96}"/>
                  </a:ext>
                </a:extLst>
              </p:cNvPr>
              <p:cNvGrpSpPr/>
              <p:nvPr/>
            </p:nvGrpSpPr>
            <p:grpSpPr>
              <a:xfrm>
                <a:off x="61022" y="9171986"/>
                <a:ext cx="474731" cy="475488"/>
                <a:chOff x="-302004" y="1916250"/>
                <a:chExt cx="2823923" cy="2823924"/>
              </a:xfrm>
            </p:grpSpPr>
            <p:sp>
              <p:nvSpPr>
                <p:cNvPr id="22" name="Ovaal 2">
                  <a:extLst>
                    <a:ext uri="{FF2B5EF4-FFF2-40B4-BE49-F238E27FC236}">
                      <a16:creationId xmlns:a16="http://schemas.microsoft.com/office/drawing/2014/main" id="{191C6456-9B99-7B76-77D0-10B3AA1A16EC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2585C2"/>
                    </a:solidFill>
                  </a:endParaRPr>
                </a:p>
              </p:txBody>
            </p:sp>
            <p:pic>
              <p:nvPicPr>
                <p:cNvPr id="23" name="Picture 27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30A6BC55-0A9A-C67E-37CD-1B217B0284A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6" y="2002330"/>
                  <a:ext cx="2669714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21" name="Graphic 25">
                <a:extLst>
                  <a:ext uri="{FF2B5EF4-FFF2-40B4-BE49-F238E27FC236}">
                    <a16:creationId xmlns:a16="http://schemas.microsoft.com/office/drawing/2014/main" id="{AC24C249-A752-951D-61B0-5419B2B2A1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82151" y="9244022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0073698-4EF2-305F-72BF-7F3AE6AA59C9}"/>
                </a:ext>
              </a:extLst>
            </p:cNvPr>
            <p:cNvSpPr/>
            <p:nvPr/>
          </p:nvSpPr>
          <p:spPr>
            <a:xfrm>
              <a:off x="611761" y="803331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Ovdje</a:t>
              </a:r>
              <a:r>
                <a:rPr lang="cs-CZ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umetnite</a:t>
              </a:r>
              <a:r>
                <a:rPr lang="cs-CZ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logo </a:t>
              </a:r>
              <a:br>
                <a:rPr lang="en-US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cs-CZ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vaše </a:t>
              </a:r>
              <a:r>
                <a:rPr lang="cs-CZ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organizacije</a:t>
              </a:r>
              <a:endPara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69526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07B6E466-3D91-A9FF-C037-6F16642D8F43}"/>
              </a:ext>
            </a:extLst>
          </p:cNvPr>
          <p:cNvGrpSpPr/>
          <p:nvPr/>
        </p:nvGrpSpPr>
        <p:grpSpPr>
          <a:xfrm>
            <a:off x="-10968" y="0"/>
            <a:ext cx="6919066" cy="10071055"/>
            <a:chOff x="-10968" y="0"/>
            <a:chExt cx="6919066" cy="1007105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C588C94-8D40-7E04-10F1-8C0F7AE47F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20" r="12664" b="13799"/>
            <a:stretch/>
          </p:blipFill>
          <p:spPr>
            <a:xfrm>
              <a:off x="-4101" y="0"/>
              <a:ext cx="6879926" cy="9930176"/>
            </a:xfrm>
            <a:prstGeom prst="rect">
              <a:avLst/>
            </a:prstGeom>
          </p:spPr>
        </p:pic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63CD941-2679-B156-7E9A-60AA69670CD9}"/>
                </a:ext>
              </a:extLst>
            </p:cNvPr>
            <p:cNvGrpSpPr/>
            <p:nvPr/>
          </p:nvGrpSpPr>
          <p:grpSpPr>
            <a:xfrm>
              <a:off x="193589" y="3896612"/>
              <a:ext cx="6430075" cy="4036685"/>
              <a:chOff x="955189" y="3144281"/>
              <a:chExt cx="5539617" cy="2977340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DE322BCE-0271-4C8E-9878-A7CF42C7A47B}"/>
                  </a:ext>
                </a:extLst>
              </p:cNvPr>
              <p:cNvSpPr/>
              <p:nvPr/>
            </p:nvSpPr>
            <p:spPr>
              <a:xfrm>
                <a:off x="1199806" y="3144281"/>
                <a:ext cx="5050384" cy="2977340"/>
              </a:xfrm>
              <a:prstGeom prst="roundRect">
                <a:avLst/>
              </a:prstGeom>
              <a:solidFill>
                <a:schemeClr val="bg1">
                  <a:alpha val="71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Text Box 2">
                <a:extLst>
                  <a:ext uri="{FF2B5EF4-FFF2-40B4-BE49-F238E27FC236}">
                    <a16:creationId xmlns:a16="http://schemas.microsoft.com/office/drawing/2014/main" id="{1390292E-CF4A-4AAE-B8F3-6810A56F228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55189" y="3447001"/>
                <a:ext cx="5539617" cy="1466835"/>
              </a:xfrm>
              <a:prstGeom prst="rect">
                <a:avLst/>
              </a:prstGeom>
              <a:noFill/>
              <a:ln w="57150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R="0" lvl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36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r>
                  <a:rPr lang="en-GB" sz="3600" b="1" dirty="0" err="1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Savjetujte</a:t>
                </a:r>
                <a:r>
                  <a:rPr lang="en-GB" sz="36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GB" sz="3600" b="1" dirty="0" err="1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vaše</a:t>
                </a:r>
                <a:r>
                  <a:rPr lang="en-GB" sz="36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GB" sz="3600" b="1" dirty="0" err="1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pacijente</a:t>
                </a:r>
                <a:r>
                  <a:rPr lang="en-GB" sz="36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 </a:t>
                </a:r>
                <a:br>
                  <a:rPr lang="en-GB" sz="36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</a:br>
                <a:r>
                  <a:rPr lang="en-GB" sz="36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da </a:t>
                </a:r>
                <a:r>
                  <a:rPr lang="en-GB" sz="3600" b="1" dirty="0" err="1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koriste</a:t>
                </a:r>
                <a:r>
                  <a:rPr lang="en-GB" sz="36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GB" sz="3600" b="1" dirty="0" err="1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zaštitu</a:t>
                </a:r>
                <a:r>
                  <a:rPr lang="en-GB" sz="36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GB" sz="3600" b="1" dirty="0" err="1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prilikom</a:t>
                </a:r>
                <a:r>
                  <a:rPr lang="en-GB" sz="36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GB" sz="3600" b="1" dirty="0" err="1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izlaganja</a:t>
                </a:r>
                <a:r>
                  <a:rPr lang="en-GB" sz="36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GB" sz="3600" b="1" dirty="0" err="1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suncu</a:t>
                </a:r>
                <a:r>
                  <a:rPr lang="en-GB" sz="36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GB" sz="3600" b="1" dirty="0" err="1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prekrivanjem</a:t>
                </a:r>
                <a:r>
                  <a:rPr lang="en-GB" sz="36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 </a:t>
                </a:r>
                <a:br>
                  <a:rPr lang="en-GB" sz="36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</a:br>
                <a:r>
                  <a:rPr lang="en-GB" sz="3600" b="1" dirty="0" err="1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i</a:t>
                </a:r>
                <a:r>
                  <a:rPr lang="en-GB" sz="36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GB" sz="3600" b="1" dirty="0" err="1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upotrebom</a:t>
                </a:r>
                <a:r>
                  <a:rPr lang="en-GB" sz="36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GB" sz="3600" b="1" dirty="0" err="1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zaštitnih</a:t>
                </a:r>
                <a:r>
                  <a:rPr lang="en-GB" sz="36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 </a:t>
                </a:r>
                <a:br>
                  <a:rPr lang="en-GB" sz="36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</a:br>
                <a:r>
                  <a:rPr lang="en-GB" sz="3600" b="1" dirty="0" err="1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krema</a:t>
                </a:r>
                <a:r>
                  <a:rPr lang="en-GB" sz="36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 za </a:t>
                </a:r>
                <a:r>
                  <a:rPr lang="en-GB" sz="3600" b="1" dirty="0" err="1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sunčanje</a:t>
                </a:r>
                <a:r>
                  <a:rPr lang="en-GB" sz="36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.</a:t>
                </a:r>
                <a:endParaRPr lang="en-GB" sz="500" b="1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732A7D6-4418-4D73-8FF1-BC263DF6FB10}"/>
                </a:ext>
              </a:extLst>
            </p:cNvPr>
            <p:cNvGrpSpPr/>
            <p:nvPr/>
          </p:nvGrpSpPr>
          <p:grpSpPr>
            <a:xfrm>
              <a:off x="433928" y="382065"/>
              <a:ext cx="1792224" cy="1792224"/>
              <a:chOff x="1433852" y="1700836"/>
              <a:chExt cx="2823923" cy="2823924"/>
            </a:xfrm>
          </p:grpSpPr>
          <p:sp>
            <p:nvSpPr>
              <p:cNvPr id="30" name="Ovaal 2">
                <a:extLst>
                  <a:ext uri="{FF2B5EF4-FFF2-40B4-BE49-F238E27FC236}">
                    <a16:creationId xmlns:a16="http://schemas.microsoft.com/office/drawing/2014/main" id="{72B3D861-DE96-44B4-A2B1-1A48D27B27D8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1" name="Picture 30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33CF413F-ED04-4D80-B3F3-2957C14029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43A41ACC-DCC3-0F59-1C36-4BDAC7C29B2B}"/>
                </a:ext>
              </a:extLst>
            </p:cNvPr>
            <p:cNvSpPr/>
            <p:nvPr/>
          </p:nvSpPr>
          <p:spPr>
            <a:xfrm>
              <a:off x="439174" y="408429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9DD13055-8D17-E4A6-1A4B-C0644661ACAC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84" name="Ovaal 41">
                <a:extLst>
                  <a:ext uri="{FF2B5EF4-FFF2-40B4-BE49-F238E27FC236}">
                    <a16:creationId xmlns:a16="http://schemas.microsoft.com/office/drawing/2014/main" id="{6C2C1B61-2843-8F11-69EB-DE1AB61B7F2D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86" name="Picture 85" descr="Icon&#10;&#10;Description automatically generated">
                <a:extLst>
                  <a:ext uri="{FF2B5EF4-FFF2-40B4-BE49-F238E27FC236}">
                    <a16:creationId xmlns:a16="http://schemas.microsoft.com/office/drawing/2014/main" id="{971FB0FD-3358-D966-E7BB-EDF254D826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7707" y="3885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6A1C431A-D95B-D031-3E4E-FB66F8A03C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13" name="TextBox 7">
              <a:extLst>
                <a:ext uri="{FF2B5EF4-FFF2-40B4-BE49-F238E27FC236}">
                  <a16:creationId xmlns:a16="http://schemas.microsoft.com/office/drawing/2014/main" id="{F6833B3E-E3D3-44A1-2853-7119A0200952}"/>
                </a:ext>
              </a:extLst>
            </p:cNvPr>
            <p:cNvSpPr txBox="1"/>
            <p:nvPr/>
          </p:nvSpPr>
          <p:spPr>
            <a:xfrm>
              <a:off x="2404003" y="662885"/>
              <a:ext cx="2049983" cy="16465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300" b="1" kern="12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 rtl="0" fontAlgn="base"/>
              <a:endParaRPr lang="en-GB" sz="1000" b="0" i="0" dirty="0">
                <a:solidFill>
                  <a:schemeClr val="bg1"/>
                </a:solidFill>
                <a:effectLst/>
                <a:latin typeface="Segoe UI" panose="020B0502040204020203" pitchFamily="34" charset="0"/>
              </a:endParaRPr>
            </a:p>
            <a:p>
              <a:pPr algn="ctr" rtl="0" fontAlgn="base"/>
              <a: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IZBJEGAVAJTE PREKOMJERNO IZLAGANJE SUNCU</a:t>
              </a:r>
              <a:br>
                <a:rPr lang="en-US" sz="11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en-US" sz="500" b="1" dirty="0">
                  <a:solidFill>
                    <a:srgbClr val="FFDB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DFVDG</a:t>
              </a:r>
            </a:p>
            <a:p>
              <a:pPr algn="ctr" rtl="0" fontAlgn="base"/>
              <a: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UPOTREBLJAVAJTE </a:t>
              </a:r>
              <a:br>
                <a:rPr lang="en-US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ZAŠTITU OD SUNCA</a:t>
              </a:r>
              <a:endParaRPr lang="en-US" sz="900" b="1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ctr" rtl="0" fontAlgn="base"/>
              <a:r>
                <a:rPr lang="en-US" sz="500" b="1" dirty="0">
                  <a:solidFill>
                    <a:srgbClr val="FFDB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DFV</a:t>
              </a:r>
            </a:p>
            <a:p>
              <a:pPr algn="ctr" rtl="0" fontAlgn="base"/>
              <a: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NE SUNČAJTE SE </a:t>
              </a:r>
              <a:b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</a:br>
              <a:r>
                <a:rPr lang="cs-CZ" sz="9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U SOLARIJIMA</a:t>
              </a:r>
              <a:endParaRPr lang="en-GB" sz="90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grpSp>
          <p:nvGrpSpPr>
            <p:cNvPr id="14" name="Group 2">
              <a:extLst>
                <a:ext uri="{FF2B5EF4-FFF2-40B4-BE49-F238E27FC236}">
                  <a16:creationId xmlns:a16="http://schemas.microsoft.com/office/drawing/2014/main" id="{66DDC148-0622-3742-AD77-F14870255168}"/>
                </a:ext>
              </a:extLst>
            </p:cNvPr>
            <p:cNvGrpSpPr/>
            <p:nvPr/>
          </p:nvGrpSpPr>
          <p:grpSpPr>
            <a:xfrm>
              <a:off x="-10968" y="9127875"/>
              <a:ext cx="6919066" cy="943180"/>
              <a:chOff x="-10968" y="9113699"/>
              <a:chExt cx="6919066" cy="943180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25CFA00-9C63-DBAA-F9A9-4B0550F3508B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2585C2"/>
                  </a:solidFill>
                </a:endParaRPr>
              </a:p>
            </p:txBody>
          </p:sp>
          <p:sp>
            <p:nvSpPr>
              <p:cNvPr id="16" name="TextBox 23">
                <a:extLst>
                  <a:ext uri="{FF2B5EF4-FFF2-40B4-BE49-F238E27FC236}">
                    <a16:creationId xmlns:a16="http://schemas.microsoft.com/office/drawing/2014/main" id="{56803DA0-B348-DBCA-AC24-736CFC777EF8}"/>
                  </a:ext>
                </a:extLst>
              </p:cNvPr>
              <p:cNvSpPr txBox="1"/>
              <p:nvPr/>
            </p:nvSpPr>
            <p:spPr>
              <a:xfrm>
                <a:off x="61022" y="9210493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2585C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PrEvCan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© 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kampanja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inicirana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 je od 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strane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 EONS-a 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te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djeluje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 u 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suradnji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 </a:t>
                </a:r>
                <a:br>
                  <a:rPr lang="en-GB" sz="1200" b="1" dirty="0">
                    <a:solidFill>
                      <a:srgbClr val="2585C2"/>
                    </a:solidFill>
                    <a:effectLst/>
                  </a:rPr>
                </a:b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sa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ključnim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partnerom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, ESMO-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m.Više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informacija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možete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pronaći</a:t>
                </a:r>
                <a:r>
                  <a:rPr lang="en-GB" sz="1200" b="1" dirty="0">
                    <a:solidFill>
                      <a:srgbClr val="2585C2"/>
                    </a:solidFill>
                    <a:effectLst/>
                  </a:rPr>
                  <a:t> </a:t>
                </a:r>
                <a:r>
                  <a:rPr lang="en-GB" sz="1200" b="1" dirty="0" err="1">
                    <a:solidFill>
                      <a:srgbClr val="2585C2"/>
                    </a:solidFill>
                    <a:effectLst/>
                  </a:rPr>
                  <a:t>na</a:t>
                </a:r>
                <a:r>
                  <a:rPr lang="nl-BE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585C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585C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17" name="Group 24">
                <a:extLst>
                  <a:ext uri="{FF2B5EF4-FFF2-40B4-BE49-F238E27FC236}">
                    <a16:creationId xmlns:a16="http://schemas.microsoft.com/office/drawing/2014/main" id="{3D082FC0-B255-87BF-F3F1-2DDD1E4DA207}"/>
                  </a:ext>
                </a:extLst>
              </p:cNvPr>
              <p:cNvGrpSpPr/>
              <p:nvPr/>
            </p:nvGrpSpPr>
            <p:grpSpPr>
              <a:xfrm>
                <a:off x="61022" y="9171986"/>
                <a:ext cx="474731" cy="475488"/>
                <a:chOff x="-302004" y="1916250"/>
                <a:chExt cx="2823923" cy="2823924"/>
              </a:xfrm>
            </p:grpSpPr>
            <p:sp>
              <p:nvSpPr>
                <p:cNvPr id="21" name="Ovaal 2">
                  <a:extLst>
                    <a:ext uri="{FF2B5EF4-FFF2-40B4-BE49-F238E27FC236}">
                      <a16:creationId xmlns:a16="http://schemas.microsoft.com/office/drawing/2014/main" id="{4471F4CA-8454-9CB1-4F10-E9CFB5141AD0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2585C2"/>
                    </a:solidFill>
                  </a:endParaRPr>
                </a:p>
              </p:txBody>
            </p:sp>
            <p:pic>
              <p:nvPicPr>
                <p:cNvPr id="22" name="Picture 27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296520C7-5326-E498-DC88-FB768590A0B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6" y="2002330"/>
                  <a:ext cx="2669714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18" name="Graphic 25">
                <a:extLst>
                  <a:ext uri="{FF2B5EF4-FFF2-40B4-BE49-F238E27FC236}">
                    <a16:creationId xmlns:a16="http://schemas.microsoft.com/office/drawing/2014/main" id="{90042420-8565-9850-AAB4-CFDA9B43E9F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82151" y="9244022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0D8E532-F2AA-7216-BF72-D97FC8E4F1C9}"/>
                </a:ext>
              </a:extLst>
            </p:cNvPr>
            <p:cNvSpPr/>
            <p:nvPr/>
          </p:nvSpPr>
          <p:spPr>
            <a:xfrm>
              <a:off x="611761" y="803331"/>
              <a:ext cx="1482691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Ovdje</a:t>
              </a:r>
              <a:r>
                <a:rPr lang="cs-CZ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umetnite</a:t>
              </a:r>
              <a:r>
                <a:rPr lang="cs-CZ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logo </a:t>
              </a:r>
              <a:br>
                <a:rPr lang="en-US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cs-CZ" sz="16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vaše </a:t>
              </a:r>
              <a:r>
                <a:rPr lang="cs-CZ" sz="160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organizacije</a:t>
              </a:r>
              <a:endPara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3870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850</Words>
  <Application>Microsoft Office PowerPoint</Application>
  <PresentationFormat>A4 Paper (210x297 mm)</PresentationFormat>
  <Paragraphs>128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Michaela Popelková</dc:creator>
  <cp:lastModifiedBy>Michaela Popelková</cp:lastModifiedBy>
  <cp:revision>11</cp:revision>
  <cp:lastPrinted>2021-11-01T10:57:37Z</cp:lastPrinted>
  <dcterms:created xsi:type="dcterms:W3CDTF">2021-10-31T06:37:30Z</dcterms:created>
  <dcterms:modified xsi:type="dcterms:W3CDTF">2023-03-23T09:13:37Z</dcterms:modified>
</cp:coreProperties>
</file>