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94EB0-74FC-4B0F-908C-D7D05D8C1B4B}" v="32" dt="2023-02-13T04:10:56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46" d="100"/>
          <a:sy n="46" d="100"/>
        </p:scale>
        <p:origin x="20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9560AF2-2DA5-C6A6-97F7-ACB03DD5396C}"/>
              </a:ext>
            </a:extLst>
          </p:cNvPr>
          <p:cNvGrpSpPr/>
          <p:nvPr/>
        </p:nvGrpSpPr>
        <p:grpSpPr>
          <a:xfrm>
            <a:off x="0" y="153870"/>
            <a:ext cx="6868968" cy="9881268"/>
            <a:chOff x="0" y="153870"/>
            <a:chExt cx="6868968" cy="98812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C30FDA59-0DC1-CDE2-E05E-C5E59874C1E8}"/>
                </a:ext>
              </a:extLst>
            </p:cNvPr>
            <p:cNvSpPr txBox="1"/>
            <p:nvPr/>
          </p:nvSpPr>
          <p:spPr>
            <a:xfrm>
              <a:off x="782258" y="4881032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Budskap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till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allmänheten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D7C3F37D-9FAE-61B6-3B0C-6D135BD61652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70AB455C-26F2-9552-059B-705468C299AA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BD0F616E-3E45-A36C-2126-6479E0ADB3F8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6">
                <a:extLst>
                  <a:ext uri="{FF2B5EF4-FFF2-40B4-BE49-F238E27FC236}">
                    <a16:creationId xmlns:a16="http://schemas.microsoft.com/office/drawing/2014/main" id="{ADA89323-AF04-46A4-B7C0-418CC11D4907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10" name="Ovaal 2">
                  <a:extLst>
                    <a:ext uri="{FF2B5EF4-FFF2-40B4-BE49-F238E27FC236}">
                      <a16:creationId xmlns:a16="http://schemas.microsoft.com/office/drawing/2014/main" id="{76DD0C16-0953-968D-1B36-1F13B260E5C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1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D33A4D7-1047-538E-4E8E-C7C7F2B3E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C3CBE5D-EBF7-2ECE-EE1A-BA21DAC7718B}"/>
              </a:ext>
            </a:extLst>
          </p:cNvPr>
          <p:cNvGrpSpPr/>
          <p:nvPr/>
        </p:nvGrpSpPr>
        <p:grpSpPr>
          <a:xfrm>
            <a:off x="-18024" y="-1"/>
            <a:ext cx="6886992" cy="10035139"/>
            <a:chOff x="-18024" y="-1"/>
            <a:chExt cx="6886992" cy="10035139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5949" y="3816978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130" y="416221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Begränsa ditt intag av alkohol</a:t>
              </a:r>
              <a:r>
                <a:rPr lang="sv-SE" sz="32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.</a:t>
              </a:r>
              <a:r>
                <a:rPr lang="sv-S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För att förebygga cancer,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undvik helst alkohol helt.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B3903CE-8488-6071-0A8E-AA62D8625ABE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F175DE4-D427-106C-BD59-194E70234D4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6680B792-42B1-FDE3-027E-9324E76C0133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4CF31E8F-CC4E-08B1-6FF0-8F492CCDC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346A88A9-2326-73A5-D3C2-08DFA9FEE2CD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2529AC38-CFFE-25EA-FC0C-58867447B315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30FB6E72-4C78-E807-2C01-42733A07C600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6">
                <a:extLst>
                  <a:ext uri="{FF2B5EF4-FFF2-40B4-BE49-F238E27FC236}">
                    <a16:creationId xmlns:a16="http://schemas.microsoft.com/office/drawing/2014/main" id="{B3475FD5-1EE2-FC7B-794A-3CD21DD3FF13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88A7D8A1-16E6-6A90-35A8-318E4D0D728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9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9303427-4E00-7E3D-A6FC-B1A9940464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EBC627-3E54-6438-0B51-CFEAECA9CD01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6BF0D58-B8BC-495D-79E4-ADFD26B47A44}"/>
              </a:ext>
            </a:extLst>
          </p:cNvPr>
          <p:cNvGrpSpPr/>
          <p:nvPr/>
        </p:nvGrpSpPr>
        <p:grpSpPr>
          <a:xfrm>
            <a:off x="-4101" y="-92148"/>
            <a:ext cx="6873069" cy="10127286"/>
            <a:chOff x="-4101" y="-92148"/>
            <a:chExt cx="6873069" cy="10127286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A</a:t>
              </a: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lkohol är kopplat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till minst åtta typer av cancer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DFBD1F-8098-93E5-3A6C-851F41971489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39E97197-E793-6848-08CF-B3C5BA5DDFF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51957E44-40B2-D9CD-8109-38EF39DDC602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750DC0A-369B-B386-9F11-9DE3FFC12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C074105F-6BB2-E3A0-B24B-A10A09DDE2CC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FEE0E56F-7336-A7BD-EFD6-2F62508EEB53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CBE6C02C-EA8F-4204-7131-4A106667A9E8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id="{4F48EDA9-CA24-E73C-B95C-52E23DAA3B0B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849137DE-DFB8-A51B-4848-8EF9F712514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72A792F-3D25-B690-94E7-B493991968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82D0B63-DEFA-A0AF-BC88-E667E844A3A7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3AD6995-C700-A2F5-583B-A594A5207E01}"/>
              </a:ext>
            </a:extLst>
          </p:cNvPr>
          <p:cNvGrpSpPr/>
          <p:nvPr/>
        </p:nvGrpSpPr>
        <p:grpSpPr>
          <a:xfrm>
            <a:off x="-885702" y="-1"/>
            <a:ext cx="7761527" cy="10035139"/>
            <a:chOff x="-885702" y="-1"/>
            <a:chExt cx="7761527" cy="100351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85702" y="332285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Ju mindre alkohol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du dricker,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desto lägre risk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för cancer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AA94F9-60DB-E9E9-435D-70B2E3FC59F3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CA10556A-7C6E-96E3-0D23-0E64E7AC58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BCDCF36D-7C35-3A9F-9EA8-C21627683DBF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D4AF9600-0ACB-9FD6-6FAB-22D749689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7BC65700-6BD2-976D-B14C-F6D058693A6C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2C107103-972D-4D9D-3EC9-5FAAB1693BF9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42ABC5F4-8792-6DC1-E778-EED4E92914F0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6">
                <a:extLst>
                  <a:ext uri="{FF2B5EF4-FFF2-40B4-BE49-F238E27FC236}">
                    <a16:creationId xmlns:a16="http://schemas.microsoft.com/office/drawing/2014/main" id="{DD62F80F-C034-7C1E-6B58-1EE182CA0645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9CE80876-059D-1B71-DB80-25C399C9192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A589B2F-A10F-690C-3355-50538CD3A4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E69ACD-5C6F-D884-75B0-38D7EBEE3189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C0C415D-9577-7545-B2D8-A778CF3B7420}"/>
              </a:ext>
            </a:extLst>
          </p:cNvPr>
          <p:cNvGrpSpPr/>
          <p:nvPr/>
        </p:nvGrpSpPr>
        <p:grpSpPr>
          <a:xfrm>
            <a:off x="-554424" y="0"/>
            <a:ext cx="7430249" cy="10035138"/>
            <a:chOff x="-554424" y="0"/>
            <a:chExt cx="7430249" cy="10035138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54424" y="4953000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Fråga din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sjuksköterska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eller annan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vårdgivare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 stöd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FBC2E7B-E904-C101-3D9D-FDCDDDC3079E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215E061-1E19-9AD7-A2F5-FD379D23C36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788CDAF-3FCC-A772-9CE8-635BEDA5424A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06F83419-1B6E-99A1-4565-8FE1D0756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62923E72-5C7C-4A67-F463-839852283B14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4B21072A-63B7-9881-52F0-EA1A61EB449E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1B8145AE-3EAD-A8F2-C9FA-57478D7C049B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6">
                <a:extLst>
                  <a:ext uri="{FF2B5EF4-FFF2-40B4-BE49-F238E27FC236}">
                    <a16:creationId xmlns:a16="http://schemas.microsoft.com/office/drawing/2014/main" id="{143AA4FD-45CF-7CFC-D80A-E8A561B22D9D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B517910E-BAA7-FBEB-3BF5-74229439C85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9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D386B80-44B0-D1C9-0248-916545781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02E2112-7BEC-24CF-DB62-0A0243E7C231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93F06D0F-10F7-6791-63DB-57E47336F894}"/>
              </a:ext>
            </a:extLst>
          </p:cNvPr>
          <p:cNvGrpSpPr/>
          <p:nvPr/>
        </p:nvGrpSpPr>
        <p:grpSpPr>
          <a:xfrm>
            <a:off x="0" y="153870"/>
            <a:ext cx="6868968" cy="9881268"/>
            <a:chOff x="0" y="153870"/>
            <a:chExt cx="6868968" cy="98812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ED48DE9-F5A5-64CE-0D93-33107A39EAE9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D6D17C3B-E2CB-9090-E3B1-C32E88875D1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18F814FB-7703-D8CD-1C15-EAA622557285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D6D1BABA-CE58-85C9-5C07-C6B374D39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F8AA94E4-B33F-D31A-6BA3-7D37CCB324A5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1B4C577A-0BF7-E7A1-FF54-EF85571D085C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9015F41D-34DB-7920-D17D-E364E4BFDB45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6">
                <a:extLst>
                  <a:ext uri="{FF2B5EF4-FFF2-40B4-BE49-F238E27FC236}">
                    <a16:creationId xmlns:a16="http://schemas.microsoft.com/office/drawing/2014/main" id="{E18B28F4-C973-335A-C0D4-B2B845DA41E3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25" name="Ovaal 2">
                  <a:extLst>
                    <a:ext uri="{FF2B5EF4-FFF2-40B4-BE49-F238E27FC236}">
                      <a16:creationId xmlns:a16="http://schemas.microsoft.com/office/drawing/2014/main" id="{79B6FAA2-BB7A-C955-BAD9-1CFB0E75A02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6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24614D7-B1BC-4C71-0936-04DF431236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55BC83C5-96BD-63E9-1C84-83A9DA83CC8B}"/>
                </a:ext>
              </a:extLst>
            </p:cNvPr>
            <p:cNvSpPr txBox="1"/>
            <p:nvPr/>
          </p:nvSpPr>
          <p:spPr>
            <a:xfrm>
              <a:off x="131691" y="4593146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Budskap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till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hälso-och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sjukvårdspersonal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D607039-BD75-501C-8A00-3585181AE396}"/>
              </a:ext>
            </a:extLst>
          </p:cNvPr>
          <p:cNvGrpSpPr/>
          <p:nvPr/>
        </p:nvGrpSpPr>
        <p:grpSpPr>
          <a:xfrm>
            <a:off x="-113414" y="0"/>
            <a:ext cx="6982382" cy="10035138"/>
            <a:chOff x="-113414" y="0"/>
            <a:chExt cx="6982382" cy="10035138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410594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386" y="4017069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sv-S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Fråga alltid </a:t>
              </a:r>
              <a:b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dina patienter </a:t>
              </a:r>
              <a:b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 de dricker alkohol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6C8DFB4-13B4-24FD-019D-1AB572B3C876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ED0C0D49-26C0-3E36-BA3A-867EE568BC7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8665A106-9BBB-D9AE-355B-8EAC48CC5389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464CEC95-73CD-3EE6-ACCE-D7E54BB41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A58EDB88-9259-6538-EAD1-53331E4E3E9D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28031ABE-E189-0A96-D8F9-3712867121EF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9850EE70-E0DD-838B-EDB1-12F81DD7A6D1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6">
                <a:extLst>
                  <a:ext uri="{FF2B5EF4-FFF2-40B4-BE49-F238E27FC236}">
                    <a16:creationId xmlns:a16="http://schemas.microsoft.com/office/drawing/2014/main" id="{B312B5C6-96F7-97D5-49CB-8CA7C9F0BBD7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79A9C724-9CA9-895B-7A21-B1FCDA5B99B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9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8709EC7-DEBD-C9CF-332D-BFEAF581B3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424DE6-3783-8483-BE8A-3E03A95FDB2E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DACF0F4-39E8-E062-5D83-AE2B24DEB476}"/>
              </a:ext>
            </a:extLst>
          </p:cNvPr>
          <p:cNvGrpSpPr/>
          <p:nvPr/>
        </p:nvGrpSpPr>
        <p:grpSpPr>
          <a:xfrm>
            <a:off x="-1" y="0"/>
            <a:ext cx="6870405" cy="10035138"/>
            <a:chOff x="-1" y="0"/>
            <a:chExt cx="6870405" cy="10035138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193694" y="5594259"/>
              <a:ext cx="4068322" cy="2890612"/>
              <a:chOff x="833314" y="3156082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314" y="3544807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sv-SE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Erbjud råd, </a:t>
                </a:r>
                <a:br>
                  <a:rPr lang="cs-CZ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sv-SE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stöd och uppföljning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CA4829-1E62-F36D-615D-EE01209BB1C1}"/>
                </a:ext>
              </a:extLst>
            </p:cNvPr>
            <p:cNvGrpSpPr/>
            <p:nvPr/>
          </p:nvGrpSpPr>
          <p:grpSpPr>
            <a:xfrm>
              <a:off x="2418875" y="375565"/>
              <a:ext cx="2049983" cy="2229945"/>
              <a:chOff x="2418875" y="375565"/>
              <a:chExt cx="2049983" cy="2229945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982796C9-6B3D-80CA-F0A9-34D4C2F5C27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C4C355F6-6B42-4F44-106B-4C20A5EF0CED}"/>
                  </a:ext>
                </a:extLst>
              </p:cNvPr>
              <p:cNvSpPr txBox="1"/>
              <p:nvPr/>
            </p:nvSpPr>
            <p:spPr>
              <a:xfrm>
                <a:off x="241887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RÄNSA </a:t>
                </a:r>
                <a:b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DITT INTAG</a:t>
                </a:r>
                <a: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cs-CZ" sz="15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 ALKOHOL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FAB76DC0-7161-578C-CB5D-AB4793246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A1783077-6C3B-91C4-34F5-6B13849AE98A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09018"/>
              <a:chExt cx="6879926" cy="906862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7505EE15-A218-0156-D72D-3C74482764BF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BEF34905-37B4-914B-8EF6-783D73865F42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  <a:br>
                  <a:rPr lang="sv-SE" sz="1200" dirty="0">
                    <a:solidFill>
                      <a:srgbClr val="877C63"/>
                    </a:solidFill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PrEvCan© är ett initiativ av EONS och genomförs i samverkan med ESMO </a:t>
                </a:r>
                <a:b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sv-SE" sz="12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som viktigaste partner. Läs mer på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id="{36D42BCE-67B8-F806-27C7-EA23FADA622C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503914DF-7ABC-16BF-8CED-16EF462A16D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3" name="Picture 1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5A4BE6B-53DD-F40E-2CAF-3386A60D4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164C4E-CDFA-6EEB-A993-803FF33A8B09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17A8EA35-0EA5-F6C3-CF1F-F3155C75B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-10" r="24905" b="38296"/>
          <a:stretch/>
        </p:blipFill>
        <p:spPr>
          <a:xfrm>
            <a:off x="-18024" y="-1"/>
            <a:ext cx="6872121" cy="99083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226152" y="3920840"/>
            <a:ext cx="4427373" cy="48268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F916CE-0624-4EA7-AB9A-6C4C006BCA7D}"/>
              </a:ext>
            </a:extLst>
          </p:cNvPr>
          <p:cNvSpPr/>
          <p:nvPr/>
        </p:nvSpPr>
        <p:spPr>
          <a:xfrm>
            <a:off x="321465" y="2598636"/>
            <a:ext cx="2454399" cy="286470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93347-F201-5ACD-4072-5E79D864C946}"/>
              </a:ext>
            </a:extLst>
          </p:cNvPr>
          <p:cNvSpPr/>
          <p:nvPr/>
        </p:nvSpPr>
        <p:spPr>
          <a:xfrm>
            <a:off x="43320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A8E9F1C-6238-1A6A-CD0E-AD5E3374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sp>
        <p:nvSpPr>
          <p:cNvPr id="4" name="Ovaal 41">
            <a:extLst>
              <a:ext uri="{FF2B5EF4-FFF2-40B4-BE49-F238E27FC236}">
                <a16:creationId xmlns:a16="http://schemas.microsoft.com/office/drawing/2014/main" id="{4ECBEB37-6421-9EC3-974B-750BE841EA88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877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A4D8938-8372-2AF5-630F-E089A1DBF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45" y="410315"/>
            <a:ext cx="548640" cy="548640"/>
          </a:xfrm>
          <a:prstGeom prst="rect">
            <a:avLst/>
          </a:prstGeom>
        </p:spPr>
      </p:pic>
      <p:sp>
        <p:nvSpPr>
          <p:cNvPr id="18" name="Ovaal 41">
            <a:extLst>
              <a:ext uri="{FF2B5EF4-FFF2-40B4-BE49-F238E27FC236}">
                <a16:creationId xmlns:a16="http://schemas.microsoft.com/office/drawing/2014/main" id="{2A93F98F-CDCA-A2D1-3EAA-8A3CAFF652A1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877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3E5A04E-7870-4B81-A5C0-874FD8B60A06}"/>
              </a:ext>
            </a:extLst>
          </p:cNvPr>
          <p:cNvSpPr txBox="1"/>
          <p:nvPr/>
        </p:nvSpPr>
        <p:spPr>
          <a:xfrm>
            <a:off x="2418875" y="958955"/>
            <a:ext cx="2049983" cy="1646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300" b="1" kern="1200" dirty="0">
              <a:solidFill>
                <a:srgbClr val="FFFFFF"/>
              </a:solidFill>
              <a:effectLst/>
              <a:latin typeface="Verdana" panose="020B060403050404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 fontAlgn="base"/>
            <a:r>
              <a:rPr lang="en-US" sz="15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BEG</a:t>
            </a:r>
            <a:r>
              <a:rPr lang="cs-CZ" sz="15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RÄNSA </a:t>
            </a:r>
            <a:br>
              <a:rPr lang="cs-CZ" sz="15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5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DITT INTAG</a:t>
            </a:r>
            <a: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5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 ALKOHOL</a:t>
            </a:r>
            <a:endParaRPr lang="en-GB" sz="15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 fontAlgn="base"/>
            <a:endParaRPr lang="en-GB" sz="105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794D7C7-B812-EFF3-DC15-C55243E5E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45" y="410315"/>
            <a:ext cx="548640" cy="548640"/>
          </a:xfrm>
          <a:prstGeom prst="rect">
            <a:avLst/>
          </a:prstGeom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E9D3751E-4DDE-2B74-75A1-DC9DFC6C3610}"/>
              </a:ext>
            </a:extLst>
          </p:cNvPr>
          <p:cNvSpPr/>
          <p:nvPr/>
        </p:nvSpPr>
        <p:spPr>
          <a:xfrm>
            <a:off x="0" y="9128276"/>
            <a:ext cx="6868968" cy="79698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877C63"/>
              </a:solidFill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44DD4E91-B8F7-3C09-81D4-4FBFD115BFBB}"/>
              </a:ext>
            </a:extLst>
          </p:cNvPr>
          <p:cNvSpPr txBox="1"/>
          <p:nvPr/>
        </p:nvSpPr>
        <p:spPr>
          <a:xfrm>
            <a:off x="10946" y="9188752"/>
            <a:ext cx="684707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300" b="1" dirty="0">
                <a:solidFill>
                  <a:srgbClr val="877C6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#PrEvCan #CANCERCODE</a:t>
            </a:r>
            <a:br>
              <a:rPr lang="sv-SE" sz="1200" dirty="0">
                <a:solidFill>
                  <a:srgbClr val="877C63"/>
                </a:solidFill>
              </a:rPr>
            </a:br>
            <a:r>
              <a:rPr lang="sv-SE" sz="1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PrEvCan© är ett initiativ av EONS och genomförs i samverkan med ESMO </a:t>
            </a:r>
            <a:br>
              <a:rPr lang="sv-SE" sz="1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sv-SE" sz="1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som viktigaste partner. Läs mer på</a:t>
            </a:r>
            <a:r>
              <a:rPr lang="nl-BE" sz="1200" b="1" dirty="0">
                <a:solidFill>
                  <a:srgbClr val="877C63"/>
                </a:solidFill>
                <a:cs typeface="Aharoni" panose="02010803020104030203" pitchFamily="2" charset="-79"/>
              </a:rPr>
              <a:t>: www.cancernurse.eu/</a:t>
            </a:r>
            <a:r>
              <a:rPr lang="cs-CZ" sz="1200" b="1" dirty="0">
                <a:solidFill>
                  <a:srgbClr val="877C63"/>
                </a:solidFill>
                <a:cs typeface="Aharoni" panose="02010803020104030203" pitchFamily="2" charset="-79"/>
              </a:rPr>
              <a:t>prev</a:t>
            </a:r>
            <a:r>
              <a:rPr lang="en-US" sz="1200" b="1" dirty="0">
                <a:solidFill>
                  <a:srgbClr val="877C63"/>
                </a:solidFill>
                <a:cs typeface="Aharoni" panose="02010803020104030203" pitchFamily="2" charset="-79"/>
              </a:rPr>
              <a:t>can</a:t>
            </a:r>
            <a:br>
              <a:rPr lang="nl-BE" sz="1200" b="1" dirty="0">
                <a:solidFill>
                  <a:srgbClr val="877C63"/>
                </a:solidFill>
                <a:cs typeface="Aharoni" panose="02010803020104030203" pitchFamily="2" charset="-79"/>
              </a:rPr>
            </a:br>
            <a:endParaRPr lang="en-GB" sz="1200" b="1" dirty="0">
              <a:solidFill>
                <a:srgbClr val="877C63"/>
              </a:solidFill>
              <a:cs typeface="Aharoni" panose="02010803020104030203" pitchFamily="2" charset="-79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125D0F87-FF9C-9F86-E8E9-42507A1B0E2F}"/>
              </a:ext>
            </a:extLst>
          </p:cNvPr>
          <p:cNvGrpSpPr/>
          <p:nvPr/>
        </p:nvGrpSpPr>
        <p:grpSpPr>
          <a:xfrm>
            <a:off x="224358" y="9317112"/>
            <a:ext cx="474731" cy="475488"/>
            <a:chOff x="-302004" y="1916250"/>
            <a:chExt cx="2823923" cy="2823924"/>
          </a:xfrm>
        </p:grpSpPr>
        <p:sp>
          <p:nvSpPr>
            <p:cNvPr id="28" name="Ovaal 2">
              <a:extLst>
                <a:ext uri="{FF2B5EF4-FFF2-40B4-BE49-F238E27FC236}">
                  <a16:creationId xmlns:a16="http://schemas.microsoft.com/office/drawing/2014/main" id="{D15CD7AA-D30E-C808-A015-8461DBD9C7A9}"/>
                </a:ext>
              </a:extLst>
            </p:cNvPr>
            <p:cNvSpPr/>
            <p:nvPr/>
          </p:nvSpPr>
          <p:spPr>
            <a:xfrm>
              <a:off x="-302004" y="1916250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BE" sz="1801" dirty="0">
                <a:solidFill>
                  <a:srgbClr val="877C63"/>
                </a:solidFill>
              </a:endParaRPr>
            </a:p>
          </p:txBody>
        </p:sp>
        <p:pic>
          <p:nvPicPr>
            <p:cNvPr id="29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28EF4AD-77A7-F9E1-9017-C050D0D4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9048" y="2002330"/>
              <a:ext cx="2669717" cy="2651758"/>
            </a:xfrm>
            <a:prstGeom prst="ellipse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50A3D74-3B11-E6AE-96DE-EE0E1A8725CA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63686A2D-9E84-59AE-1BBA-E972EA515750}"/>
              </a:ext>
            </a:extLst>
          </p:cNvPr>
          <p:cNvSpPr txBox="1"/>
          <p:nvPr/>
        </p:nvSpPr>
        <p:spPr>
          <a:xfrm>
            <a:off x="2350862" y="5400240"/>
            <a:ext cx="41779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877C63"/>
              </a:solidFill>
            </a:endParaRPr>
          </a:p>
          <a:p>
            <a:pPr algn="ctr"/>
            <a:r>
              <a:rPr lang="en-GB" sz="36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Anpassad</a:t>
            </a:r>
            <a:r>
              <a:rPr lang="en-GB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cs-CZ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</a:br>
            <a:r>
              <a:rPr lang="en-GB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text</a:t>
            </a:r>
            <a:endParaRPr lang="en-GB" sz="5400" b="1" dirty="0">
              <a:solidFill>
                <a:srgbClr val="877C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27ED5DC7-CCBA-6BBD-DCD3-1B52819C4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75" y="3038925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050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Placera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ditt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foto</a:t>
            </a:r>
            <a:r>
              <a:rPr lang="en-US" sz="32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här</a:t>
            </a:r>
            <a:endParaRPr lang="en-GB" sz="32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547</Words>
  <Application>Microsoft Office PowerPoint</Application>
  <PresentationFormat>A4 Paper (210x297 mm)</PresentationFormat>
  <Paragraphs>69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Lena Sharp</cp:lastModifiedBy>
  <cp:revision>12</cp:revision>
  <cp:lastPrinted>2021-11-01T10:57:37Z</cp:lastPrinted>
  <dcterms:created xsi:type="dcterms:W3CDTF">2021-10-31T06:37:30Z</dcterms:created>
  <dcterms:modified xsi:type="dcterms:W3CDTF">2023-02-16T13:56:05Z</dcterms:modified>
</cp:coreProperties>
</file>