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8B7B70-963A-42FB-B625-525EC9325787}" v="35" dt="2023-02-14T04:55:32.8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FD87176-00D9-FF6F-98F2-F48065A8B1FC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57B27-8444-E264-CB37-237EA3FBB723}"/>
                </a:ext>
              </a:extLst>
            </p:cNvPr>
            <p:cNvGrpSpPr/>
            <p:nvPr/>
          </p:nvGrpSpPr>
          <p:grpSpPr>
            <a:xfrm>
              <a:off x="2394248" y="375565"/>
              <a:ext cx="2049983" cy="2181612"/>
              <a:chOff x="2394248" y="375565"/>
              <a:chExt cx="2049983" cy="2181612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394248" y="91062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ÎN CAZUL ÎN CARE CONSUMAȚI ALCOOL, </a:t>
                </a:r>
                <a:b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LIMITAȚI-VĂ CONSUMUL</a:t>
                </a:r>
                <a:endParaRPr lang="en-GB" sz="12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9A5E901-5689-E571-D9A6-8235B4D0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5" name="TextBox 57">
              <a:extLst>
                <a:ext uri="{FF2B5EF4-FFF2-40B4-BE49-F238E27FC236}">
                  <a16:creationId xmlns:a16="http://schemas.microsoft.com/office/drawing/2014/main" id="{A3A74A67-95C0-D1C6-6775-AC198994BFDA}"/>
                </a:ext>
              </a:extLst>
            </p:cNvPr>
            <p:cNvSpPr txBox="1"/>
            <p:nvPr/>
          </p:nvSpPr>
          <p:spPr>
            <a:xfrm>
              <a:off x="130308" y="4788740"/>
              <a:ext cx="658641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s-ES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Mesaje</a:t>
              </a:r>
              <a:r>
                <a:rPr lang="es-E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pentru</a:t>
              </a:r>
              <a:r>
                <a:rPr lang="es-E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publicul</a:t>
              </a:r>
              <a:r>
                <a:rPr lang="es-ES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larg</a:t>
              </a:r>
              <a:endParaRPr lang="es-ES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s-ES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Skupina 12">
              <a:extLst>
                <a:ext uri="{FF2B5EF4-FFF2-40B4-BE49-F238E27FC236}">
                  <a16:creationId xmlns:a16="http://schemas.microsoft.com/office/drawing/2014/main" id="{1A2A0CB6-AA44-1ED3-9790-9D3AA235438F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7" name="Rectangle 12">
                <a:extLst>
                  <a:ext uri="{FF2B5EF4-FFF2-40B4-BE49-F238E27FC236}">
                    <a16:creationId xmlns:a16="http://schemas.microsoft.com/office/drawing/2014/main" id="{1C2408F5-FE9E-A4E8-EEC9-558FDF249BDC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8" name="TextBox 13">
                <a:extLst>
                  <a:ext uri="{FF2B5EF4-FFF2-40B4-BE49-F238E27FC236}">
                    <a16:creationId xmlns:a16="http://schemas.microsoft.com/office/drawing/2014/main" id="{52C47F76-02D7-8603-0969-BCEDC0514AB2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877C63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9" name="Group 14">
                <a:extLst>
                  <a:ext uri="{FF2B5EF4-FFF2-40B4-BE49-F238E27FC236}">
                    <a16:creationId xmlns:a16="http://schemas.microsoft.com/office/drawing/2014/main" id="{BE57A9B5-FA2C-8CB8-4649-1B40687E9885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1" name="Ovaal 2">
                  <a:extLst>
                    <a:ext uri="{FF2B5EF4-FFF2-40B4-BE49-F238E27FC236}">
                      <a16:creationId xmlns:a16="http://schemas.microsoft.com/office/drawing/2014/main" id="{D3F413D7-99F0-57CE-93CC-FBDA9561B85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12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1627ABF-7A18-5EF9-D8C2-AFBDC3F7B5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0" name="Graphic 11">
                <a:extLst>
                  <a:ext uri="{FF2B5EF4-FFF2-40B4-BE49-F238E27FC236}">
                    <a16:creationId xmlns:a16="http://schemas.microsoft.com/office/drawing/2014/main" id="{5298AE4E-E623-48D5-AF03-C18F9E5250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35A714-A744-7EBA-7AC0-3C8FAC424321}"/>
              </a:ext>
            </a:extLst>
          </p:cNvPr>
          <p:cNvGrpSpPr/>
          <p:nvPr/>
        </p:nvGrpSpPr>
        <p:grpSpPr>
          <a:xfrm>
            <a:off x="-19975" y="0"/>
            <a:ext cx="6877975" cy="10020561"/>
            <a:chOff x="-19975" y="0"/>
            <a:chExt cx="6877975" cy="10020561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9975" y="0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88168" y="3824067"/>
              <a:ext cx="5655833" cy="3348759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15" y="153871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7952" y="153872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608" y="4147210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În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cazul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în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care </a:t>
              </a: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consumați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alcool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de </a:t>
              </a: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orice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fel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, </a:t>
              </a: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limitați-vă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consumul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 </a:t>
              </a:r>
              <a:b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Pentru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prevenirea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cancerului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este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mai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bine </a:t>
              </a: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să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nu </a:t>
              </a: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beţi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alcool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deloc</a:t>
              </a:r>
              <a:r>
                <a:rPr lang="en-GB" sz="3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 </a:t>
              </a:r>
              <a:endParaRPr lang="en-GB" sz="30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7223" y="375566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0130" y="370204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527393" y="375566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4898E09-614A-964C-189D-3ACC1F5C22AF}"/>
                </a:ext>
              </a:extLst>
            </p:cNvPr>
            <p:cNvGrpSpPr/>
            <p:nvPr/>
          </p:nvGrpSpPr>
          <p:grpSpPr>
            <a:xfrm>
              <a:off x="2394248" y="375565"/>
              <a:ext cx="2049983" cy="2181612"/>
              <a:chOff x="2394248" y="375565"/>
              <a:chExt cx="2049983" cy="2181612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5338E8EA-BCEC-24C0-1537-AA006A40BF3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E3BEAD1E-8A13-CD5D-790F-C186163E1925}"/>
                  </a:ext>
                </a:extLst>
              </p:cNvPr>
              <p:cNvSpPr txBox="1"/>
              <p:nvPr/>
            </p:nvSpPr>
            <p:spPr>
              <a:xfrm>
                <a:off x="2394248" y="91062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ÎN CAZUL ÎN CARE CONSUMAȚI ALCOOL, </a:t>
                </a:r>
                <a:b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LIMITAȚI-VĂ CONSUMUL</a:t>
                </a:r>
                <a:endParaRPr lang="en-GB" sz="12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8AEF315D-C196-DA26-4DD4-FB732A0842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Skupina 12">
              <a:extLst>
                <a:ext uri="{FF2B5EF4-FFF2-40B4-BE49-F238E27FC236}">
                  <a16:creationId xmlns:a16="http://schemas.microsoft.com/office/drawing/2014/main" id="{E2F45936-602F-1DAB-079C-83C77ACFF691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4" name="Rectangle 12">
                <a:extLst>
                  <a:ext uri="{FF2B5EF4-FFF2-40B4-BE49-F238E27FC236}">
                    <a16:creationId xmlns:a16="http://schemas.microsoft.com/office/drawing/2014/main" id="{27246C64-6240-81DD-ACFC-8C525CD17FF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13">
                <a:extLst>
                  <a:ext uri="{FF2B5EF4-FFF2-40B4-BE49-F238E27FC236}">
                    <a16:creationId xmlns:a16="http://schemas.microsoft.com/office/drawing/2014/main" id="{A4C725E6-8ADB-A5FB-ED4D-1CC51837F8E6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877C63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14">
                <a:extLst>
                  <a:ext uri="{FF2B5EF4-FFF2-40B4-BE49-F238E27FC236}">
                    <a16:creationId xmlns:a16="http://schemas.microsoft.com/office/drawing/2014/main" id="{3BFA4119-C501-7EC2-9D32-4B2174E50BBD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E7100E5F-8586-806A-A8A2-7EC4D9BD5DF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E857807-DD61-11A4-1AB8-16E3B93088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11">
                <a:extLst>
                  <a:ext uri="{FF2B5EF4-FFF2-40B4-BE49-F238E27FC236}">
                    <a16:creationId xmlns:a16="http://schemas.microsoft.com/office/drawing/2014/main" id="{988FB619-D898-0D20-FED8-967E6E9405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1" name="Rectangle 48">
              <a:extLst>
                <a:ext uri="{FF2B5EF4-FFF2-40B4-BE49-F238E27FC236}">
                  <a16:creationId xmlns:a16="http://schemas.microsoft.com/office/drawing/2014/main" id="{E21AC48A-FB91-95CA-C2E9-857C75D00ADC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73D7BF-0889-07D4-BD9B-0631D8AFE44D}"/>
              </a:ext>
            </a:extLst>
          </p:cNvPr>
          <p:cNvGrpSpPr/>
          <p:nvPr/>
        </p:nvGrpSpPr>
        <p:grpSpPr>
          <a:xfrm>
            <a:off x="-10968" y="-92148"/>
            <a:ext cx="6873067" cy="10112709"/>
            <a:chOff x="-10968" y="-92148"/>
            <a:chExt cx="6873067" cy="10112709"/>
          </a:xfrm>
        </p:grpSpPr>
        <p:pic>
          <p:nvPicPr>
            <p:cNvPr id="9" name="Picture 8" descr="A glass of water on a table&#10;&#10;Description automatically generated with low confidence">
              <a:extLst>
                <a:ext uri="{FF2B5EF4-FFF2-40B4-BE49-F238E27FC236}">
                  <a16:creationId xmlns:a16="http://schemas.microsoft.com/office/drawing/2014/main" id="{AC4B3333-6DE3-550F-3238-29E65CF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16964" r="3562" b="29804"/>
            <a:stretch/>
          </p:blipFill>
          <p:spPr>
            <a:xfrm>
              <a:off x="-4101" y="-92148"/>
              <a:ext cx="6862101" cy="999814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59BCD5CA-8A51-49B5-6256-B88299D8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" r="2565"/>
            <a:stretch/>
          </p:blipFill>
          <p:spPr>
            <a:xfrm rot="5400000">
              <a:off x="-1580114" y="1487965"/>
              <a:ext cx="10022325" cy="6862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030" y="29248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513" y="3233442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Consumul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de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alcool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este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asociat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cu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cel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puțin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8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tipuri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de cancer.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2E753D-52AB-5C88-1BE3-BAFCAD3264C1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2C9E221-E9F0-48C7-0D19-D29B2316AE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87F890A-ECBA-CE77-687D-5C3A1E36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8EABED5-6516-4D7B-03E8-840A3007AAE3}"/>
                </a:ext>
              </a:extLst>
            </p:cNvPr>
            <p:cNvGrpSpPr/>
            <p:nvPr/>
          </p:nvGrpSpPr>
          <p:grpSpPr>
            <a:xfrm>
              <a:off x="2394248" y="375565"/>
              <a:ext cx="2049983" cy="2181612"/>
              <a:chOff x="2394248" y="375565"/>
              <a:chExt cx="2049983" cy="2181612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00F7C913-1084-655D-2487-AAF7A116A1D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DDE8919A-ECCF-5DAD-D7DB-05E82DB6E2B3}"/>
                  </a:ext>
                </a:extLst>
              </p:cNvPr>
              <p:cNvSpPr txBox="1"/>
              <p:nvPr/>
            </p:nvSpPr>
            <p:spPr>
              <a:xfrm>
                <a:off x="2394248" y="91062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ÎN CAZUL ÎN CARE CONSUMAȚI ALCOOL, </a:t>
                </a:r>
                <a:b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LIMITAȚI-VĂ CONSUMUL</a:t>
                </a:r>
                <a:endParaRPr lang="en-GB" sz="12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711AF282-207A-F573-64BA-BE5B674EB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Skupina 12">
              <a:extLst>
                <a:ext uri="{FF2B5EF4-FFF2-40B4-BE49-F238E27FC236}">
                  <a16:creationId xmlns:a16="http://schemas.microsoft.com/office/drawing/2014/main" id="{7287F0B6-AB8F-AACB-0BC3-F2B688316498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6" name="Rectangle 12">
                <a:extLst>
                  <a:ext uri="{FF2B5EF4-FFF2-40B4-BE49-F238E27FC236}">
                    <a16:creationId xmlns:a16="http://schemas.microsoft.com/office/drawing/2014/main" id="{34B8A015-0DBB-AB2A-6731-F24E75454B0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7" name="TextBox 13">
                <a:extLst>
                  <a:ext uri="{FF2B5EF4-FFF2-40B4-BE49-F238E27FC236}">
                    <a16:creationId xmlns:a16="http://schemas.microsoft.com/office/drawing/2014/main" id="{7C759011-C70A-E523-C313-A027C5DC5A81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877C63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8" name="Group 14">
                <a:extLst>
                  <a:ext uri="{FF2B5EF4-FFF2-40B4-BE49-F238E27FC236}">
                    <a16:creationId xmlns:a16="http://schemas.microsoft.com/office/drawing/2014/main" id="{297C229C-128B-184E-6FC6-E5E3BC0ACC30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0" name="Ovaal 2">
                  <a:extLst>
                    <a:ext uri="{FF2B5EF4-FFF2-40B4-BE49-F238E27FC236}">
                      <a16:creationId xmlns:a16="http://schemas.microsoft.com/office/drawing/2014/main" id="{EE3FF0E7-3CAC-8144-5548-B25D69842A7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1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BD975F9-95E4-FBEF-C6CA-A445EEA7BF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9" name="Graphic 11">
                <a:extLst>
                  <a:ext uri="{FF2B5EF4-FFF2-40B4-BE49-F238E27FC236}">
                    <a16:creationId xmlns:a16="http://schemas.microsoft.com/office/drawing/2014/main" id="{BB52B96F-709B-4096-C9F5-1442A37067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2" name="Rectangle 48">
              <a:extLst>
                <a:ext uri="{FF2B5EF4-FFF2-40B4-BE49-F238E27FC236}">
                  <a16:creationId xmlns:a16="http://schemas.microsoft.com/office/drawing/2014/main" id="{C114B162-BA44-285E-8D5F-2FA9206FB3A3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332802-FBE9-1549-08B5-F6153987143D}"/>
              </a:ext>
            </a:extLst>
          </p:cNvPr>
          <p:cNvGrpSpPr/>
          <p:nvPr/>
        </p:nvGrpSpPr>
        <p:grpSpPr>
          <a:xfrm>
            <a:off x="-890076" y="-1"/>
            <a:ext cx="7765901" cy="10020562"/>
            <a:chOff x="-890076" y="-1"/>
            <a:chExt cx="7765901" cy="100205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3"/>
              <a:ext cx="4023357" cy="3946602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90076" y="3236565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Cu cât bei mai </a:t>
              </a:r>
              <a:br>
                <a:rPr lang="it-IT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puțin alcool, </a:t>
              </a:r>
              <a:br>
                <a:rPr lang="it-IT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cu atât scade </a:t>
              </a:r>
              <a:br>
                <a:rPr lang="it-IT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riscul de cancer.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D3D5C11-4B8F-F9A9-86D2-127FC1AD973E}"/>
                </a:ext>
              </a:extLst>
            </p:cNvPr>
            <p:cNvGrpSpPr/>
            <p:nvPr/>
          </p:nvGrpSpPr>
          <p:grpSpPr>
            <a:xfrm>
              <a:off x="2394248" y="375565"/>
              <a:ext cx="2049983" cy="2181612"/>
              <a:chOff x="2394248" y="375565"/>
              <a:chExt cx="2049983" cy="2181612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A7F6281A-E689-6D30-090F-EA01DE40A03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BC3F8471-BDAB-0958-3E14-F63E4C89EF4F}"/>
                  </a:ext>
                </a:extLst>
              </p:cNvPr>
              <p:cNvSpPr txBox="1"/>
              <p:nvPr/>
            </p:nvSpPr>
            <p:spPr>
              <a:xfrm>
                <a:off x="2394248" y="91062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ÎN CAZUL ÎN CARE CONSUMAȚI ALCOOL, </a:t>
                </a:r>
                <a:b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LIMITAȚI-VĂ CONSUMUL</a:t>
                </a:r>
                <a:endParaRPr lang="en-GB" sz="12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824A211A-26C3-3321-D57B-F4C8E55FD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6" name="Skupina 12">
              <a:extLst>
                <a:ext uri="{FF2B5EF4-FFF2-40B4-BE49-F238E27FC236}">
                  <a16:creationId xmlns:a16="http://schemas.microsoft.com/office/drawing/2014/main" id="{CDF131DA-38D8-EC86-5931-F4065E5624F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7" name="Rectangle 12">
                <a:extLst>
                  <a:ext uri="{FF2B5EF4-FFF2-40B4-BE49-F238E27FC236}">
                    <a16:creationId xmlns:a16="http://schemas.microsoft.com/office/drawing/2014/main" id="{9471612D-D703-F8CD-744C-09AC4282380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8" name="TextBox 13">
                <a:extLst>
                  <a:ext uri="{FF2B5EF4-FFF2-40B4-BE49-F238E27FC236}">
                    <a16:creationId xmlns:a16="http://schemas.microsoft.com/office/drawing/2014/main" id="{84DE1688-20D4-3C3B-1BF6-B04F89670BAB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877C63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9" name="Group 14">
                <a:extLst>
                  <a:ext uri="{FF2B5EF4-FFF2-40B4-BE49-F238E27FC236}">
                    <a16:creationId xmlns:a16="http://schemas.microsoft.com/office/drawing/2014/main" id="{389B4105-20F2-3866-2D8D-78D0771A6A2F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1" name="Ovaal 2">
                  <a:extLst>
                    <a:ext uri="{FF2B5EF4-FFF2-40B4-BE49-F238E27FC236}">
                      <a16:creationId xmlns:a16="http://schemas.microsoft.com/office/drawing/2014/main" id="{2E770686-C6E5-B78F-445D-FBF64BC02BE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2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518888E-058E-EEC5-B48A-185DEE51DD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0" name="Graphic 11">
                <a:extLst>
                  <a:ext uri="{FF2B5EF4-FFF2-40B4-BE49-F238E27FC236}">
                    <a16:creationId xmlns:a16="http://schemas.microsoft.com/office/drawing/2014/main" id="{931F35B4-9966-A30A-B6BD-9BDB3E68AC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3" name="Rectangle 48">
              <a:extLst>
                <a:ext uri="{FF2B5EF4-FFF2-40B4-BE49-F238E27FC236}">
                  <a16:creationId xmlns:a16="http://schemas.microsoft.com/office/drawing/2014/main" id="{B6847B02-11A7-0F7F-814E-927651375245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7B1349-4802-C246-CBB6-971172B287E8}"/>
              </a:ext>
            </a:extLst>
          </p:cNvPr>
          <p:cNvGrpSpPr/>
          <p:nvPr/>
        </p:nvGrpSpPr>
        <p:grpSpPr>
          <a:xfrm>
            <a:off x="-565628" y="0"/>
            <a:ext cx="7441453" cy="10020561"/>
            <a:chOff x="-565628" y="0"/>
            <a:chExt cx="7441453" cy="10020561"/>
          </a:xfrm>
        </p:grpSpPr>
        <p:pic>
          <p:nvPicPr>
            <p:cNvPr id="15" name="Picture 14" descr="Nurse holding patient's hand">
              <a:extLst>
                <a:ext uri="{FF2B5EF4-FFF2-40B4-BE49-F238E27FC236}">
                  <a16:creationId xmlns:a16="http://schemas.microsoft.com/office/drawing/2014/main" id="{7BA876DA-DA32-B83B-3193-9B63ECB4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0" t="829" r="30627"/>
            <a:stretch/>
          </p:blipFill>
          <p:spPr>
            <a:xfrm>
              <a:off x="-4101" y="0"/>
              <a:ext cx="6879926" cy="912594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71500" y="4577929"/>
              <a:ext cx="4057146" cy="4181630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65628" y="4813436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Adresați-vă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nursei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sau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altui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furnizor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de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îngrijiri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de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sănătate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pentru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sprijin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BF94F-AF87-21CE-E786-9B657A9DEAE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C25606C-326F-D9A4-0E45-48841793A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1159505-7C7F-88E7-6DF8-E09AF0FE4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8E922D-068F-8C35-45FE-F0F1DFC55246}"/>
                </a:ext>
              </a:extLst>
            </p:cNvPr>
            <p:cNvGrpSpPr/>
            <p:nvPr/>
          </p:nvGrpSpPr>
          <p:grpSpPr>
            <a:xfrm>
              <a:off x="2394248" y="375565"/>
              <a:ext cx="2049983" cy="2181612"/>
              <a:chOff x="2394248" y="375565"/>
              <a:chExt cx="2049983" cy="2181612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A0AC2260-B9FE-AFDB-211C-F5D15003385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46D2E74A-1C49-46EC-1362-554D03896CC8}"/>
                  </a:ext>
                </a:extLst>
              </p:cNvPr>
              <p:cNvSpPr txBox="1"/>
              <p:nvPr/>
            </p:nvSpPr>
            <p:spPr>
              <a:xfrm>
                <a:off x="2394248" y="91062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ÎN CAZUL ÎN CARE CONSUMAȚI ALCOOL, </a:t>
                </a:r>
                <a:b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LIMITAȚI-VĂ CONSUMUL</a:t>
                </a:r>
                <a:endParaRPr lang="en-GB" sz="12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FD52F2FB-5EE3-AEE0-E995-1559C03A6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Skupina 12">
              <a:extLst>
                <a:ext uri="{FF2B5EF4-FFF2-40B4-BE49-F238E27FC236}">
                  <a16:creationId xmlns:a16="http://schemas.microsoft.com/office/drawing/2014/main" id="{37163E6A-E262-FB7C-2E75-FB3BD12EBADB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4" name="Rectangle 12">
                <a:extLst>
                  <a:ext uri="{FF2B5EF4-FFF2-40B4-BE49-F238E27FC236}">
                    <a16:creationId xmlns:a16="http://schemas.microsoft.com/office/drawing/2014/main" id="{3DBB8568-CC96-C2B8-02A2-A11A0327F64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13">
                <a:extLst>
                  <a:ext uri="{FF2B5EF4-FFF2-40B4-BE49-F238E27FC236}">
                    <a16:creationId xmlns:a16="http://schemas.microsoft.com/office/drawing/2014/main" id="{C7A1532C-F3B2-9F2E-8621-AB1682637E8E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877C63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14">
                <a:extLst>
                  <a:ext uri="{FF2B5EF4-FFF2-40B4-BE49-F238E27FC236}">
                    <a16:creationId xmlns:a16="http://schemas.microsoft.com/office/drawing/2014/main" id="{BAB61C8B-69C5-A1EE-C52C-828A88CD8D07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08569630-431F-4486-B091-FFEEBB0FB20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C2A2B4B-9508-C71F-0FAE-BC387120C1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11">
                <a:extLst>
                  <a:ext uri="{FF2B5EF4-FFF2-40B4-BE49-F238E27FC236}">
                    <a16:creationId xmlns:a16="http://schemas.microsoft.com/office/drawing/2014/main" id="{84F17BED-CF76-8B82-ABF6-FFB2246957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1" name="Rectangle 48">
              <a:extLst>
                <a:ext uri="{FF2B5EF4-FFF2-40B4-BE49-F238E27FC236}">
                  <a16:creationId xmlns:a16="http://schemas.microsoft.com/office/drawing/2014/main" id="{0C9B8CBA-3A76-EC2C-13A4-00B8AB75F8E2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75701D8-DDF6-0242-9D3D-6D9F34D818E7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5B69A4-3EA8-7659-C0B8-D7553D54DB8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08ED14-35F9-F8F0-56CC-96579D3FA5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807BF64-89EA-98AA-E586-38627A99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D56E9F-C08D-F0C7-34E4-411C01D951CF}"/>
                </a:ext>
              </a:extLst>
            </p:cNvPr>
            <p:cNvGrpSpPr/>
            <p:nvPr/>
          </p:nvGrpSpPr>
          <p:grpSpPr>
            <a:xfrm>
              <a:off x="2394248" y="375565"/>
              <a:ext cx="2049983" cy="2181612"/>
              <a:chOff x="2394248" y="375565"/>
              <a:chExt cx="2049983" cy="2181612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BBE29AC3-15DD-F9C5-7830-5D30D68FD64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6949E92C-094D-68AB-1D3C-58C7C32B3E60}"/>
                  </a:ext>
                </a:extLst>
              </p:cNvPr>
              <p:cNvSpPr txBox="1"/>
              <p:nvPr/>
            </p:nvSpPr>
            <p:spPr>
              <a:xfrm>
                <a:off x="2394248" y="91062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ÎN CAZUL ÎN CARE CONSUMAȚI ALCOOL, </a:t>
                </a:r>
                <a:b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LIMITAȚI-VĂ CONSUMUL</a:t>
                </a:r>
                <a:endParaRPr lang="en-GB" sz="12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E76AB3DC-F5FC-484E-A341-3426DB538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Skupina 12">
              <a:extLst>
                <a:ext uri="{FF2B5EF4-FFF2-40B4-BE49-F238E27FC236}">
                  <a16:creationId xmlns:a16="http://schemas.microsoft.com/office/drawing/2014/main" id="{2D15D76F-F4A7-B5BF-CA55-673F38968C6A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2" name="Rectangle 12">
                <a:extLst>
                  <a:ext uri="{FF2B5EF4-FFF2-40B4-BE49-F238E27FC236}">
                    <a16:creationId xmlns:a16="http://schemas.microsoft.com/office/drawing/2014/main" id="{AD4B0BBD-3766-045B-6C79-1BE635F957EE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3" name="TextBox 13">
                <a:extLst>
                  <a:ext uri="{FF2B5EF4-FFF2-40B4-BE49-F238E27FC236}">
                    <a16:creationId xmlns:a16="http://schemas.microsoft.com/office/drawing/2014/main" id="{88759FA0-0BDB-F1F7-333C-970FEEACACC0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877C63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14">
                <a:extLst>
                  <a:ext uri="{FF2B5EF4-FFF2-40B4-BE49-F238E27FC236}">
                    <a16:creationId xmlns:a16="http://schemas.microsoft.com/office/drawing/2014/main" id="{706E604C-629E-7F86-69C4-906BC8FF748A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619F2711-5CD1-FC32-8FC4-A15AF4138E4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7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8300C40-0E52-FDF9-D2F1-2136550D0D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5" name="Graphic 11">
                <a:extLst>
                  <a:ext uri="{FF2B5EF4-FFF2-40B4-BE49-F238E27FC236}">
                    <a16:creationId xmlns:a16="http://schemas.microsoft.com/office/drawing/2014/main" id="{D42F907B-9A45-4A1F-94EE-D40145BD01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9" name="TextBox 57">
              <a:extLst>
                <a:ext uri="{FF2B5EF4-FFF2-40B4-BE49-F238E27FC236}">
                  <a16:creationId xmlns:a16="http://schemas.microsoft.com/office/drawing/2014/main" id="{C9251376-03E0-E4A6-5773-D78D11A79CC1}"/>
                </a:ext>
              </a:extLst>
            </p:cNvPr>
            <p:cNvSpPr txBox="1"/>
            <p:nvPr/>
          </p:nvSpPr>
          <p:spPr>
            <a:xfrm>
              <a:off x="132258" y="4639869"/>
              <a:ext cx="6586415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GB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Mesaje</a:t>
              </a:r>
              <a: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pentru</a:t>
              </a:r>
              <a: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profesioniștii</a:t>
              </a:r>
              <a: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din </a:t>
              </a:r>
              <a:r>
                <a:rPr lang="en-GB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domeniul</a:t>
              </a:r>
              <a: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sănătății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4A91EA8-9B29-D5AE-4CE9-421C6E2E34AF}"/>
              </a:ext>
            </a:extLst>
          </p:cNvPr>
          <p:cNvGrpSpPr/>
          <p:nvPr/>
        </p:nvGrpSpPr>
        <p:grpSpPr>
          <a:xfrm>
            <a:off x="-113414" y="0"/>
            <a:ext cx="6971414" cy="10020561"/>
            <a:chOff x="-113414" y="0"/>
            <a:chExt cx="6971414" cy="10020561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113414" y="0"/>
              <a:ext cx="695358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52895" y="3377519"/>
              <a:ext cx="5345140" cy="329652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574" y="3644433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Evaluați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întotdeauna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dacă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pacienții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dumneavoastră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consumă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alcool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2C351-74D3-D303-A541-3587BE0AA5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93BFFB3-8FD4-03A5-E976-E5118F64E97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BCC474F-C6C7-F572-3EFF-704F48BFD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8FF21E0-3514-F8F3-9D8D-9CE7FC51A007}"/>
                </a:ext>
              </a:extLst>
            </p:cNvPr>
            <p:cNvGrpSpPr/>
            <p:nvPr/>
          </p:nvGrpSpPr>
          <p:grpSpPr>
            <a:xfrm>
              <a:off x="2394248" y="375565"/>
              <a:ext cx="2049983" cy="2181612"/>
              <a:chOff x="2394248" y="375565"/>
              <a:chExt cx="2049983" cy="2181612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595CA527-CC6C-2AE1-E2AA-6767A4DAB2D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A0C4319F-1F25-8490-3F99-7D47B24848E7}"/>
                  </a:ext>
                </a:extLst>
              </p:cNvPr>
              <p:cNvSpPr txBox="1"/>
              <p:nvPr/>
            </p:nvSpPr>
            <p:spPr>
              <a:xfrm>
                <a:off x="2394248" y="91062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ÎN CAZUL ÎN CARE CONSUMAȚI ALCOOL, </a:t>
                </a:r>
                <a:b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LIMITAȚI-VĂ CONSUMUL</a:t>
                </a:r>
                <a:endParaRPr lang="en-GB" sz="12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9AFA91DF-7D1F-EAA9-2742-13B56CF9D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2" name="Skupina 12">
              <a:extLst>
                <a:ext uri="{FF2B5EF4-FFF2-40B4-BE49-F238E27FC236}">
                  <a16:creationId xmlns:a16="http://schemas.microsoft.com/office/drawing/2014/main" id="{BC8C946F-659D-D3F4-B3BF-E149850998EF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4" name="Rectangle 12">
                <a:extLst>
                  <a:ext uri="{FF2B5EF4-FFF2-40B4-BE49-F238E27FC236}">
                    <a16:creationId xmlns:a16="http://schemas.microsoft.com/office/drawing/2014/main" id="{DF03C5FB-8BBC-2A60-4528-56217E835026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13">
                <a:extLst>
                  <a:ext uri="{FF2B5EF4-FFF2-40B4-BE49-F238E27FC236}">
                    <a16:creationId xmlns:a16="http://schemas.microsoft.com/office/drawing/2014/main" id="{A2988700-2B86-473A-7031-5B157B6A8F39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877C63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14">
                <a:extLst>
                  <a:ext uri="{FF2B5EF4-FFF2-40B4-BE49-F238E27FC236}">
                    <a16:creationId xmlns:a16="http://schemas.microsoft.com/office/drawing/2014/main" id="{E1639D0B-D144-2022-F2A6-7E5829924B5F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BC6D5516-B55A-A385-31F7-5B0A65CD52D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054D809-2F92-F17B-421B-ED99E45B8D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11">
                <a:extLst>
                  <a:ext uri="{FF2B5EF4-FFF2-40B4-BE49-F238E27FC236}">
                    <a16:creationId xmlns:a16="http://schemas.microsoft.com/office/drawing/2014/main" id="{7DE38B6B-55E0-E738-F4DC-27E503F833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1" name="Rectangle 48">
              <a:extLst>
                <a:ext uri="{FF2B5EF4-FFF2-40B4-BE49-F238E27FC236}">
                  <a16:creationId xmlns:a16="http://schemas.microsoft.com/office/drawing/2014/main" id="{3A2EFE48-5514-A0A7-DA2C-18C46EA06BDA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65C136B-341D-45B1-F03C-E7DE861F54EF}"/>
              </a:ext>
            </a:extLst>
          </p:cNvPr>
          <p:cNvGrpSpPr/>
          <p:nvPr/>
        </p:nvGrpSpPr>
        <p:grpSpPr>
          <a:xfrm>
            <a:off x="-10968" y="0"/>
            <a:ext cx="6881372" cy="10020561"/>
            <a:chOff x="-10968" y="0"/>
            <a:chExt cx="6881372" cy="10020561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1121043" y="5516287"/>
              <a:ext cx="4414976" cy="2890612"/>
              <a:chOff x="734389" y="3075771"/>
              <a:chExt cx="6011638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734389" y="3075771"/>
                <a:ext cx="6011638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0399" y="3537506"/>
                <a:ext cx="5539616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it-IT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Oferiți consiliere, sprijin și monitorizare.</a:t>
                </a:r>
                <a:endParaRPr lang="en-GB" sz="6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C08A620-6353-5D13-037D-1331CF21A7A6}"/>
                </a:ext>
              </a:extLst>
            </p:cNvPr>
            <p:cNvGrpSpPr/>
            <p:nvPr/>
          </p:nvGrpSpPr>
          <p:grpSpPr>
            <a:xfrm>
              <a:off x="2394248" y="375565"/>
              <a:ext cx="2049983" cy="2181612"/>
              <a:chOff x="2394248" y="375565"/>
              <a:chExt cx="2049983" cy="2181612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612EC47C-15D9-2686-1975-6B7A3CBEA00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8880A3E2-F144-4F35-E4E7-BBE6A11C5ABF}"/>
                  </a:ext>
                </a:extLst>
              </p:cNvPr>
              <p:cNvSpPr txBox="1"/>
              <p:nvPr/>
            </p:nvSpPr>
            <p:spPr>
              <a:xfrm>
                <a:off x="2394248" y="91062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ÎN CAZUL ÎN CARE CONSUMAȚI ALCOOL, </a:t>
                </a:r>
                <a:b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LIMITAȚI-VĂ CONSUMUL</a:t>
                </a:r>
                <a:endParaRPr lang="en-GB" sz="12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750EB49F-B834-6F92-99DE-2CFFE8453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4" name="Skupina 12">
              <a:extLst>
                <a:ext uri="{FF2B5EF4-FFF2-40B4-BE49-F238E27FC236}">
                  <a16:creationId xmlns:a16="http://schemas.microsoft.com/office/drawing/2014/main" id="{DD41B1E7-776B-1374-D141-E4DCF824CC29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6" name="Rectangle 12">
                <a:extLst>
                  <a:ext uri="{FF2B5EF4-FFF2-40B4-BE49-F238E27FC236}">
                    <a16:creationId xmlns:a16="http://schemas.microsoft.com/office/drawing/2014/main" id="{07349001-E536-C981-01F8-DFFC6B6C78D7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7" name="TextBox 13">
                <a:extLst>
                  <a:ext uri="{FF2B5EF4-FFF2-40B4-BE49-F238E27FC236}">
                    <a16:creationId xmlns:a16="http://schemas.microsoft.com/office/drawing/2014/main" id="{EF7D4E6A-2B34-8FBF-B72C-2DF5C535FAF6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877C63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8" name="Group 14">
                <a:extLst>
                  <a:ext uri="{FF2B5EF4-FFF2-40B4-BE49-F238E27FC236}">
                    <a16:creationId xmlns:a16="http://schemas.microsoft.com/office/drawing/2014/main" id="{04EF1F89-F119-8D9B-FB3C-C460BB7E17F0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915239A8-3953-06A6-E412-AAF4F20DFD7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4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8D28686-742C-CC78-1A8E-1BABCE3F31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2" name="Graphic 11">
                <a:extLst>
                  <a:ext uri="{FF2B5EF4-FFF2-40B4-BE49-F238E27FC236}">
                    <a16:creationId xmlns:a16="http://schemas.microsoft.com/office/drawing/2014/main" id="{2624E6F7-B78A-D01F-26E4-4BC71052D3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2A440642-3A51-A128-5062-239563FC6101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D7A4DF8-DDB9-A5CE-9F57-8096BAB3D570}"/>
              </a:ext>
            </a:extLst>
          </p:cNvPr>
          <p:cNvGrpSpPr/>
          <p:nvPr/>
        </p:nvGrpSpPr>
        <p:grpSpPr>
          <a:xfrm>
            <a:off x="-18024" y="-1"/>
            <a:ext cx="6876024" cy="10020562"/>
            <a:chOff x="-18024" y="-1"/>
            <a:chExt cx="6876024" cy="10020562"/>
          </a:xfrm>
        </p:grpSpPr>
        <p:pic>
          <p:nvPicPr>
            <p:cNvPr id="7" name="Picture 6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17A8EA35-0EA5-F6C3-CF1F-F3155C75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D7F5A4-C85B-E63B-AE1D-9CD084050A1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CBEB37-6421-9EC3-974B-750BE841EA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A4D8938-8372-2AF5-630F-E089A1DB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A9F1F85-1FF2-E0EC-E0E4-3D249CC85D9B}"/>
                </a:ext>
              </a:extLst>
            </p:cNvPr>
            <p:cNvGrpSpPr/>
            <p:nvPr/>
          </p:nvGrpSpPr>
          <p:grpSpPr>
            <a:xfrm>
              <a:off x="2394248" y="375565"/>
              <a:ext cx="2049983" cy="2181612"/>
              <a:chOff x="2394248" y="375565"/>
              <a:chExt cx="2049983" cy="2181612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B98A8A4A-41CF-59A3-F113-E9F02DF4AD3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D6D87B27-BBFD-2D4C-451E-2B66F88A3BBE}"/>
                  </a:ext>
                </a:extLst>
              </p:cNvPr>
              <p:cNvSpPr txBox="1"/>
              <p:nvPr/>
            </p:nvSpPr>
            <p:spPr>
              <a:xfrm>
                <a:off x="2394248" y="910622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ÎN CAZUL ÎN CARE CONSUMAȚI ALCOOL, </a:t>
                </a:r>
                <a:b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2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LIMITAȚI-VĂ CONSUMUL</a:t>
                </a:r>
                <a:endParaRPr lang="en-GB" sz="12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7B356BE9-8BF7-DE2B-B8FE-8AEDE59F72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3" name="Skupina 12">
              <a:extLst>
                <a:ext uri="{FF2B5EF4-FFF2-40B4-BE49-F238E27FC236}">
                  <a16:creationId xmlns:a16="http://schemas.microsoft.com/office/drawing/2014/main" id="{675ED31A-D6BB-05B5-3712-7D862E8A3D8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4" name="Rectangle 12">
                <a:extLst>
                  <a:ext uri="{FF2B5EF4-FFF2-40B4-BE49-F238E27FC236}">
                    <a16:creationId xmlns:a16="http://schemas.microsoft.com/office/drawing/2014/main" id="{02C079C7-C79E-E998-4DCF-37C6B39A0E24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6" name="TextBox 13">
                <a:extLst>
                  <a:ext uri="{FF2B5EF4-FFF2-40B4-BE49-F238E27FC236}">
                    <a16:creationId xmlns:a16="http://schemas.microsoft.com/office/drawing/2014/main" id="{8B575E0F-14D8-EAC0-9FD8-EF65BA192B8F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Campania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© a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fost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inițiată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EONS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și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se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desfășoară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în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colaborare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br>
                  <a:rPr lang="en-US" sz="1200" b="1" i="0" dirty="0">
                    <a:solidFill>
                      <a:srgbClr val="877C63"/>
                    </a:solidFill>
                    <a:effectLst/>
                  </a:rPr>
                </a:b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cu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partenerul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cheie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de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campanie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, ESMO. Mai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multe</a:t>
                </a:r>
                <a:r>
                  <a:rPr lang="en-US" sz="1200" b="1" i="0" dirty="0">
                    <a:solidFill>
                      <a:srgbClr val="877C63"/>
                    </a:solidFill>
                    <a:effectLst/>
                  </a:rPr>
                  <a:t> </a:t>
                </a:r>
                <a:r>
                  <a:rPr lang="en-US" sz="1200" b="1" i="0" dirty="0" err="1">
                    <a:solidFill>
                      <a:srgbClr val="877C63"/>
                    </a:solidFill>
                    <a:effectLst/>
                  </a:rPr>
                  <a:t>informații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7" name="Group 14">
                <a:extLst>
                  <a:ext uri="{FF2B5EF4-FFF2-40B4-BE49-F238E27FC236}">
                    <a16:creationId xmlns:a16="http://schemas.microsoft.com/office/drawing/2014/main" id="{4A0F8CEB-BE28-31CB-4CA6-0C74DAF9BCBA}"/>
                  </a:ext>
                </a:extLst>
              </p:cNvPr>
              <p:cNvGrpSpPr/>
              <p:nvPr/>
            </p:nvGrpSpPr>
            <p:grpSpPr>
              <a:xfrm>
                <a:off x="38630" y="9174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9" name="Ovaal 2">
                  <a:extLst>
                    <a:ext uri="{FF2B5EF4-FFF2-40B4-BE49-F238E27FC236}">
                      <a16:creationId xmlns:a16="http://schemas.microsoft.com/office/drawing/2014/main" id="{7B52BCEF-D477-02D1-9C63-3978586BC041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0" name="Picture 16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256F749-AC8B-9F79-0217-39A34C037A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11">
                <a:extLst>
                  <a:ext uri="{FF2B5EF4-FFF2-40B4-BE49-F238E27FC236}">
                    <a16:creationId xmlns:a16="http://schemas.microsoft.com/office/drawing/2014/main" id="{B0784C6E-4CE8-1D23-0FDB-B2F8BEC95D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08194" y="9246211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1" name="Rectangle 48">
              <a:extLst>
                <a:ext uri="{FF2B5EF4-FFF2-40B4-BE49-F238E27FC236}">
                  <a16:creationId xmlns:a16="http://schemas.microsoft.com/office/drawing/2014/main" id="{6D7DD913-5D14-FB77-0C6E-479BDBC84664}"/>
                </a:ext>
              </a:extLst>
            </p:cNvPr>
            <p:cNvSpPr/>
            <p:nvPr/>
          </p:nvSpPr>
          <p:spPr>
            <a:xfrm>
              <a:off x="588694" y="77661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Introduceți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sigla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organizației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dvs</a:t>
              </a:r>
              <a:r>
                <a:rPr lang="it-IT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. </a:t>
              </a:r>
              <a:r>
                <a:rPr lang="it-IT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aici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2" name="Text Box 2">
              <a:extLst>
                <a:ext uri="{FF2B5EF4-FFF2-40B4-BE49-F238E27FC236}">
                  <a16:creationId xmlns:a16="http://schemas.microsoft.com/office/drawing/2014/main" id="{CC533E90-A904-803A-BF12-BE26746A9D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0799" y="5660836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800" b="1" dirty="0" err="1">
                  <a:solidFill>
                    <a:srgbClr val="877C63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Mesaj</a:t>
              </a:r>
              <a:r>
                <a:rPr lang="en-GB" sz="2800" b="1" dirty="0">
                  <a:solidFill>
                    <a:srgbClr val="877C63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en-GB" sz="2800" b="1" dirty="0">
                  <a:solidFill>
                    <a:srgbClr val="877C63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2800" b="1" dirty="0" err="1">
                  <a:solidFill>
                    <a:srgbClr val="877C63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personalizat</a:t>
              </a:r>
              <a:endParaRPr lang="en-GB" sz="2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3" name="Text Box 2">
              <a:extLst>
                <a:ext uri="{FF2B5EF4-FFF2-40B4-BE49-F238E27FC236}">
                  <a16:creationId xmlns:a16="http://schemas.microsoft.com/office/drawing/2014/main" id="{FD29CAD5-0D7E-3897-9CAE-F62B14623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75" y="3329419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cs-CZ" sz="2800" b="1" dirty="0" err="1">
                  <a:solidFill>
                    <a:srgbClr val="877C63"/>
                  </a:solidFill>
                  <a:latin typeface="Calibri" panose="020F0502020204030204" pitchFamily="34" charset="0"/>
                </a:rPr>
                <a:t>Lipiți</a:t>
              </a:r>
              <a:r>
                <a:rPr lang="cs-CZ" sz="28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 </a:t>
              </a:r>
              <a:r>
                <a:rPr lang="cs-CZ" sz="2800" b="1" dirty="0" err="1">
                  <a:solidFill>
                    <a:srgbClr val="877C63"/>
                  </a:solidFill>
                  <a:latin typeface="Calibri" panose="020F0502020204030204" pitchFamily="34" charset="0"/>
                </a:rPr>
                <a:t>fotografia</a:t>
              </a:r>
              <a:r>
                <a:rPr lang="cs-CZ" sz="28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 </a:t>
              </a:r>
              <a:r>
                <a:rPr lang="cs-CZ" sz="2800" b="1" dirty="0" err="1">
                  <a:solidFill>
                    <a:srgbClr val="877C63"/>
                  </a:solidFill>
                  <a:latin typeface="Calibri" panose="020F0502020204030204" pitchFamily="34" charset="0"/>
                </a:rPr>
                <a:t>dvs</a:t>
              </a:r>
              <a:endParaRPr lang="en-GB" sz="2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612</Words>
  <Application>Microsoft Office PowerPoint</Application>
  <PresentationFormat>A4 Paper (210x297 mm)</PresentationFormat>
  <Paragraphs>79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2023-02-21T07:25:09Z</dcterms:modified>
</cp:coreProperties>
</file>