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62" r:id="rId4"/>
    <p:sldId id="295" r:id="rId5"/>
    <p:sldId id="291" r:id="rId6"/>
    <p:sldId id="287" r:id="rId7"/>
    <p:sldId id="281" r:id="rId8"/>
    <p:sldId id="284" r:id="rId9"/>
    <p:sldId id="279" r:id="rId10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7C63"/>
    <a:srgbClr val="D9A7A7"/>
    <a:srgbClr val="CC3300"/>
    <a:srgbClr val="F2F2F2"/>
    <a:srgbClr val="F3F3F3"/>
    <a:srgbClr val="DEDEDE"/>
    <a:srgbClr val="E0E0E0"/>
    <a:srgbClr val="F6F6F5"/>
    <a:srgbClr val="F7F6F5"/>
    <a:srgbClr val="F9F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491D9D-28EE-441F-8D41-2E92C74B418F}" v="30" dt="2023-02-13T19:36:26.6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6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9.jpeg"/><Relationship Id="rId7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10" Type="http://schemas.openxmlformats.org/officeDocument/2006/relationships/image" Target="../media/image6.sv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731174E-EC32-D50A-C9C9-C6B0587AD180}"/>
              </a:ext>
            </a:extLst>
          </p:cNvPr>
          <p:cNvGrpSpPr/>
          <p:nvPr/>
        </p:nvGrpSpPr>
        <p:grpSpPr>
          <a:xfrm>
            <a:off x="-4101" y="153870"/>
            <a:ext cx="6881422" cy="9776306"/>
            <a:chOff x="-4101" y="153870"/>
            <a:chExt cx="6881422" cy="9776306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F7ECA4E-66A6-A4C7-99EF-195DB43D667A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28B1735-51B1-0D6F-DB10-4776CB354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9657B27-8444-E264-CB37-237EA3FBB723}"/>
                </a:ext>
              </a:extLst>
            </p:cNvPr>
            <p:cNvGrpSpPr/>
            <p:nvPr/>
          </p:nvGrpSpPr>
          <p:grpSpPr>
            <a:xfrm>
              <a:off x="2408957" y="375565"/>
              <a:ext cx="2049983" cy="2283637"/>
              <a:chOff x="2408957" y="375565"/>
              <a:chExt cx="2049983" cy="2283637"/>
            </a:xfrm>
          </p:grpSpPr>
          <p:sp>
            <p:nvSpPr>
              <p:cNvPr id="47" name="Ovaal 41">
                <a:extLst>
                  <a:ext uri="{FF2B5EF4-FFF2-40B4-BE49-F238E27FC236}">
                    <a16:creationId xmlns:a16="http://schemas.microsoft.com/office/drawing/2014/main" id="{EF7D55F8-CA01-8329-6C5D-A4F715D5571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7">
                <a:extLst>
                  <a:ext uri="{FF2B5EF4-FFF2-40B4-BE49-F238E27FC236}">
                    <a16:creationId xmlns:a16="http://schemas.microsoft.com/office/drawing/2014/main" id="{3B7972DD-22E5-CF6D-95D3-5F29FFC17193}"/>
                  </a:ext>
                </a:extLst>
              </p:cNvPr>
              <p:cNvSpPr txBox="1"/>
              <p:nvPr/>
            </p:nvSpPr>
            <p:spPr>
              <a:xfrm>
                <a:off x="2408957" y="101264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3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HVIS DU DRIKKER ALKOHOL, </a:t>
                </a:r>
                <a:br>
                  <a:rPr lang="en-US" sz="13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3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OG BEGRENS INNTAKET</a:t>
                </a:r>
                <a:endParaRPr lang="en-GB" sz="13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3" name="Picture 2" descr="Icon&#10;&#10;Description automatically generated">
                <a:extLst>
                  <a:ext uri="{FF2B5EF4-FFF2-40B4-BE49-F238E27FC236}">
                    <a16:creationId xmlns:a16="http://schemas.microsoft.com/office/drawing/2014/main" id="{F9A5E901-5689-E571-D9A6-8235B4D044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5" name="TextBox 18">
              <a:extLst>
                <a:ext uri="{FF2B5EF4-FFF2-40B4-BE49-F238E27FC236}">
                  <a16:creationId xmlns:a16="http://schemas.microsoft.com/office/drawing/2014/main" id="{1A4C3FBC-7637-FD80-2732-638E008324AB}"/>
                </a:ext>
              </a:extLst>
            </p:cNvPr>
            <p:cNvSpPr txBox="1"/>
            <p:nvPr/>
          </p:nvSpPr>
          <p:spPr>
            <a:xfrm>
              <a:off x="846053" y="4827584"/>
              <a:ext cx="536935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877C63"/>
                </a:solidFill>
              </a:endParaRPr>
            </a:p>
            <a:p>
              <a:pPr algn="ctr"/>
              <a:r>
                <a:rPr lang="en-US" sz="3200" b="1" dirty="0" err="1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Anbefalinger</a:t>
              </a:r>
              <a:r>
                <a:rPr lang="en-US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til</a:t>
              </a:r>
              <a:r>
                <a:rPr lang="en-US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befolkningen</a:t>
              </a:r>
              <a:endParaRPr lang="en-US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" name="Group 9">
              <a:extLst>
                <a:ext uri="{FF2B5EF4-FFF2-40B4-BE49-F238E27FC236}">
                  <a16:creationId xmlns:a16="http://schemas.microsoft.com/office/drawing/2014/main" id="{D55B5AD0-1DEF-C3F9-45F7-E5655C648F89}"/>
                </a:ext>
              </a:extLst>
            </p:cNvPr>
            <p:cNvGrpSpPr/>
            <p:nvPr/>
          </p:nvGrpSpPr>
          <p:grpSpPr>
            <a:xfrm>
              <a:off x="-4101" y="9133194"/>
              <a:ext cx="6881422" cy="796982"/>
              <a:chOff x="-4101" y="9133194"/>
              <a:chExt cx="6881422" cy="796982"/>
            </a:xfrm>
          </p:grpSpPr>
          <p:grpSp>
            <p:nvGrpSpPr>
              <p:cNvPr id="7" name="Group 10">
                <a:extLst>
                  <a:ext uri="{FF2B5EF4-FFF2-40B4-BE49-F238E27FC236}">
                    <a16:creationId xmlns:a16="http://schemas.microsoft.com/office/drawing/2014/main" id="{86BB0814-5158-014E-5BFB-108A5BFBF5BD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81422" cy="796982"/>
                <a:chOff x="0" y="9109018"/>
                <a:chExt cx="6881422" cy="796982"/>
              </a:xfrm>
            </p:grpSpPr>
            <p:sp>
              <p:nvSpPr>
                <p:cNvPr id="9" name="Rectangle 13">
                  <a:extLst>
                    <a:ext uri="{FF2B5EF4-FFF2-40B4-BE49-F238E27FC236}">
                      <a16:creationId xmlns:a16="http://schemas.microsoft.com/office/drawing/2014/main" id="{DBBD7ACF-5400-3114-9635-29CB3410E348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10" name="TextBox 14">
                  <a:extLst>
                    <a:ext uri="{FF2B5EF4-FFF2-40B4-BE49-F238E27FC236}">
                      <a16:creationId xmlns:a16="http://schemas.microsoft.com/office/drawing/2014/main" id="{482E7C01-63EC-0A68-BFCD-263B5B86A508}"/>
                    </a:ext>
                  </a:extLst>
                </p:cNvPr>
                <p:cNvSpPr txBox="1"/>
                <p:nvPr/>
              </p:nvSpPr>
              <p:spPr>
                <a:xfrm>
                  <a:off x="23423" y="9176649"/>
                  <a:ext cx="6857999" cy="661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nb-NO" sz="1200" b="1" dirty="0">
                      <a:solidFill>
                        <a:srgbClr val="877C63"/>
                      </a:solidFill>
                    </a:rPr>
                    <a:t>PrEvCan©-kampanjen ble initiert av EONS og gjennomføres i samarbeid </a:t>
                  </a:r>
                  <a:br>
                    <a:rPr lang="nb-NO" sz="1200" b="1" dirty="0">
                      <a:solidFill>
                        <a:srgbClr val="877C63"/>
                      </a:solidFill>
                    </a:rPr>
                  </a:br>
                  <a:r>
                    <a:rPr lang="nb-NO" sz="1200" b="1" dirty="0">
                      <a:solidFill>
                        <a:srgbClr val="877C63"/>
                      </a:solidFill>
                    </a:rPr>
                    <a:t>med hovedpartner i kampanjen, ESMO. Mer info: www.cancernurse.eu/prevcan</a:t>
                  </a:r>
                </a:p>
              </p:txBody>
            </p:sp>
            <p:grpSp>
              <p:nvGrpSpPr>
                <p:cNvPr id="11" name="Group 15">
                  <a:extLst>
                    <a:ext uri="{FF2B5EF4-FFF2-40B4-BE49-F238E27FC236}">
                      <a16:creationId xmlns:a16="http://schemas.microsoft.com/office/drawing/2014/main" id="{0AEC0866-1984-4AA2-88DA-28BCF076F759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2" name="Ovaal 2">
                    <a:extLst>
                      <a:ext uri="{FF2B5EF4-FFF2-40B4-BE49-F238E27FC236}">
                        <a16:creationId xmlns:a16="http://schemas.microsoft.com/office/drawing/2014/main" id="{C02917D9-C658-EEF5-4510-2EC12A1CB811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13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24B07575-2E87-AA21-F4AE-668400D3612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8" name="Graphic 12">
                <a:extLst>
                  <a:ext uri="{FF2B5EF4-FFF2-40B4-BE49-F238E27FC236}">
                    <a16:creationId xmlns:a16="http://schemas.microsoft.com/office/drawing/2014/main" id="{B10E6419-2C98-9AFE-37C8-C1EF535E0B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9D2ADCD5-505E-88F0-9C20-F99A19CF043B}"/>
              </a:ext>
            </a:extLst>
          </p:cNvPr>
          <p:cNvGrpSpPr/>
          <p:nvPr/>
        </p:nvGrpSpPr>
        <p:grpSpPr>
          <a:xfrm>
            <a:off x="-19975" y="0"/>
            <a:ext cx="6897296" cy="9930176"/>
            <a:chOff x="-19975" y="0"/>
            <a:chExt cx="6897296" cy="9930176"/>
          </a:xfrm>
        </p:grpSpPr>
        <p:pic>
          <p:nvPicPr>
            <p:cNvPr id="8" name="Picture 7" descr="A picture containing spectacles&#10;&#10;Description automatically generated">
              <a:extLst>
                <a:ext uri="{FF2B5EF4-FFF2-40B4-BE49-F238E27FC236}">
                  <a16:creationId xmlns:a16="http://schemas.microsoft.com/office/drawing/2014/main" id="{D4BE5E82-68F1-A8F1-A5B2-0909D0BAF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3" t="-10" r="24905" b="38296"/>
            <a:stretch/>
          </p:blipFill>
          <p:spPr>
            <a:xfrm>
              <a:off x="-19975" y="0"/>
              <a:ext cx="6872121" cy="990837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88168" y="3824067"/>
              <a:ext cx="5655833" cy="3348759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515" y="153871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7952" y="153872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4996" y="3932373"/>
              <a:ext cx="578381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nb-NO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Hvis du drikker alkohol, </a:t>
              </a:r>
              <a:br>
                <a:rPr lang="nb-NO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nb-NO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vær bevisst på antall enheter du drikker, og begrens inntaket. Avholdenhet fra alkohol </a:t>
              </a:r>
              <a:br>
                <a:rPr lang="nb-NO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nb-NO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er kreftforebyggende. </a:t>
              </a:r>
              <a:endParaRPr lang="en-GB" sz="60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0CAE8A-5392-A607-5054-D0077DDE6318}"/>
                </a:ext>
              </a:extLst>
            </p:cNvPr>
            <p:cNvSpPr/>
            <p:nvPr/>
          </p:nvSpPr>
          <p:spPr>
            <a:xfrm>
              <a:off x="437223" y="375566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9B27EFB-E187-1723-E33B-E75560792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0130" y="370204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7CA8915-E5D5-4993-87C7-CB344724FBB3}"/>
                </a:ext>
              </a:extLst>
            </p:cNvPr>
            <p:cNvGrpSpPr/>
            <p:nvPr/>
          </p:nvGrpSpPr>
          <p:grpSpPr>
            <a:xfrm>
              <a:off x="2527393" y="375566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689072D-6CE6-37F2-D231-920DF48304B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E8F58A8F-9152-8B8B-C385-B9F9170927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ED3DD36-29D6-5C7A-0F59-AA6755899548}"/>
                </a:ext>
              </a:extLst>
            </p:cNvPr>
            <p:cNvGrpSpPr/>
            <p:nvPr/>
          </p:nvGrpSpPr>
          <p:grpSpPr>
            <a:xfrm>
              <a:off x="2408957" y="375565"/>
              <a:ext cx="2049983" cy="2283637"/>
              <a:chOff x="2408957" y="375565"/>
              <a:chExt cx="2049983" cy="2283637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CCEB581F-716C-2E07-543F-068EDFC62EAB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7">
                <a:extLst>
                  <a:ext uri="{FF2B5EF4-FFF2-40B4-BE49-F238E27FC236}">
                    <a16:creationId xmlns:a16="http://schemas.microsoft.com/office/drawing/2014/main" id="{5BA7250C-0C42-AF70-1A4B-2E7B845DA788}"/>
                  </a:ext>
                </a:extLst>
              </p:cNvPr>
              <p:cNvSpPr txBox="1"/>
              <p:nvPr/>
            </p:nvSpPr>
            <p:spPr>
              <a:xfrm>
                <a:off x="2408957" y="101264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3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HVIS DU DRIKKER ALKOHOL, </a:t>
                </a:r>
                <a:br>
                  <a:rPr lang="en-US" sz="13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3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OG BEGRENS INNTAKET</a:t>
                </a:r>
                <a:endParaRPr lang="en-GB" sz="13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93D36F95-55A5-43B2-3443-00B94D7B3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3" name="Group 9">
              <a:extLst>
                <a:ext uri="{FF2B5EF4-FFF2-40B4-BE49-F238E27FC236}">
                  <a16:creationId xmlns:a16="http://schemas.microsoft.com/office/drawing/2014/main" id="{815406D6-C3C7-43E6-313C-F49E3E07F7C8}"/>
                </a:ext>
              </a:extLst>
            </p:cNvPr>
            <p:cNvGrpSpPr/>
            <p:nvPr/>
          </p:nvGrpSpPr>
          <p:grpSpPr>
            <a:xfrm>
              <a:off x="-4101" y="9133194"/>
              <a:ext cx="6881422" cy="796982"/>
              <a:chOff x="-4101" y="9133194"/>
              <a:chExt cx="6881422" cy="796982"/>
            </a:xfrm>
          </p:grpSpPr>
          <p:grpSp>
            <p:nvGrpSpPr>
              <p:cNvPr id="24" name="Group 10">
                <a:extLst>
                  <a:ext uri="{FF2B5EF4-FFF2-40B4-BE49-F238E27FC236}">
                    <a16:creationId xmlns:a16="http://schemas.microsoft.com/office/drawing/2014/main" id="{19EB59C2-77BF-4278-DC92-1A2611EB140F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81422" cy="796982"/>
                <a:chOff x="0" y="9109018"/>
                <a:chExt cx="6881422" cy="796982"/>
              </a:xfrm>
            </p:grpSpPr>
            <p:sp>
              <p:nvSpPr>
                <p:cNvPr id="27" name="Rectangle 13">
                  <a:extLst>
                    <a:ext uri="{FF2B5EF4-FFF2-40B4-BE49-F238E27FC236}">
                      <a16:creationId xmlns:a16="http://schemas.microsoft.com/office/drawing/2014/main" id="{0814D52E-31DF-8B9A-4A56-46E3B3422FCF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28" name="TextBox 14">
                  <a:extLst>
                    <a:ext uri="{FF2B5EF4-FFF2-40B4-BE49-F238E27FC236}">
                      <a16:creationId xmlns:a16="http://schemas.microsoft.com/office/drawing/2014/main" id="{A8442280-A951-4B76-AB1E-8125E197BFF7}"/>
                    </a:ext>
                  </a:extLst>
                </p:cNvPr>
                <p:cNvSpPr txBox="1"/>
                <p:nvPr/>
              </p:nvSpPr>
              <p:spPr>
                <a:xfrm>
                  <a:off x="23423" y="9176649"/>
                  <a:ext cx="6857999" cy="661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nb-NO" sz="1200" b="1" dirty="0">
                      <a:solidFill>
                        <a:srgbClr val="877C63"/>
                      </a:solidFill>
                    </a:rPr>
                    <a:t>PrEvCan©-kampanjen ble initiert av EONS og gjennomføres i samarbeid </a:t>
                  </a:r>
                  <a:br>
                    <a:rPr lang="nb-NO" sz="1200" b="1" dirty="0">
                      <a:solidFill>
                        <a:srgbClr val="877C63"/>
                      </a:solidFill>
                    </a:rPr>
                  </a:br>
                  <a:r>
                    <a:rPr lang="nb-NO" sz="1200" b="1" dirty="0">
                      <a:solidFill>
                        <a:srgbClr val="877C63"/>
                      </a:solidFill>
                    </a:rPr>
                    <a:t>med hovedpartner i kampanjen, ESMO. Mer info: www.cancernurse.eu/prevcan</a:t>
                  </a:r>
                </a:p>
              </p:txBody>
            </p:sp>
            <p:grpSp>
              <p:nvGrpSpPr>
                <p:cNvPr id="29" name="Group 15">
                  <a:extLst>
                    <a:ext uri="{FF2B5EF4-FFF2-40B4-BE49-F238E27FC236}">
                      <a16:creationId xmlns:a16="http://schemas.microsoft.com/office/drawing/2014/main" id="{358B8E2B-8C16-8EBC-1DB7-AB946130CDF7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0" name="Ovaal 2">
                    <a:extLst>
                      <a:ext uri="{FF2B5EF4-FFF2-40B4-BE49-F238E27FC236}">
                        <a16:creationId xmlns:a16="http://schemas.microsoft.com/office/drawing/2014/main" id="{B3CD3F4F-AB8D-663D-34DC-78208ADE7864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31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A6502B2C-5FA0-DA95-A819-5B0BA0FB004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6" name="Graphic 12">
                <a:extLst>
                  <a:ext uri="{FF2B5EF4-FFF2-40B4-BE49-F238E27FC236}">
                    <a16:creationId xmlns:a16="http://schemas.microsoft.com/office/drawing/2014/main" id="{F3181ABA-EFCE-3914-942F-81A5615654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32" name="Rectangle 48">
              <a:extLst>
                <a:ext uri="{FF2B5EF4-FFF2-40B4-BE49-F238E27FC236}">
                  <a16:creationId xmlns:a16="http://schemas.microsoft.com/office/drawing/2014/main" id="{5028F0B3-BC5C-300C-312D-F6BF46F8F857}"/>
                </a:ext>
              </a:extLst>
            </p:cNvPr>
            <p:cNvSpPr/>
            <p:nvPr/>
          </p:nvSpPr>
          <p:spPr>
            <a:xfrm>
              <a:off x="572368" y="851488"/>
              <a:ext cx="155206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Sett inn organisasjonens logo her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B6318DAC-5F4C-300F-ED07-74932C0BEA87}"/>
              </a:ext>
            </a:extLst>
          </p:cNvPr>
          <p:cNvGrpSpPr/>
          <p:nvPr/>
        </p:nvGrpSpPr>
        <p:grpSpPr>
          <a:xfrm>
            <a:off x="-4101" y="-92148"/>
            <a:ext cx="6881422" cy="10022325"/>
            <a:chOff x="-4101" y="-92148"/>
            <a:chExt cx="6881422" cy="10022325"/>
          </a:xfrm>
        </p:grpSpPr>
        <p:pic>
          <p:nvPicPr>
            <p:cNvPr id="9" name="Picture 8" descr="A glass of water on a table&#10;&#10;Description automatically generated with low confidence">
              <a:extLst>
                <a:ext uri="{FF2B5EF4-FFF2-40B4-BE49-F238E27FC236}">
                  <a16:creationId xmlns:a16="http://schemas.microsoft.com/office/drawing/2014/main" id="{AC4B3333-6DE3-550F-3238-29E65CFEBA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03" t="16964" r="3562" b="29804"/>
            <a:stretch/>
          </p:blipFill>
          <p:spPr>
            <a:xfrm>
              <a:off x="-4101" y="-92148"/>
              <a:ext cx="6862101" cy="9998148"/>
            </a:xfrm>
            <a:prstGeom prst="rect">
              <a:avLst/>
            </a:prstGeom>
          </p:spPr>
        </p:pic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59BCD5CA-8A51-49B5-6256-B88299D89F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0" r="2565"/>
            <a:stretch/>
          </p:blipFill>
          <p:spPr>
            <a:xfrm rot="5400000">
              <a:off x="-1580114" y="1487965"/>
              <a:ext cx="10022325" cy="68621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67030" y="2924881"/>
              <a:ext cx="6402706" cy="2261464"/>
            </a:xfrm>
            <a:prstGeom prst="roundRect">
              <a:avLst/>
            </a:prstGeom>
            <a:solidFill>
              <a:schemeClr val="bg1">
                <a:alpha val="72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513" y="3233442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nb-NO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Alkohol er relatert til </a:t>
              </a:r>
              <a:br>
                <a:rPr lang="nb-NO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nb-NO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minst 8 ulike kreftformer.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AE4C70F-DC1E-20DC-29D3-75560C902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82E753D-52AB-5C88-1BE3-BAFCAD3264C1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B2C9E221-E9F0-48C7-0D19-D29B2316AEB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D87F890A-ECBA-CE77-687D-5C3A1E36EE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FB9B27A-FEAE-A5E1-CC04-4554CF423AA6}"/>
                </a:ext>
              </a:extLst>
            </p:cNvPr>
            <p:cNvGrpSpPr/>
            <p:nvPr/>
          </p:nvGrpSpPr>
          <p:grpSpPr>
            <a:xfrm>
              <a:off x="2408957" y="375565"/>
              <a:ext cx="2049983" cy="2283637"/>
              <a:chOff x="2408957" y="375565"/>
              <a:chExt cx="2049983" cy="2283637"/>
            </a:xfrm>
          </p:grpSpPr>
          <p:sp>
            <p:nvSpPr>
              <p:cNvPr id="21" name="Ovaal 41">
                <a:extLst>
                  <a:ext uri="{FF2B5EF4-FFF2-40B4-BE49-F238E27FC236}">
                    <a16:creationId xmlns:a16="http://schemas.microsoft.com/office/drawing/2014/main" id="{ED8BA1E3-8DFA-AB6F-2F0B-8110781624BB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7">
                <a:extLst>
                  <a:ext uri="{FF2B5EF4-FFF2-40B4-BE49-F238E27FC236}">
                    <a16:creationId xmlns:a16="http://schemas.microsoft.com/office/drawing/2014/main" id="{CB31A767-2D70-B900-E703-AD44EA1DB527}"/>
                  </a:ext>
                </a:extLst>
              </p:cNvPr>
              <p:cNvSpPr txBox="1"/>
              <p:nvPr/>
            </p:nvSpPr>
            <p:spPr>
              <a:xfrm>
                <a:off x="2408957" y="101264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3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HVIS DU DRIKKER ALKOHOL, </a:t>
                </a:r>
                <a:br>
                  <a:rPr lang="en-US" sz="13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3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OG BEGRENS INNTAKET</a:t>
                </a:r>
                <a:endParaRPr lang="en-GB" sz="13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77F2D75C-D503-11E2-32E8-AF3180769C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4" name="Group 9">
              <a:extLst>
                <a:ext uri="{FF2B5EF4-FFF2-40B4-BE49-F238E27FC236}">
                  <a16:creationId xmlns:a16="http://schemas.microsoft.com/office/drawing/2014/main" id="{8CF20D98-F3DA-C4E6-05D1-F99A9F2DCEF5}"/>
                </a:ext>
              </a:extLst>
            </p:cNvPr>
            <p:cNvGrpSpPr/>
            <p:nvPr/>
          </p:nvGrpSpPr>
          <p:grpSpPr>
            <a:xfrm>
              <a:off x="-4101" y="9133194"/>
              <a:ext cx="6881422" cy="796982"/>
              <a:chOff x="-4101" y="9133194"/>
              <a:chExt cx="6881422" cy="796982"/>
            </a:xfrm>
          </p:grpSpPr>
          <p:grpSp>
            <p:nvGrpSpPr>
              <p:cNvPr id="26" name="Group 10">
                <a:extLst>
                  <a:ext uri="{FF2B5EF4-FFF2-40B4-BE49-F238E27FC236}">
                    <a16:creationId xmlns:a16="http://schemas.microsoft.com/office/drawing/2014/main" id="{9F56BF57-48FE-D5C7-E5A4-07A5FD769E4C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81422" cy="796982"/>
                <a:chOff x="0" y="9109018"/>
                <a:chExt cx="6881422" cy="796982"/>
              </a:xfrm>
            </p:grpSpPr>
            <p:sp>
              <p:nvSpPr>
                <p:cNvPr id="28" name="Rectangle 13">
                  <a:extLst>
                    <a:ext uri="{FF2B5EF4-FFF2-40B4-BE49-F238E27FC236}">
                      <a16:creationId xmlns:a16="http://schemas.microsoft.com/office/drawing/2014/main" id="{C29FCCE0-BCAC-5647-2C6A-EC514FDCF034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29" name="TextBox 14">
                  <a:extLst>
                    <a:ext uri="{FF2B5EF4-FFF2-40B4-BE49-F238E27FC236}">
                      <a16:creationId xmlns:a16="http://schemas.microsoft.com/office/drawing/2014/main" id="{6ADB958E-3FDD-5CCD-F021-01800E5BDB24}"/>
                    </a:ext>
                  </a:extLst>
                </p:cNvPr>
                <p:cNvSpPr txBox="1"/>
                <p:nvPr/>
              </p:nvSpPr>
              <p:spPr>
                <a:xfrm>
                  <a:off x="23423" y="9176649"/>
                  <a:ext cx="6857999" cy="661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nb-NO" sz="1200" b="1" dirty="0">
                      <a:solidFill>
                        <a:srgbClr val="877C63"/>
                      </a:solidFill>
                    </a:rPr>
                    <a:t>PrEvCan©-kampanjen ble initiert av EONS og gjennomføres i samarbeid </a:t>
                  </a:r>
                  <a:br>
                    <a:rPr lang="nb-NO" sz="1200" b="1" dirty="0">
                      <a:solidFill>
                        <a:srgbClr val="877C63"/>
                      </a:solidFill>
                    </a:rPr>
                  </a:br>
                  <a:r>
                    <a:rPr lang="nb-NO" sz="1200" b="1" dirty="0">
                      <a:solidFill>
                        <a:srgbClr val="877C63"/>
                      </a:solidFill>
                    </a:rPr>
                    <a:t>med hovedpartner i kampanjen, ESMO. Mer info: www.cancernurse.eu/prevcan</a:t>
                  </a:r>
                </a:p>
              </p:txBody>
            </p:sp>
            <p:grpSp>
              <p:nvGrpSpPr>
                <p:cNvPr id="30" name="Group 15">
                  <a:extLst>
                    <a:ext uri="{FF2B5EF4-FFF2-40B4-BE49-F238E27FC236}">
                      <a16:creationId xmlns:a16="http://schemas.microsoft.com/office/drawing/2014/main" id="{C764CF24-BEF0-5943-C313-0660C2F8C20E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1" name="Ovaal 2">
                    <a:extLst>
                      <a:ext uri="{FF2B5EF4-FFF2-40B4-BE49-F238E27FC236}">
                        <a16:creationId xmlns:a16="http://schemas.microsoft.com/office/drawing/2014/main" id="{6FA08C28-EF2E-7FF7-6E79-A8FF33D72680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32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AD1A3708-0E29-4CC4-1636-2E986580152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7" name="Graphic 12">
                <a:extLst>
                  <a:ext uri="{FF2B5EF4-FFF2-40B4-BE49-F238E27FC236}">
                    <a16:creationId xmlns:a16="http://schemas.microsoft.com/office/drawing/2014/main" id="{3660E157-AEBA-2446-2E88-8B3694A12D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33" name="Rectangle 48">
              <a:extLst>
                <a:ext uri="{FF2B5EF4-FFF2-40B4-BE49-F238E27FC236}">
                  <a16:creationId xmlns:a16="http://schemas.microsoft.com/office/drawing/2014/main" id="{9F7D5B38-4729-0F46-1E0D-C64A1AFA573E}"/>
                </a:ext>
              </a:extLst>
            </p:cNvPr>
            <p:cNvSpPr/>
            <p:nvPr/>
          </p:nvSpPr>
          <p:spPr>
            <a:xfrm>
              <a:off x="572368" y="851488"/>
              <a:ext cx="155206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Sett inn organisasjonens logo her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B3F98B2A-B025-7D7A-DD1D-55732E9B1A43}"/>
              </a:ext>
            </a:extLst>
          </p:cNvPr>
          <p:cNvGrpSpPr/>
          <p:nvPr/>
        </p:nvGrpSpPr>
        <p:grpSpPr>
          <a:xfrm>
            <a:off x="-890076" y="-1"/>
            <a:ext cx="7767397" cy="9930177"/>
            <a:chOff x="-890076" y="-1"/>
            <a:chExt cx="7767397" cy="993017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69A5CC7-312B-F6A0-B405-08B7FF36C903}"/>
                </a:ext>
              </a:extLst>
            </p:cNvPr>
            <p:cNvSpPr/>
            <p:nvPr/>
          </p:nvSpPr>
          <p:spPr>
            <a:xfrm>
              <a:off x="5829" y="-1"/>
              <a:ext cx="6857999" cy="457522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DEDEDE"/>
                </a:gs>
                <a:gs pos="83000">
                  <a:srgbClr val="F3F3F3"/>
                </a:gs>
                <a:gs pos="100000">
                  <a:srgbClr val="F2F2F2"/>
                </a:gs>
              </a:gsLst>
              <a:lin ang="13500000" scaled="1"/>
              <a:tileRect/>
            </a:gradFill>
            <a:ln>
              <a:solidFill>
                <a:srgbClr val="F3F3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bstract background of simple node and mesh">
              <a:extLst>
                <a:ext uri="{FF2B5EF4-FFF2-40B4-BE49-F238E27FC236}">
                  <a16:creationId xmlns:a16="http://schemas.microsoft.com/office/drawing/2014/main" id="{E558CEE1-0688-81D1-87D1-5E09D42656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6" t="-63370" r="-74" b="-654"/>
            <a:stretch/>
          </p:blipFill>
          <p:spPr>
            <a:xfrm flipH="1">
              <a:off x="-4101" y="1705170"/>
              <a:ext cx="6879926" cy="7428673"/>
            </a:xfrm>
            <a:prstGeom prst="rect">
              <a:avLst/>
            </a:prstGeom>
          </p:spPr>
        </p:pic>
        <p:pic>
          <p:nvPicPr>
            <p:cNvPr id="9" name="Picture 8" descr="A picture containing indoor, container, curtain, glass&#10;&#10;Description automatically generated">
              <a:extLst>
                <a:ext uri="{FF2B5EF4-FFF2-40B4-BE49-F238E27FC236}">
                  <a16:creationId xmlns:a16="http://schemas.microsoft.com/office/drawing/2014/main" id="{CC494FBA-7178-138A-9A88-006E1A7F0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4" t="26816" r="25262" b="2350"/>
            <a:stretch/>
          </p:blipFill>
          <p:spPr>
            <a:xfrm>
              <a:off x="-26027" y="-1"/>
              <a:ext cx="6871724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05288" y="2737733"/>
              <a:ext cx="4023357" cy="3946602"/>
            </a:xfrm>
            <a:prstGeom prst="roundRect">
              <a:avLst/>
            </a:prstGeom>
            <a:solidFill>
              <a:schemeClr val="bg1">
                <a:alpha val="4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90076" y="3240433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nb-NO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Drikker du </a:t>
              </a:r>
              <a:br>
                <a:rPr lang="nb-NO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nb-NO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mindre alkohol, </a:t>
              </a:r>
              <a:br>
                <a:rPr lang="nb-NO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nb-NO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reduserer du </a:t>
              </a:r>
              <a:br>
                <a:rPr lang="nb-NO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nb-NO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risikoen for kreft. 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C58273D-2E28-D781-C51C-355DD5D9BA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378053-E02E-74E8-A7A5-DA1D56CE2EF9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34958285-610C-3AEE-03D8-046942338AC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9EFBBD06-6C92-76DD-06FA-899F4EE315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AFBAE36-D91F-F64D-AF82-75848E24DF6D}"/>
                </a:ext>
              </a:extLst>
            </p:cNvPr>
            <p:cNvGrpSpPr/>
            <p:nvPr/>
          </p:nvGrpSpPr>
          <p:grpSpPr>
            <a:xfrm>
              <a:off x="2408957" y="375565"/>
              <a:ext cx="2049983" cy="2283637"/>
              <a:chOff x="2408957" y="375565"/>
              <a:chExt cx="2049983" cy="2283637"/>
            </a:xfrm>
          </p:grpSpPr>
          <p:sp>
            <p:nvSpPr>
              <p:cNvPr id="22" name="Ovaal 41">
                <a:extLst>
                  <a:ext uri="{FF2B5EF4-FFF2-40B4-BE49-F238E27FC236}">
                    <a16:creationId xmlns:a16="http://schemas.microsoft.com/office/drawing/2014/main" id="{275B7D70-4880-E115-5B60-D39D31C1B1B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7">
                <a:extLst>
                  <a:ext uri="{FF2B5EF4-FFF2-40B4-BE49-F238E27FC236}">
                    <a16:creationId xmlns:a16="http://schemas.microsoft.com/office/drawing/2014/main" id="{F4753B87-2BCF-0F6E-C58C-66114CC049C3}"/>
                  </a:ext>
                </a:extLst>
              </p:cNvPr>
              <p:cNvSpPr txBox="1"/>
              <p:nvPr/>
            </p:nvSpPr>
            <p:spPr>
              <a:xfrm>
                <a:off x="2408957" y="101264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3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HVIS DU DRIKKER ALKOHOL, </a:t>
                </a:r>
                <a:br>
                  <a:rPr lang="en-US" sz="13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3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OG BEGRENS INNTAKET</a:t>
                </a:r>
                <a:endParaRPr lang="en-GB" sz="13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4" name="Picture 23" descr="Icon&#10;&#10;Description automatically generated">
                <a:extLst>
                  <a:ext uri="{FF2B5EF4-FFF2-40B4-BE49-F238E27FC236}">
                    <a16:creationId xmlns:a16="http://schemas.microsoft.com/office/drawing/2014/main" id="{CA73E8B5-BEFD-4902-AA17-D7D4B0139D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6" name="Group 9">
              <a:extLst>
                <a:ext uri="{FF2B5EF4-FFF2-40B4-BE49-F238E27FC236}">
                  <a16:creationId xmlns:a16="http://schemas.microsoft.com/office/drawing/2014/main" id="{6DB64F5C-0420-E8A8-2986-7259073AA9B4}"/>
                </a:ext>
              </a:extLst>
            </p:cNvPr>
            <p:cNvGrpSpPr/>
            <p:nvPr/>
          </p:nvGrpSpPr>
          <p:grpSpPr>
            <a:xfrm>
              <a:off x="-4101" y="9133194"/>
              <a:ext cx="6881422" cy="796982"/>
              <a:chOff x="-4101" y="9133194"/>
              <a:chExt cx="6881422" cy="796982"/>
            </a:xfrm>
          </p:grpSpPr>
          <p:grpSp>
            <p:nvGrpSpPr>
              <p:cNvPr id="27" name="Group 10">
                <a:extLst>
                  <a:ext uri="{FF2B5EF4-FFF2-40B4-BE49-F238E27FC236}">
                    <a16:creationId xmlns:a16="http://schemas.microsoft.com/office/drawing/2014/main" id="{FD6DC981-A6F4-4355-928D-F2C7B795BA63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81422" cy="796982"/>
                <a:chOff x="0" y="9109018"/>
                <a:chExt cx="6881422" cy="796982"/>
              </a:xfrm>
            </p:grpSpPr>
            <p:sp>
              <p:nvSpPr>
                <p:cNvPr id="29" name="Rectangle 13">
                  <a:extLst>
                    <a:ext uri="{FF2B5EF4-FFF2-40B4-BE49-F238E27FC236}">
                      <a16:creationId xmlns:a16="http://schemas.microsoft.com/office/drawing/2014/main" id="{F65508E6-AAED-2ED8-D189-925AB4C6BCE6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30" name="TextBox 14">
                  <a:extLst>
                    <a:ext uri="{FF2B5EF4-FFF2-40B4-BE49-F238E27FC236}">
                      <a16:creationId xmlns:a16="http://schemas.microsoft.com/office/drawing/2014/main" id="{DB291418-3C53-00F3-4D00-563255B07EED}"/>
                    </a:ext>
                  </a:extLst>
                </p:cNvPr>
                <p:cNvSpPr txBox="1"/>
                <p:nvPr/>
              </p:nvSpPr>
              <p:spPr>
                <a:xfrm>
                  <a:off x="23423" y="9176649"/>
                  <a:ext cx="6857999" cy="661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nb-NO" sz="1200" b="1" dirty="0">
                      <a:solidFill>
                        <a:srgbClr val="877C63"/>
                      </a:solidFill>
                    </a:rPr>
                    <a:t>PrEvCan©-kampanjen ble initiert av EONS og gjennomføres i samarbeid </a:t>
                  </a:r>
                  <a:br>
                    <a:rPr lang="nb-NO" sz="1200" b="1" dirty="0">
                      <a:solidFill>
                        <a:srgbClr val="877C63"/>
                      </a:solidFill>
                    </a:rPr>
                  </a:br>
                  <a:r>
                    <a:rPr lang="nb-NO" sz="1200" b="1" dirty="0">
                      <a:solidFill>
                        <a:srgbClr val="877C63"/>
                      </a:solidFill>
                    </a:rPr>
                    <a:t>med hovedpartner i kampanjen, ESMO. Mer info: www.cancernurse.eu/prevcan</a:t>
                  </a:r>
                </a:p>
              </p:txBody>
            </p:sp>
            <p:grpSp>
              <p:nvGrpSpPr>
                <p:cNvPr id="31" name="Group 15">
                  <a:extLst>
                    <a:ext uri="{FF2B5EF4-FFF2-40B4-BE49-F238E27FC236}">
                      <a16:creationId xmlns:a16="http://schemas.microsoft.com/office/drawing/2014/main" id="{46E71680-67F4-974D-4807-C234A28D2AB2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2" name="Ovaal 2">
                    <a:extLst>
                      <a:ext uri="{FF2B5EF4-FFF2-40B4-BE49-F238E27FC236}">
                        <a16:creationId xmlns:a16="http://schemas.microsoft.com/office/drawing/2014/main" id="{E45E195D-4956-A6BD-6CF2-014B2D38E643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33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215AE9FE-4077-5FD6-CCF7-FF79866EAE2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8" name="Graphic 12">
                <a:extLst>
                  <a:ext uri="{FF2B5EF4-FFF2-40B4-BE49-F238E27FC236}">
                    <a16:creationId xmlns:a16="http://schemas.microsoft.com/office/drawing/2014/main" id="{74AEEF0F-894A-3C36-BF5F-15D8E539A4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34" name="Rectangle 48">
              <a:extLst>
                <a:ext uri="{FF2B5EF4-FFF2-40B4-BE49-F238E27FC236}">
                  <a16:creationId xmlns:a16="http://schemas.microsoft.com/office/drawing/2014/main" id="{6CDC23F2-308E-C3DA-9C26-4897CCA36EC5}"/>
                </a:ext>
              </a:extLst>
            </p:cNvPr>
            <p:cNvSpPr/>
            <p:nvPr/>
          </p:nvSpPr>
          <p:spPr>
            <a:xfrm>
              <a:off x="572368" y="851488"/>
              <a:ext cx="155206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Sett inn organisasjonens logo her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884CF022-C0E5-82B5-D7E6-456DCE98AD0B}"/>
              </a:ext>
            </a:extLst>
          </p:cNvPr>
          <p:cNvGrpSpPr/>
          <p:nvPr/>
        </p:nvGrpSpPr>
        <p:grpSpPr>
          <a:xfrm>
            <a:off x="-565628" y="0"/>
            <a:ext cx="7442949" cy="9930176"/>
            <a:chOff x="-565628" y="0"/>
            <a:chExt cx="7442949" cy="9930176"/>
          </a:xfrm>
        </p:grpSpPr>
        <p:pic>
          <p:nvPicPr>
            <p:cNvPr id="15" name="Picture 14" descr="Nurse holding patient's hand">
              <a:extLst>
                <a:ext uri="{FF2B5EF4-FFF2-40B4-BE49-F238E27FC236}">
                  <a16:creationId xmlns:a16="http://schemas.microsoft.com/office/drawing/2014/main" id="{7BA876DA-DA32-B83B-3193-9B63ECB44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30" t="829" r="30627"/>
            <a:stretch/>
          </p:blipFill>
          <p:spPr>
            <a:xfrm>
              <a:off x="-4101" y="0"/>
              <a:ext cx="6879926" cy="912594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71500" y="4577929"/>
              <a:ext cx="4057146" cy="4181630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65628" y="5175603"/>
              <a:ext cx="5731401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nb-NO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Be din sykepleier </a:t>
              </a:r>
              <a:br>
                <a:rPr lang="nb-NO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nb-NO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eller annet </a:t>
              </a:r>
              <a:br>
                <a:rPr lang="nb-NO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nb-NO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helsepersonell </a:t>
              </a:r>
              <a:br>
                <a:rPr lang="nb-NO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nb-NO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om støtte. 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5B6168C-C5FD-D3EB-E6DA-5A5DBEFF5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AEBF94F-AF87-21CE-E786-9B657A9DEAE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EC25606C-326F-D9A4-0E45-48841793A3CB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41159505-7C7F-88E7-6DF8-E09AF0FE43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8A75CC1-2231-8E6D-879D-C0DC00FEFCF8}"/>
                </a:ext>
              </a:extLst>
            </p:cNvPr>
            <p:cNvGrpSpPr/>
            <p:nvPr/>
          </p:nvGrpSpPr>
          <p:grpSpPr>
            <a:xfrm>
              <a:off x="2408957" y="375565"/>
              <a:ext cx="2049983" cy="2283637"/>
              <a:chOff x="2408957" y="375565"/>
              <a:chExt cx="2049983" cy="2283637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52039047-CB02-369E-9760-3B4702E547F5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7">
                <a:extLst>
                  <a:ext uri="{FF2B5EF4-FFF2-40B4-BE49-F238E27FC236}">
                    <a16:creationId xmlns:a16="http://schemas.microsoft.com/office/drawing/2014/main" id="{5C9DC011-5C59-BE6E-F7B2-3DA715D16E95}"/>
                  </a:ext>
                </a:extLst>
              </p:cNvPr>
              <p:cNvSpPr txBox="1"/>
              <p:nvPr/>
            </p:nvSpPr>
            <p:spPr>
              <a:xfrm>
                <a:off x="2408957" y="101264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3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HVIS DU DRIKKER ALKOHOL, </a:t>
                </a:r>
                <a:br>
                  <a:rPr lang="en-US" sz="13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3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OG BEGRENS INNTAKET</a:t>
                </a:r>
                <a:endParaRPr lang="en-GB" sz="13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C06BA96A-79F4-7335-AD96-160EF9C0CC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3" name="Group 9">
              <a:extLst>
                <a:ext uri="{FF2B5EF4-FFF2-40B4-BE49-F238E27FC236}">
                  <a16:creationId xmlns:a16="http://schemas.microsoft.com/office/drawing/2014/main" id="{178BAFD8-9E85-C859-8ACA-727FACB6002A}"/>
                </a:ext>
              </a:extLst>
            </p:cNvPr>
            <p:cNvGrpSpPr/>
            <p:nvPr/>
          </p:nvGrpSpPr>
          <p:grpSpPr>
            <a:xfrm>
              <a:off x="-4101" y="9133194"/>
              <a:ext cx="6881422" cy="796982"/>
              <a:chOff x="-4101" y="9133194"/>
              <a:chExt cx="6881422" cy="796982"/>
            </a:xfrm>
          </p:grpSpPr>
          <p:grpSp>
            <p:nvGrpSpPr>
              <p:cNvPr id="24" name="Group 10">
                <a:extLst>
                  <a:ext uri="{FF2B5EF4-FFF2-40B4-BE49-F238E27FC236}">
                    <a16:creationId xmlns:a16="http://schemas.microsoft.com/office/drawing/2014/main" id="{7CE8888E-E661-B46D-1236-AFF45B2B61D4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81422" cy="796982"/>
                <a:chOff x="0" y="9109018"/>
                <a:chExt cx="6881422" cy="796982"/>
              </a:xfrm>
            </p:grpSpPr>
            <p:sp>
              <p:nvSpPr>
                <p:cNvPr id="27" name="Rectangle 13">
                  <a:extLst>
                    <a:ext uri="{FF2B5EF4-FFF2-40B4-BE49-F238E27FC236}">
                      <a16:creationId xmlns:a16="http://schemas.microsoft.com/office/drawing/2014/main" id="{8DF3ED4B-BE75-6279-3D2B-48A9C45B9757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28" name="TextBox 14">
                  <a:extLst>
                    <a:ext uri="{FF2B5EF4-FFF2-40B4-BE49-F238E27FC236}">
                      <a16:creationId xmlns:a16="http://schemas.microsoft.com/office/drawing/2014/main" id="{A2367AC5-C0BD-884A-066E-80DA122E5611}"/>
                    </a:ext>
                  </a:extLst>
                </p:cNvPr>
                <p:cNvSpPr txBox="1"/>
                <p:nvPr/>
              </p:nvSpPr>
              <p:spPr>
                <a:xfrm>
                  <a:off x="23423" y="9176649"/>
                  <a:ext cx="6857999" cy="661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nb-NO" sz="1200" b="1" dirty="0">
                      <a:solidFill>
                        <a:srgbClr val="877C63"/>
                      </a:solidFill>
                    </a:rPr>
                    <a:t>PrEvCan©-kampanjen ble initiert av EONS og gjennomføres i samarbeid </a:t>
                  </a:r>
                  <a:br>
                    <a:rPr lang="nb-NO" sz="1200" b="1" dirty="0">
                      <a:solidFill>
                        <a:srgbClr val="877C63"/>
                      </a:solidFill>
                    </a:rPr>
                  </a:br>
                  <a:r>
                    <a:rPr lang="nb-NO" sz="1200" b="1" dirty="0">
                      <a:solidFill>
                        <a:srgbClr val="877C63"/>
                      </a:solidFill>
                    </a:rPr>
                    <a:t>med hovedpartner i kampanjen, ESMO. Mer info: www.cancernurse.eu/prevcan</a:t>
                  </a:r>
                </a:p>
              </p:txBody>
            </p:sp>
            <p:grpSp>
              <p:nvGrpSpPr>
                <p:cNvPr id="29" name="Group 15">
                  <a:extLst>
                    <a:ext uri="{FF2B5EF4-FFF2-40B4-BE49-F238E27FC236}">
                      <a16:creationId xmlns:a16="http://schemas.microsoft.com/office/drawing/2014/main" id="{82593E91-5DB2-B74E-E1FF-3535D5892ADA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0" name="Ovaal 2">
                    <a:extLst>
                      <a:ext uri="{FF2B5EF4-FFF2-40B4-BE49-F238E27FC236}">
                        <a16:creationId xmlns:a16="http://schemas.microsoft.com/office/drawing/2014/main" id="{2B7C872F-B78E-A5E7-D828-9297FAD51B12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31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BA4954AD-516E-AF38-4B8F-1547D422480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6" name="Graphic 12">
                <a:extLst>
                  <a:ext uri="{FF2B5EF4-FFF2-40B4-BE49-F238E27FC236}">
                    <a16:creationId xmlns:a16="http://schemas.microsoft.com/office/drawing/2014/main" id="{813EFB0C-6D68-BBDB-E82F-4C5F53DB19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32" name="Rectangle 48">
              <a:extLst>
                <a:ext uri="{FF2B5EF4-FFF2-40B4-BE49-F238E27FC236}">
                  <a16:creationId xmlns:a16="http://schemas.microsoft.com/office/drawing/2014/main" id="{FB4B99A5-B4F0-DDD3-E477-83735A60540A}"/>
                </a:ext>
              </a:extLst>
            </p:cNvPr>
            <p:cNvSpPr/>
            <p:nvPr/>
          </p:nvSpPr>
          <p:spPr>
            <a:xfrm>
              <a:off x="572368" y="851488"/>
              <a:ext cx="155206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Sett inn organisasjonens logo her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49E10B66-E3C9-7997-0B8B-8DCF641B31B4}"/>
              </a:ext>
            </a:extLst>
          </p:cNvPr>
          <p:cNvGrpSpPr/>
          <p:nvPr/>
        </p:nvGrpSpPr>
        <p:grpSpPr>
          <a:xfrm>
            <a:off x="-4101" y="153870"/>
            <a:ext cx="6881422" cy="9776306"/>
            <a:chOff x="-4101" y="153870"/>
            <a:chExt cx="6881422" cy="9776306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DE73569-89E4-253B-3DB0-71163F407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85B69A4-3EA8-7659-C0B8-D7553D54DB80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3" name="Ovaal 41">
                <a:extLst>
                  <a:ext uri="{FF2B5EF4-FFF2-40B4-BE49-F238E27FC236}">
                    <a16:creationId xmlns:a16="http://schemas.microsoft.com/office/drawing/2014/main" id="{E408ED14-35F9-F8F0-56CC-96579D3FA58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5" name="Picture 4" descr="Icon&#10;&#10;Description automatically generated">
                <a:extLst>
                  <a:ext uri="{FF2B5EF4-FFF2-40B4-BE49-F238E27FC236}">
                    <a16:creationId xmlns:a16="http://schemas.microsoft.com/office/drawing/2014/main" id="{D807BF64-89EA-98AA-E586-38627A9955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D213AE7-7E45-B9B4-300C-FDC4F038FC09}"/>
                </a:ext>
              </a:extLst>
            </p:cNvPr>
            <p:cNvGrpSpPr/>
            <p:nvPr/>
          </p:nvGrpSpPr>
          <p:grpSpPr>
            <a:xfrm>
              <a:off x="2408957" y="375565"/>
              <a:ext cx="2049983" cy="2283637"/>
              <a:chOff x="2408957" y="375565"/>
              <a:chExt cx="2049983" cy="2283637"/>
            </a:xfrm>
          </p:grpSpPr>
          <p:sp>
            <p:nvSpPr>
              <p:cNvPr id="16" name="Ovaal 41">
                <a:extLst>
                  <a:ext uri="{FF2B5EF4-FFF2-40B4-BE49-F238E27FC236}">
                    <a16:creationId xmlns:a16="http://schemas.microsoft.com/office/drawing/2014/main" id="{1BD1DB02-8352-1567-7128-D3D620B6786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7">
                <a:extLst>
                  <a:ext uri="{FF2B5EF4-FFF2-40B4-BE49-F238E27FC236}">
                    <a16:creationId xmlns:a16="http://schemas.microsoft.com/office/drawing/2014/main" id="{599BD884-E51B-1096-03A2-A6BBDA3855A9}"/>
                  </a:ext>
                </a:extLst>
              </p:cNvPr>
              <p:cNvSpPr txBox="1"/>
              <p:nvPr/>
            </p:nvSpPr>
            <p:spPr>
              <a:xfrm>
                <a:off x="2408957" y="101264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3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HVIS DU DRIKKER ALKOHOL, </a:t>
                </a:r>
                <a:br>
                  <a:rPr lang="en-US" sz="13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3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OG BEGRENS INNTAKET</a:t>
                </a:r>
                <a:endParaRPr lang="en-GB" sz="13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8" name="Picture 17" descr="Icon&#10;&#10;Description automatically generated">
                <a:extLst>
                  <a:ext uri="{FF2B5EF4-FFF2-40B4-BE49-F238E27FC236}">
                    <a16:creationId xmlns:a16="http://schemas.microsoft.com/office/drawing/2014/main" id="{24512E79-006C-0FB6-9167-A9F9480DD8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1" name="Group 9">
              <a:extLst>
                <a:ext uri="{FF2B5EF4-FFF2-40B4-BE49-F238E27FC236}">
                  <a16:creationId xmlns:a16="http://schemas.microsoft.com/office/drawing/2014/main" id="{45DD0CD0-9A4F-3C80-AE62-A264BE991FB7}"/>
                </a:ext>
              </a:extLst>
            </p:cNvPr>
            <p:cNvGrpSpPr/>
            <p:nvPr/>
          </p:nvGrpSpPr>
          <p:grpSpPr>
            <a:xfrm>
              <a:off x="-4101" y="9133194"/>
              <a:ext cx="6881422" cy="796982"/>
              <a:chOff x="-4101" y="9133194"/>
              <a:chExt cx="6881422" cy="796982"/>
            </a:xfrm>
          </p:grpSpPr>
          <p:grpSp>
            <p:nvGrpSpPr>
              <p:cNvPr id="22" name="Group 10">
                <a:extLst>
                  <a:ext uri="{FF2B5EF4-FFF2-40B4-BE49-F238E27FC236}">
                    <a16:creationId xmlns:a16="http://schemas.microsoft.com/office/drawing/2014/main" id="{76F69E2B-FD27-5296-7C17-A1869C468F45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81422" cy="796982"/>
                <a:chOff x="0" y="9109018"/>
                <a:chExt cx="6881422" cy="796982"/>
              </a:xfrm>
            </p:grpSpPr>
            <p:sp>
              <p:nvSpPr>
                <p:cNvPr id="24" name="Rectangle 13">
                  <a:extLst>
                    <a:ext uri="{FF2B5EF4-FFF2-40B4-BE49-F238E27FC236}">
                      <a16:creationId xmlns:a16="http://schemas.microsoft.com/office/drawing/2014/main" id="{2D60E70F-AC27-B029-615C-DEE63269DCF3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25" name="TextBox 14">
                  <a:extLst>
                    <a:ext uri="{FF2B5EF4-FFF2-40B4-BE49-F238E27FC236}">
                      <a16:creationId xmlns:a16="http://schemas.microsoft.com/office/drawing/2014/main" id="{F9DE7D94-48F4-4639-D24B-567D2A9AEC13}"/>
                    </a:ext>
                  </a:extLst>
                </p:cNvPr>
                <p:cNvSpPr txBox="1"/>
                <p:nvPr/>
              </p:nvSpPr>
              <p:spPr>
                <a:xfrm>
                  <a:off x="23423" y="9176649"/>
                  <a:ext cx="6857999" cy="661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nb-NO" sz="1200" b="1" dirty="0">
                      <a:solidFill>
                        <a:srgbClr val="877C63"/>
                      </a:solidFill>
                    </a:rPr>
                    <a:t>PrEvCan©-kampanjen ble initiert av EONS og gjennomføres i samarbeid </a:t>
                  </a:r>
                  <a:br>
                    <a:rPr lang="nb-NO" sz="1200" b="1" dirty="0">
                      <a:solidFill>
                        <a:srgbClr val="877C63"/>
                      </a:solidFill>
                    </a:rPr>
                  </a:br>
                  <a:r>
                    <a:rPr lang="nb-NO" sz="1200" b="1" dirty="0">
                      <a:solidFill>
                        <a:srgbClr val="877C63"/>
                      </a:solidFill>
                    </a:rPr>
                    <a:t>med hovedpartner i kampanjen, ESMO. Mer info: www.cancernurse.eu/prevcan</a:t>
                  </a:r>
                </a:p>
              </p:txBody>
            </p:sp>
            <p:grpSp>
              <p:nvGrpSpPr>
                <p:cNvPr id="26" name="Group 15">
                  <a:extLst>
                    <a:ext uri="{FF2B5EF4-FFF2-40B4-BE49-F238E27FC236}">
                      <a16:creationId xmlns:a16="http://schemas.microsoft.com/office/drawing/2014/main" id="{DE7CB7FC-194F-F290-7B55-934845E6E623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7" name="Ovaal 2">
                    <a:extLst>
                      <a:ext uri="{FF2B5EF4-FFF2-40B4-BE49-F238E27FC236}">
                        <a16:creationId xmlns:a16="http://schemas.microsoft.com/office/drawing/2014/main" id="{E0B5E838-0ADD-C9F1-98E6-E8CB49DD53A8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28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DD4C997A-1DF6-B598-474E-00B232E21A8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3" name="Graphic 12">
                <a:extLst>
                  <a:ext uri="{FF2B5EF4-FFF2-40B4-BE49-F238E27FC236}">
                    <a16:creationId xmlns:a16="http://schemas.microsoft.com/office/drawing/2014/main" id="{F2B55AC6-21A7-A366-BC4A-891DC2ED09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30" name="TextBox 18">
              <a:extLst>
                <a:ext uri="{FF2B5EF4-FFF2-40B4-BE49-F238E27FC236}">
                  <a16:creationId xmlns:a16="http://schemas.microsoft.com/office/drawing/2014/main" id="{C485626D-1B1D-CA6B-A530-55D03D9847CB}"/>
                </a:ext>
              </a:extLst>
            </p:cNvPr>
            <p:cNvSpPr txBox="1"/>
            <p:nvPr/>
          </p:nvSpPr>
          <p:spPr>
            <a:xfrm>
              <a:off x="234583" y="4882002"/>
              <a:ext cx="658641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877C63"/>
                </a:solidFill>
              </a:endParaRPr>
            </a:p>
            <a:p>
              <a:pPr algn="ctr"/>
              <a:r>
                <a:rPr lang="en-US" sz="3200" b="1" dirty="0" err="1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Anbefaling</a:t>
              </a:r>
              <a:r>
                <a:rPr lang="en-US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r>
                <a:rPr lang="en-US" sz="3200" b="1" dirty="0" err="1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til</a:t>
              </a:r>
              <a:r>
                <a:rPr lang="en-US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helsepersonell</a:t>
              </a:r>
              <a:endParaRPr lang="en-US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D9C2D310-2A05-ADA2-5F84-69BB6EC18D56}"/>
              </a:ext>
            </a:extLst>
          </p:cNvPr>
          <p:cNvGrpSpPr/>
          <p:nvPr/>
        </p:nvGrpSpPr>
        <p:grpSpPr>
          <a:xfrm>
            <a:off x="-113414" y="0"/>
            <a:ext cx="6990735" cy="9930176"/>
            <a:chOff x="-113414" y="0"/>
            <a:chExt cx="6990735" cy="9930176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8B8CB515-FEC8-4656-9BC7-2A8F10714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73" t="2233" r="-1" b="1359"/>
            <a:stretch/>
          </p:blipFill>
          <p:spPr>
            <a:xfrm>
              <a:off x="-113414" y="0"/>
              <a:ext cx="6953588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752895" y="3377519"/>
              <a:ext cx="5345140" cy="3296521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574" y="4010388"/>
              <a:ext cx="575178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nb-NO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Vurder alltid </a:t>
              </a:r>
              <a:br>
                <a:rPr lang="nb-NO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nb-NO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om pasientene dine </a:t>
              </a:r>
              <a:br>
                <a:rPr lang="nb-NO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nb-NO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drikker alkohol.</a:t>
              </a:r>
              <a:endParaRPr lang="en-GB" sz="24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2A0147C-F24F-6F13-ABE1-F5581667435A}"/>
                </a:ext>
              </a:extLst>
            </p:cNvPr>
            <p:cNvSpPr/>
            <p:nvPr/>
          </p:nvSpPr>
          <p:spPr>
            <a:xfrm>
              <a:off x="431279" y="375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B4B24AD-D99F-76D7-5B9B-1F892E400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922C351-74D3-D303-A541-3587BE0AA5D5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C93BFFB3-8FD4-03A5-E976-E5118F64E97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6BCC474F-C6C7-F572-3EFF-704F48BFD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47EEF3C-6DBC-240E-F2E7-64B3C45C01FB}"/>
                </a:ext>
              </a:extLst>
            </p:cNvPr>
            <p:cNvGrpSpPr/>
            <p:nvPr/>
          </p:nvGrpSpPr>
          <p:grpSpPr>
            <a:xfrm>
              <a:off x="2408957" y="375565"/>
              <a:ext cx="2049983" cy="2283637"/>
              <a:chOff x="2408957" y="375565"/>
              <a:chExt cx="2049983" cy="2283637"/>
            </a:xfrm>
          </p:grpSpPr>
          <p:sp>
            <p:nvSpPr>
              <p:cNvPr id="17" name="Ovaal 41">
                <a:extLst>
                  <a:ext uri="{FF2B5EF4-FFF2-40B4-BE49-F238E27FC236}">
                    <a16:creationId xmlns:a16="http://schemas.microsoft.com/office/drawing/2014/main" id="{A8DAE6F4-417F-E204-9B08-9E6608CABCAB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7">
                <a:extLst>
                  <a:ext uri="{FF2B5EF4-FFF2-40B4-BE49-F238E27FC236}">
                    <a16:creationId xmlns:a16="http://schemas.microsoft.com/office/drawing/2014/main" id="{E16AC371-1BDC-BEB4-8F69-DF384F7EB3B4}"/>
                  </a:ext>
                </a:extLst>
              </p:cNvPr>
              <p:cNvSpPr txBox="1"/>
              <p:nvPr/>
            </p:nvSpPr>
            <p:spPr>
              <a:xfrm>
                <a:off x="2408957" y="101264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3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HVIS DU DRIKKER ALKOHOL, </a:t>
                </a:r>
                <a:br>
                  <a:rPr lang="en-US" sz="13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3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OG BEGRENS INNTAKET</a:t>
                </a:r>
                <a:endParaRPr lang="en-GB" sz="13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1" name="Picture 20" descr="Icon&#10;&#10;Description automatically generated">
                <a:extLst>
                  <a:ext uri="{FF2B5EF4-FFF2-40B4-BE49-F238E27FC236}">
                    <a16:creationId xmlns:a16="http://schemas.microsoft.com/office/drawing/2014/main" id="{43BCF063-BF6C-7019-F1DC-77A1BD0670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2" name="Group 9">
              <a:extLst>
                <a:ext uri="{FF2B5EF4-FFF2-40B4-BE49-F238E27FC236}">
                  <a16:creationId xmlns:a16="http://schemas.microsoft.com/office/drawing/2014/main" id="{D8CB0C29-2CE6-B43B-0D14-FE9B2B394BFD}"/>
                </a:ext>
              </a:extLst>
            </p:cNvPr>
            <p:cNvGrpSpPr/>
            <p:nvPr/>
          </p:nvGrpSpPr>
          <p:grpSpPr>
            <a:xfrm>
              <a:off x="-4101" y="9133194"/>
              <a:ext cx="6881422" cy="796982"/>
              <a:chOff x="-4101" y="9133194"/>
              <a:chExt cx="6881422" cy="796982"/>
            </a:xfrm>
          </p:grpSpPr>
          <p:grpSp>
            <p:nvGrpSpPr>
              <p:cNvPr id="24" name="Group 10">
                <a:extLst>
                  <a:ext uri="{FF2B5EF4-FFF2-40B4-BE49-F238E27FC236}">
                    <a16:creationId xmlns:a16="http://schemas.microsoft.com/office/drawing/2014/main" id="{D449EE17-7186-CD22-664A-8A3EC76E88F4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81422" cy="796982"/>
                <a:chOff x="0" y="9109018"/>
                <a:chExt cx="6881422" cy="796982"/>
              </a:xfrm>
            </p:grpSpPr>
            <p:sp>
              <p:nvSpPr>
                <p:cNvPr id="27" name="Rectangle 13">
                  <a:extLst>
                    <a:ext uri="{FF2B5EF4-FFF2-40B4-BE49-F238E27FC236}">
                      <a16:creationId xmlns:a16="http://schemas.microsoft.com/office/drawing/2014/main" id="{2C55BF5F-5CE5-46C4-34E8-7F15BCEC49F9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28" name="TextBox 14">
                  <a:extLst>
                    <a:ext uri="{FF2B5EF4-FFF2-40B4-BE49-F238E27FC236}">
                      <a16:creationId xmlns:a16="http://schemas.microsoft.com/office/drawing/2014/main" id="{5004A651-60BF-33BC-6AC9-9B97789BD4EC}"/>
                    </a:ext>
                  </a:extLst>
                </p:cNvPr>
                <p:cNvSpPr txBox="1"/>
                <p:nvPr/>
              </p:nvSpPr>
              <p:spPr>
                <a:xfrm>
                  <a:off x="23423" y="9176649"/>
                  <a:ext cx="6857999" cy="661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nb-NO" sz="1200" b="1" dirty="0">
                      <a:solidFill>
                        <a:srgbClr val="877C63"/>
                      </a:solidFill>
                    </a:rPr>
                    <a:t>PrEvCan©-kampanjen ble initiert av EONS og gjennomføres i samarbeid </a:t>
                  </a:r>
                  <a:br>
                    <a:rPr lang="nb-NO" sz="1200" b="1" dirty="0">
                      <a:solidFill>
                        <a:srgbClr val="877C63"/>
                      </a:solidFill>
                    </a:rPr>
                  </a:br>
                  <a:r>
                    <a:rPr lang="nb-NO" sz="1200" b="1" dirty="0">
                      <a:solidFill>
                        <a:srgbClr val="877C63"/>
                      </a:solidFill>
                    </a:rPr>
                    <a:t>med hovedpartner i kampanjen, ESMO. Mer info: www.cancernurse.eu/prevcan</a:t>
                  </a:r>
                </a:p>
              </p:txBody>
            </p:sp>
            <p:grpSp>
              <p:nvGrpSpPr>
                <p:cNvPr id="29" name="Group 15">
                  <a:extLst>
                    <a:ext uri="{FF2B5EF4-FFF2-40B4-BE49-F238E27FC236}">
                      <a16:creationId xmlns:a16="http://schemas.microsoft.com/office/drawing/2014/main" id="{41513457-3295-D871-4E0C-58E7A60486B1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0" name="Ovaal 2">
                    <a:extLst>
                      <a:ext uri="{FF2B5EF4-FFF2-40B4-BE49-F238E27FC236}">
                        <a16:creationId xmlns:a16="http://schemas.microsoft.com/office/drawing/2014/main" id="{D07A87D4-7050-264D-E291-0487A0AF1B54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31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C62EB245-1006-A5C8-DC1D-8875DC3DA0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6" name="Graphic 12">
                <a:extLst>
                  <a:ext uri="{FF2B5EF4-FFF2-40B4-BE49-F238E27FC236}">
                    <a16:creationId xmlns:a16="http://schemas.microsoft.com/office/drawing/2014/main" id="{EF9A0B6A-6823-CBB0-EAC1-F41BB31E60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32" name="Rectangle 48">
              <a:extLst>
                <a:ext uri="{FF2B5EF4-FFF2-40B4-BE49-F238E27FC236}">
                  <a16:creationId xmlns:a16="http://schemas.microsoft.com/office/drawing/2014/main" id="{60FE8B89-7A29-574C-9FB9-CB670B6E6AAF}"/>
                </a:ext>
              </a:extLst>
            </p:cNvPr>
            <p:cNvSpPr/>
            <p:nvPr/>
          </p:nvSpPr>
          <p:spPr>
            <a:xfrm>
              <a:off x="572368" y="851488"/>
              <a:ext cx="155206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Sett inn organisasjonens logo her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938373D-09BC-2848-635D-58DF9D35DEB3}"/>
              </a:ext>
            </a:extLst>
          </p:cNvPr>
          <p:cNvGrpSpPr/>
          <p:nvPr/>
        </p:nvGrpSpPr>
        <p:grpSpPr>
          <a:xfrm>
            <a:off x="-4101" y="0"/>
            <a:ext cx="6881422" cy="9930176"/>
            <a:chOff x="-4101" y="0"/>
            <a:chExt cx="6881422" cy="9930176"/>
          </a:xfrm>
        </p:grpSpPr>
        <p:pic>
          <p:nvPicPr>
            <p:cNvPr id="12" name="Picture 11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8802ACF2-5886-AFAC-F668-5A7C164CDA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9" b="1795"/>
            <a:stretch/>
          </p:blipFill>
          <p:spPr>
            <a:xfrm>
              <a:off x="-1" y="0"/>
              <a:ext cx="6870405" cy="9930176"/>
            </a:xfrm>
            <a:prstGeom prst="rect">
              <a:avLst/>
            </a:prstGeom>
          </p:spPr>
        </p:pic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63CD941-2679-B156-7E9A-60AA69670CD9}"/>
                </a:ext>
              </a:extLst>
            </p:cNvPr>
            <p:cNvGrpSpPr/>
            <p:nvPr/>
          </p:nvGrpSpPr>
          <p:grpSpPr>
            <a:xfrm>
              <a:off x="1391304" y="5594259"/>
              <a:ext cx="4068322" cy="2890612"/>
              <a:chOff x="1102389" y="3156082"/>
              <a:chExt cx="5539616" cy="2977340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E322BCE-0271-4C8E-9878-A7CF42C7A47B}"/>
                  </a:ext>
                </a:extLst>
              </p:cNvPr>
              <p:cNvSpPr/>
              <p:nvPr/>
            </p:nvSpPr>
            <p:spPr>
              <a:xfrm>
                <a:off x="1200936" y="3156082"/>
                <a:ext cx="5342523" cy="2977340"/>
              </a:xfrm>
              <a:prstGeom prst="roundRect">
                <a:avLst/>
              </a:prstGeom>
              <a:solidFill>
                <a:schemeClr val="bg1">
                  <a:alpha val="71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1390292E-CF4A-4AAE-B8F3-6810A56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2389" y="3544807"/>
                <a:ext cx="5539616" cy="146683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r>
                  <a:rPr lang="nb-NO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Tilby veiledning, støtte </a:t>
                </a:r>
                <a:br>
                  <a:rPr lang="nb-NO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nb-NO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og oppfølging. </a:t>
                </a:r>
                <a:endParaRPr lang="en-GB" sz="600" b="1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32A7D6-4418-4D73-8FF1-BC263DF6FB10}"/>
                </a:ext>
              </a:extLst>
            </p:cNvPr>
            <p:cNvGrpSpPr/>
            <p:nvPr/>
          </p:nvGrpSpPr>
          <p:grpSpPr>
            <a:xfrm>
              <a:off x="433928" y="382065"/>
              <a:ext cx="1792224" cy="1792224"/>
              <a:chOff x="1433852" y="1700836"/>
              <a:chExt cx="2823923" cy="2823924"/>
            </a:xfrm>
          </p:grpSpPr>
          <p:sp>
            <p:nvSpPr>
              <p:cNvPr id="30" name="Ovaal 2">
                <a:extLst>
                  <a:ext uri="{FF2B5EF4-FFF2-40B4-BE49-F238E27FC236}">
                    <a16:creationId xmlns:a16="http://schemas.microsoft.com/office/drawing/2014/main" id="{72B3D861-DE96-44B4-A2B1-1A48D27B27D8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1" name="Picture 3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33CF413F-ED04-4D80-B3F3-2957C1402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3A41ACC-DCC3-0F59-1C36-4BDAC7C29B2B}"/>
                </a:ext>
              </a:extLst>
            </p:cNvPr>
            <p:cNvSpPr/>
            <p:nvPr/>
          </p:nvSpPr>
          <p:spPr>
            <a:xfrm>
              <a:off x="439174" y="408429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A1C431A-D95B-D031-3E4E-FB66F8A03C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595C4A9-D919-DC0E-0977-66489F947EF6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CEA05DB-4471-E53A-A9E1-FB97093D440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569502AA-9015-3F53-F7E0-8AB7BA5A30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6AA511C-6BBF-069A-9B8B-3604BA07AB53}"/>
                </a:ext>
              </a:extLst>
            </p:cNvPr>
            <p:cNvGrpSpPr/>
            <p:nvPr/>
          </p:nvGrpSpPr>
          <p:grpSpPr>
            <a:xfrm>
              <a:off x="2408957" y="375565"/>
              <a:ext cx="2049983" cy="2283637"/>
              <a:chOff x="2408957" y="375565"/>
              <a:chExt cx="2049983" cy="2283637"/>
            </a:xfrm>
          </p:grpSpPr>
          <p:sp>
            <p:nvSpPr>
              <p:cNvPr id="21" name="Ovaal 41">
                <a:extLst>
                  <a:ext uri="{FF2B5EF4-FFF2-40B4-BE49-F238E27FC236}">
                    <a16:creationId xmlns:a16="http://schemas.microsoft.com/office/drawing/2014/main" id="{4FB4578D-B138-26A2-4FE4-4EF7ACFEA5C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7">
                <a:extLst>
                  <a:ext uri="{FF2B5EF4-FFF2-40B4-BE49-F238E27FC236}">
                    <a16:creationId xmlns:a16="http://schemas.microsoft.com/office/drawing/2014/main" id="{220471B9-8059-D660-21A3-EA388719EA0D}"/>
                  </a:ext>
                </a:extLst>
              </p:cNvPr>
              <p:cNvSpPr txBox="1"/>
              <p:nvPr/>
            </p:nvSpPr>
            <p:spPr>
              <a:xfrm>
                <a:off x="2408957" y="101264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3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HVIS DU DRIKKER ALKOHOL, </a:t>
                </a:r>
                <a:br>
                  <a:rPr lang="en-US" sz="13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3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OG BEGRENS INNTAKET</a:t>
                </a:r>
                <a:endParaRPr lang="en-GB" sz="13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873BE487-69DD-105E-1D7C-E382C5B131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4" name="Group 9">
              <a:extLst>
                <a:ext uri="{FF2B5EF4-FFF2-40B4-BE49-F238E27FC236}">
                  <a16:creationId xmlns:a16="http://schemas.microsoft.com/office/drawing/2014/main" id="{DB09DE84-D5B7-5215-975C-DC238E8AA734}"/>
                </a:ext>
              </a:extLst>
            </p:cNvPr>
            <p:cNvGrpSpPr/>
            <p:nvPr/>
          </p:nvGrpSpPr>
          <p:grpSpPr>
            <a:xfrm>
              <a:off x="-4101" y="9133194"/>
              <a:ext cx="6881422" cy="796982"/>
              <a:chOff x="-4101" y="9133194"/>
              <a:chExt cx="6881422" cy="796982"/>
            </a:xfrm>
          </p:grpSpPr>
          <p:grpSp>
            <p:nvGrpSpPr>
              <p:cNvPr id="26" name="Group 10">
                <a:extLst>
                  <a:ext uri="{FF2B5EF4-FFF2-40B4-BE49-F238E27FC236}">
                    <a16:creationId xmlns:a16="http://schemas.microsoft.com/office/drawing/2014/main" id="{A7257792-CD1E-F6A4-048A-77E9E8953041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81422" cy="796982"/>
                <a:chOff x="0" y="9109018"/>
                <a:chExt cx="6881422" cy="796982"/>
              </a:xfrm>
            </p:grpSpPr>
            <p:sp>
              <p:nvSpPr>
                <p:cNvPr id="28" name="Rectangle 13">
                  <a:extLst>
                    <a:ext uri="{FF2B5EF4-FFF2-40B4-BE49-F238E27FC236}">
                      <a16:creationId xmlns:a16="http://schemas.microsoft.com/office/drawing/2014/main" id="{AC67D7BC-F731-F330-1714-9E1C8353E240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32" name="TextBox 14">
                  <a:extLst>
                    <a:ext uri="{FF2B5EF4-FFF2-40B4-BE49-F238E27FC236}">
                      <a16:creationId xmlns:a16="http://schemas.microsoft.com/office/drawing/2014/main" id="{94124047-54C5-8A12-CE09-A4EEFF9309AF}"/>
                    </a:ext>
                  </a:extLst>
                </p:cNvPr>
                <p:cNvSpPr txBox="1"/>
                <p:nvPr/>
              </p:nvSpPr>
              <p:spPr>
                <a:xfrm>
                  <a:off x="23423" y="9176649"/>
                  <a:ext cx="6857999" cy="661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nb-NO" sz="1200" b="1" dirty="0">
                      <a:solidFill>
                        <a:srgbClr val="877C63"/>
                      </a:solidFill>
                    </a:rPr>
                    <a:t>PrEvCan©-kampanjen ble initiert av EONS og gjennomføres i samarbeid </a:t>
                  </a:r>
                  <a:br>
                    <a:rPr lang="nb-NO" sz="1200" b="1" dirty="0">
                      <a:solidFill>
                        <a:srgbClr val="877C63"/>
                      </a:solidFill>
                    </a:rPr>
                  </a:br>
                  <a:r>
                    <a:rPr lang="nb-NO" sz="1200" b="1" dirty="0">
                      <a:solidFill>
                        <a:srgbClr val="877C63"/>
                      </a:solidFill>
                    </a:rPr>
                    <a:t>med hovedpartner i kampanjen, ESMO. Mer info: www.cancernurse.eu/prevcan</a:t>
                  </a:r>
                </a:p>
              </p:txBody>
            </p:sp>
            <p:grpSp>
              <p:nvGrpSpPr>
                <p:cNvPr id="33" name="Group 15">
                  <a:extLst>
                    <a:ext uri="{FF2B5EF4-FFF2-40B4-BE49-F238E27FC236}">
                      <a16:creationId xmlns:a16="http://schemas.microsoft.com/office/drawing/2014/main" id="{053720F0-5AE7-D514-64A2-7E8FF985EB2E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4" name="Ovaal 2">
                    <a:extLst>
                      <a:ext uri="{FF2B5EF4-FFF2-40B4-BE49-F238E27FC236}">
                        <a16:creationId xmlns:a16="http://schemas.microsoft.com/office/drawing/2014/main" id="{55580A22-F885-82AF-683A-CB33686D1ED5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35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EC89607A-67C2-71CA-7462-68581597003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7" name="Graphic 12">
                <a:extLst>
                  <a:ext uri="{FF2B5EF4-FFF2-40B4-BE49-F238E27FC236}">
                    <a16:creationId xmlns:a16="http://schemas.microsoft.com/office/drawing/2014/main" id="{0DC69E19-23A9-5D46-74E8-4645C1619A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36" name="Rectangle 48">
              <a:extLst>
                <a:ext uri="{FF2B5EF4-FFF2-40B4-BE49-F238E27FC236}">
                  <a16:creationId xmlns:a16="http://schemas.microsoft.com/office/drawing/2014/main" id="{3001E162-FA58-0F54-FBCD-38366432BBFA}"/>
                </a:ext>
              </a:extLst>
            </p:cNvPr>
            <p:cNvSpPr/>
            <p:nvPr/>
          </p:nvSpPr>
          <p:spPr>
            <a:xfrm>
              <a:off x="572368" y="851488"/>
              <a:ext cx="155206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Sett inn organisasjonens logo her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0E095E34-CA9F-5E21-8CEB-FDD8A682CB3C}"/>
              </a:ext>
            </a:extLst>
          </p:cNvPr>
          <p:cNvGrpSpPr/>
          <p:nvPr/>
        </p:nvGrpSpPr>
        <p:grpSpPr>
          <a:xfrm>
            <a:off x="-18024" y="-1"/>
            <a:ext cx="6895345" cy="9930177"/>
            <a:chOff x="-18024" y="-1"/>
            <a:chExt cx="6895345" cy="9930177"/>
          </a:xfrm>
        </p:grpSpPr>
        <p:pic>
          <p:nvPicPr>
            <p:cNvPr id="7" name="Picture 6" descr="A picture containing spectacles&#10;&#10;Description automatically generated">
              <a:extLst>
                <a:ext uri="{FF2B5EF4-FFF2-40B4-BE49-F238E27FC236}">
                  <a16:creationId xmlns:a16="http://schemas.microsoft.com/office/drawing/2014/main" id="{17A8EA35-0EA5-F6C3-CF1F-F3155C75B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3" t="-10" r="24905" b="38296"/>
            <a:stretch/>
          </p:blipFill>
          <p:spPr>
            <a:xfrm>
              <a:off x="-18024" y="-1"/>
              <a:ext cx="6872121" cy="990837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2393347-F201-5ACD-4072-5E79D864C946}"/>
                </a:ext>
              </a:extLst>
            </p:cNvPr>
            <p:cNvSpPr/>
            <p:nvPr/>
          </p:nvSpPr>
          <p:spPr>
            <a:xfrm>
              <a:off x="43320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A8E9F1C-6238-1A6A-CD0E-AD5E33743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3D7F5A4-C85B-E63B-AE1D-9CD084050A13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ECBEB37-6421-9EC3-974B-750BE841EA8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3A4D8938-8372-2AF5-630F-E089A1DBFF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17D3EC3-2327-317B-8C68-93D9E2A94D89}"/>
                </a:ext>
              </a:extLst>
            </p:cNvPr>
            <p:cNvGrpSpPr/>
            <p:nvPr/>
          </p:nvGrpSpPr>
          <p:grpSpPr>
            <a:xfrm>
              <a:off x="2408957" y="375565"/>
              <a:ext cx="2049983" cy="2283637"/>
              <a:chOff x="2408957" y="375565"/>
              <a:chExt cx="2049983" cy="2283637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85F62D91-2798-16BF-9F3C-7B58F6981F79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7">
                <a:extLst>
                  <a:ext uri="{FF2B5EF4-FFF2-40B4-BE49-F238E27FC236}">
                    <a16:creationId xmlns:a16="http://schemas.microsoft.com/office/drawing/2014/main" id="{71088671-EABB-8FD1-3261-26FD56FB1F34}"/>
                  </a:ext>
                </a:extLst>
              </p:cNvPr>
              <p:cNvSpPr txBox="1"/>
              <p:nvPr/>
            </p:nvSpPr>
            <p:spPr>
              <a:xfrm>
                <a:off x="2408957" y="101264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3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HVIS DU DRIKKER ALKOHOL, </a:t>
                </a:r>
                <a:br>
                  <a:rPr lang="en-US" sz="13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3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OG BEGRENS INNTAKET</a:t>
                </a:r>
                <a:endParaRPr lang="en-GB" sz="13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179CABB9-0476-0A30-CE00-5FEAD774FF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3" name="Group 9">
              <a:extLst>
                <a:ext uri="{FF2B5EF4-FFF2-40B4-BE49-F238E27FC236}">
                  <a16:creationId xmlns:a16="http://schemas.microsoft.com/office/drawing/2014/main" id="{63F0921A-0D2D-4CCE-27FE-54B1F8A27859}"/>
                </a:ext>
              </a:extLst>
            </p:cNvPr>
            <p:cNvGrpSpPr/>
            <p:nvPr/>
          </p:nvGrpSpPr>
          <p:grpSpPr>
            <a:xfrm>
              <a:off x="-4101" y="9133194"/>
              <a:ext cx="6881422" cy="796982"/>
              <a:chOff x="-4101" y="9133194"/>
              <a:chExt cx="6881422" cy="796982"/>
            </a:xfrm>
          </p:grpSpPr>
          <p:grpSp>
            <p:nvGrpSpPr>
              <p:cNvPr id="24" name="Group 10">
                <a:extLst>
                  <a:ext uri="{FF2B5EF4-FFF2-40B4-BE49-F238E27FC236}">
                    <a16:creationId xmlns:a16="http://schemas.microsoft.com/office/drawing/2014/main" id="{DB76185D-9881-2E53-346E-135699226F80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81422" cy="796982"/>
                <a:chOff x="0" y="9109018"/>
                <a:chExt cx="6881422" cy="796982"/>
              </a:xfrm>
            </p:grpSpPr>
            <p:sp>
              <p:nvSpPr>
                <p:cNvPr id="27" name="Rectangle 13">
                  <a:extLst>
                    <a:ext uri="{FF2B5EF4-FFF2-40B4-BE49-F238E27FC236}">
                      <a16:creationId xmlns:a16="http://schemas.microsoft.com/office/drawing/2014/main" id="{F8BA373F-3F91-BD50-F001-686FD60F427D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28" name="TextBox 14">
                  <a:extLst>
                    <a:ext uri="{FF2B5EF4-FFF2-40B4-BE49-F238E27FC236}">
                      <a16:creationId xmlns:a16="http://schemas.microsoft.com/office/drawing/2014/main" id="{81A82796-96A4-2804-50D7-6418751C4156}"/>
                    </a:ext>
                  </a:extLst>
                </p:cNvPr>
                <p:cNvSpPr txBox="1"/>
                <p:nvPr/>
              </p:nvSpPr>
              <p:spPr>
                <a:xfrm>
                  <a:off x="23423" y="9176649"/>
                  <a:ext cx="6857999" cy="661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nb-NO" sz="1200" b="1" dirty="0">
                      <a:solidFill>
                        <a:srgbClr val="877C63"/>
                      </a:solidFill>
                    </a:rPr>
                    <a:t>PrEvCan©-kampanjen ble initiert av EONS og gjennomføres i samarbeid </a:t>
                  </a:r>
                  <a:br>
                    <a:rPr lang="nb-NO" sz="1200" b="1" dirty="0">
                      <a:solidFill>
                        <a:srgbClr val="877C63"/>
                      </a:solidFill>
                    </a:rPr>
                  </a:br>
                  <a:r>
                    <a:rPr lang="nb-NO" sz="1200" b="1" dirty="0">
                      <a:solidFill>
                        <a:srgbClr val="877C63"/>
                      </a:solidFill>
                    </a:rPr>
                    <a:t>med hovedpartner i kampanjen, ESMO. Mer info: www.cancernurse.eu/prevcan</a:t>
                  </a:r>
                </a:p>
              </p:txBody>
            </p:sp>
            <p:grpSp>
              <p:nvGrpSpPr>
                <p:cNvPr id="29" name="Group 15">
                  <a:extLst>
                    <a:ext uri="{FF2B5EF4-FFF2-40B4-BE49-F238E27FC236}">
                      <a16:creationId xmlns:a16="http://schemas.microsoft.com/office/drawing/2014/main" id="{3AFBA819-3012-564B-AFD5-A915C5C17881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0" name="Ovaal 2">
                    <a:extLst>
                      <a:ext uri="{FF2B5EF4-FFF2-40B4-BE49-F238E27FC236}">
                        <a16:creationId xmlns:a16="http://schemas.microsoft.com/office/drawing/2014/main" id="{8B5F494C-4F2B-C5FC-01E5-C991A8FDBAE1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31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6BED08CF-176D-E6A7-52B1-A833C62BFF6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6" name="Graphic 12">
                <a:extLst>
                  <a:ext uri="{FF2B5EF4-FFF2-40B4-BE49-F238E27FC236}">
                    <a16:creationId xmlns:a16="http://schemas.microsoft.com/office/drawing/2014/main" id="{38EB2383-631F-ACAA-9F9D-641C885B3E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32" name="Rectangle 48">
              <a:extLst>
                <a:ext uri="{FF2B5EF4-FFF2-40B4-BE49-F238E27FC236}">
                  <a16:creationId xmlns:a16="http://schemas.microsoft.com/office/drawing/2014/main" id="{1F4ABF26-6CF0-B71D-A257-C4F4ECD02FCD}"/>
                </a:ext>
              </a:extLst>
            </p:cNvPr>
            <p:cNvSpPr/>
            <p:nvPr/>
          </p:nvSpPr>
          <p:spPr>
            <a:xfrm>
              <a:off x="572368" y="851488"/>
              <a:ext cx="155206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Sett inn organisasjonens logo her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3" name="TextBox 18">
              <a:extLst>
                <a:ext uri="{FF2B5EF4-FFF2-40B4-BE49-F238E27FC236}">
                  <a16:creationId xmlns:a16="http://schemas.microsoft.com/office/drawing/2014/main" id="{9B6CF678-AAD4-A27E-EE0B-4BEA35DC38CF}"/>
                </a:ext>
              </a:extLst>
            </p:cNvPr>
            <p:cNvSpPr txBox="1"/>
            <p:nvPr/>
          </p:nvSpPr>
          <p:spPr>
            <a:xfrm>
              <a:off x="2350862" y="5717638"/>
              <a:ext cx="417795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877C63"/>
                </a:solidFill>
              </a:endParaRPr>
            </a:p>
            <a:p>
              <a:pPr algn="ctr"/>
              <a:r>
                <a:rPr lang="en-US" sz="3200" b="1" dirty="0" err="1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Tilpasset</a:t>
              </a:r>
              <a:r>
                <a:rPr lang="en-US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</a:t>
              </a:r>
              <a:r>
                <a:rPr lang="en-US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GB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Text Box 2">
              <a:extLst>
                <a:ext uri="{FF2B5EF4-FFF2-40B4-BE49-F238E27FC236}">
                  <a16:creationId xmlns:a16="http://schemas.microsoft.com/office/drawing/2014/main" id="{BF33D6DB-1343-D040-1287-F5A23ED01A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075" y="3045048"/>
              <a:ext cx="190117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6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0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nb-NO" sz="2800" b="1" dirty="0">
                  <a:solidFill>
                    <a:srgbClr val="877C63"/>
                  </a:solidFill>
                  <a:latin typeface="Calibri" panose="020F0502020204030204" pitchFamily="34" charset="0"/>
                </a:rPr>
                <a:t>Sett inn ditt bilde her</a:t>
              </a:r>
              <a:endParaRPr lang="en-GB" sz="2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528</Words>
  <Application>Microsoft Office PowerPoint</Application>
  <PresentationFormat>A4 Paper (210x297 mm)</PresentationFormat>
  <Paragraphs>78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11</cp:revision>
  <cp:lastPrinted>2021-11-01T10:57:37Z</cp:lastPrinted>
  <dcterms:created xsi:type="dcterms:W3CDTF">2021-10-31T06:37:30Z</dcterms:created>
  <dcterms:modified xsi:type="dcterms:W3CDTF">2023-02-16T13:54:34Z</dcterms:modified>
</cp:coreProperties>
</file>