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C0B11C-6DFA-4EB8-986B-50B9C64E0DF6}" v="21" dt="2023-02-13T19:21:38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FEF6DD-585F-1199-0FC2-AD256E4C8A71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37" name="Ovaal 2">
              <a:extLst>
                <a:ext uri="{FF2B5EF4-FFF2-40B4-BE49-F238E27FC236}">
                  <a16:creationId xmlns:a16="http://schemas.microsoft.com/office/drawing/2014/main" id="{8A2DE224-974B-3F12-8DDB-319001774B9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06322B-FFFB-E0D9-77DF-A394480A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E8A3043-603E-6CED-2B04-9EE75E5226DD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F7ECA4E-66A6-A4C7-99EF-195DB43D667A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solidFill>
              <a:srgbClr val="DBD1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28B1735-51B1-0D6F-DB10-4776CB354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657B27-8444-E264-CB37-237EA3FBB723}"/>
              </a:ext>
            </a:extLst>
          </p:cNvPr>
          <p:cNvGrpSpPr/>
          <p:nvPr/>
        </p:nvGrpSpPr>
        <p:grpSpPr>
          <a:xfrm>
            <a:off x="2418875" y="375565"/>
            <a:ext cx="2049983" cy="2144257"/>
            <a:chOff x="2418875" y="375565"/>
            <a:chExt cx="2049983" cy="2144257"/>
          </a:xfrm>
        </p:grpSpPr>
        <p:sp>
          <p:nvSpPr>
            <p:cNvPr id="47" name="Ovaal 41">
              <a:extLst>
                <a:ext uri="{FF2B5EF4-FFF2-40B4-BE49-F238E27FC236}">
                  <a16:creationId xmlns:a16="http://schemas.microsoft.com/office/drawing/2014/main" id="{EF7D55F8-CA01-8329-6C5D-A4F715D55717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3B7972DD-22E5-CF6D-95D3-5F29FFC17193}"/>
                </a:ext>
              </a:extLst>
            </p:cNvPr>
            <p:cNvSpPr txBox="1"/>
            <p:nvPr/>
          </p:nvSpPr>
          <p:spPr>
            <a:xfrm>
              <a:off x="2418875" y="87326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SE BEVI ALCOLICI,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LIMITANE 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IL CONSUMO</a:t>
              </a:r>
              <a:endParaRPr lang="en-GB" sz="14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9A5E901-5689-E571-D9A6-8235B4D04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sp>
        <p:nvSpPr>
          <p:cNvPr id="5" name="TextBox 57">
            <a:extLst>
              <a:ext uri="{FF2B5EF4-FFF2-40B4-BE49-F238E27FC236}">
                <a16:creationId xmlns:a16="http://schemas.microsoft.com/office/drawing/2014/main" id="{BD92ADA4-8301-2041-A133-C1188F3C96DC}"/>
              </a:ext>
            </a:extLst>
          </p:cNvPr>
          <p:cNvSpPr txBox="1"/>
          <p:nvPr/>
        </p:nvSpPr>
        <p:spPr>
          <a:xfrm>
            <a:off x="130308" y="4854332"/>
            <a:ext cx="65864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877C63"/>
              </a:solidFill>
            </a:endParaRPr>
          </a:p>
          <a:p>
            <a:pPr algn="ctr"/>
            <a:r>
              <a:rPr lang="es-ES" sz="3200" b="1" dirty="0" err="1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Messaggi</a:t>
            </a:r>
            <a:r>
              <a:rPr lang="es-ES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la </a:t>
            </a:r>
            <a:r>
              <a:rPr lang="es-ES" sz="3200" b="1" dirty="0" err="1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popolazione</a:t>
            </a:r>
            <a:endParaRPr lang="es-ES" sz="3200" b="1" dirty="0">
              <a:solidFill>
                <a:srgbClr val="877C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3200" b="1" dirty="0">
              <a:solidFill>
                <a:srgbClr val="877C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rgbClr val="877C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Skupina 12">
            <a:extLst>
              <a:ext uri="{FF2B5EF4-FFF2-40B4-BE49-F238E27FC236}">
                <a16:creationId xmlns:a16="http://schemas.microsoft.com/office/drawing/2014/main" id="{800AC0E2-6A3B-4EA7-D63B-FD521F4C16FB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1497FC61-03FD-8844-5F04-1C463E06BFA9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98059970-62E6-1E2E-E288-BE9C09FBBF04}"/>
                </a:ext>
              </a:extLst>
            </p:cNvPr>
            <p:cNvSpPr txBox="1"/>
            <p:nvPr/>
          </p:nvSpPr>
          <p:spPr>
            <a:xfrm>
              <a:off x="-22" y="9174175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877C6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it-IT" sz="1200" b="1" dirty="0">
                  <a:solidFill>
                    <a:srgbClr val="877C63"/>
                  </a:solidFill>
                  <a:effectLst/>
                </a:rPr>
                <a:t>La Campagna </a:t>
              </a:r>
              <a:r>
                <a:rPr lang="it-IT" sz="1200" b="1" dirty="0" err="1">
                  <a:solidFill>
                    <a:srgbClr val="877C63"/>
                  </a:solidFill>
                  <a:effectLst/>
                </a:rPr>
                <a:t>PrEvCan</a:t>
              </a:r>
              <a:r>
                <a:rPr lang="it-IT" sz="1200" b="1" dirty="0">
                  <a:solidFill>
                    <a:srgbClr val="877C63"/>
                  </a:solidFill>
                  <a:effectLst/>
                </a:rPr>
                <a:t>© è stata intrapresa da EONS e viene gestita in associazione </a:t>
              </a:r>
              <a:br>
                <a:rPr lang="it-IT" sz="1200" b="1" dirty="0">
                  <a:solidFill>
                    <a:srgbClr val="877C63"/>
                  </a:solidFill>
                  <a:effectLst/>
                </a:rPr>
              </a:br>
              <a:r>
                <a:rPr lang="it-IT" sz="1200" b="1" dirty="0">
                  <a:solidFill>
                    <a:srgbClr val="877C63"/>
                  </a:solidFill>
                  <a:effectLst/>
                </a:rPr>
                <a:t>al partner ufficiale ESMO. Per maggiori informazioni visita il sito</a:t>
              </a:r>
              <a: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877C63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8C24AA48-7CF7-30ED-C05B-CB370441F199}"/>
                </a:ext>
              </a:extLst>
            </p:cNvPr>
            <p:cNvGrpSpPr/>
            <p:nvPr/>
          </p:nvGrpSpPr>
          <p:grpSpPr>
            <a:xfrm>
              <a:off x="39425" y="9141164"/>
              <a:ext cx="474731" cy="475488"/>
              <a:chOff x="-302004" y="1916250"/>
              <a:chExt cx="2823923" cy="2823924"/>
            </a:xfrm>
          </p:grpSpPr>
          <p:sp>
            <p:nvSpPr>
              <p:cNvPr id="11" name="Ovaal 2">
                <a:extLst>
                  <a:ext uri="{FF2B5EF4-FFF2-40B4-BE49-F238E27FC236}">
                    <a16:creationId xmlns:a16="http://schemas.microsoft.com/office/drawing/2014/main" id="{3A5B3C41-CA79-37B1-B3FB-B902CDAFC8C8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877C63"/>
                  </a:solidFill>
                </a:endParaRPr>
              </a:p>
            </p:txBody>
          </p:sp>
          <p:pic>
            <p:nvPicPr>
              <p:cNvPr id="12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10DA24C4-51EE-9DD3-5F1C-EBE9732E2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10" name="Graphic 10">
              <a:extLst>
                <a:ext uri="{FF2B5EF4-FFF2-40B4-BE49-F238E27FC236}">
                  <a16:creationId xmlns:a16="http://schemas.microsoft.com/office/drawing/2014/main" id="{DFD276FE-A92C-5AF1-3B1D-D30B1B7DED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" r="36621" b="-13923"/>
            <a:stretch/>
          </p:blipFill>
          <p:spPr>
            <a:xfrm>
              <a:off x="6094113" y="9213200"/>
              <a:ext cx="702865" cy="331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pectacles&#10;&#10;Description automatically generated">
            <a:extLst>
              <a:ext uri="{FF2B5EF4-FFF2-40B4-BE49-F238E27FC236}">
                <a16:creationId xmlns:a16="http://schemas.microsoft.com/office/drawing/2014/main" id="{D4BE5E82-68F1-A8F1-A5B2-0909D0BAF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t="-10" r="24905" b="38296"/>
          <a:stretch/>
        </p:blipFill>
        <p:spPr>
          <a:xfrm>
            <a:off x="-19975" y="0"/>
            <a:ext cx="6872121" cy="99083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588168" y="3824067"/>
            <a:ext cx="5655833" cy="334875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15" y="153871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7952" y="153872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39" y="4152285"/>
            <a:ext cx="5783812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solidFill>
                  <a:srgbClr val="91B512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srgbClr val="91B51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3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Se bevi alcolici di qualsiasi tipo, limitane il consumo. </a:t>
            </a:r>
            <a:br>
              <a:rPr lang="it-IT" sz="3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</a:br>
            <a:r>
              <a:rPr lang="it-IT" sz="3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Per prevenire il cancro è meglio evitare di bere alcolici.</a:t>
            </a:r>
            <a:endParaRPr lang="en-GB" sz="6000" b="1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70CAE8A-5392-A607-5054-D0077DDE6318}"/>
              </a:ext>
            </a:extLst>
          </p:cNvPr>
          <p:cNvSpPr/>
          <p:nvPr/>
        </p:nvSpPr>
        <p:spPr>
          <a:xfrm>
            <a:off x="437223" y="375566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9B27EFB-E187-1723-E33B-E75560792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0130" y="370204"/>
            <a:ext cx="1827452" cy="18288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7CA8915-E5D5-4993-87C7-CB344724FBB3}"/>
              </a:ext>
            </a:extLst>
          </p:cNvPr>
          <p:cNvGrpSpPr/>
          <p:nvPr/>
        </p:nvGrpSpPr>
        <p:grpSpPr>
          <a:xfrm>
            <a:off x="2527393" y="375566"/>
            <a:ext cx="1799302" cy="1805224"/>
            <a:chOff x="2529344" y="375565"/>
            <a:chExt cx="1799302" cy="1805224"/>
          </a:xfrm>
        </p:grpSpPr>
        <p:sp>
          <p:nvSpPr>
            <p:cNvPr id="4" name="Ovaal 41">
              <a:extLst>
                <a:ext uri="{FF2B5EF4-FFF2-40B4-BE49-F238E27FC236}">
                  <a16:creationId xmlns:a16="http://schemas.microsoft.com/office/drawing/2014/main" id="{4689072D-6CE6-37F2-D231-920DF48304B8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E8F58A8F-9152-8B8B-C385-B9F917092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72645C-946C-94EC-3595-9BB546E0F8E8}"/>
              </a:ext>
            </a:extLst>
          </p:cNvPr>
          <p:cNvGrpSpPr/>
          <p:nvPr/>
        </p:nvGrpSpPr>
        <p:grpSpPr>
          <a:xfrm>
            <a:off x="2418875" y="375565"/>
            <a:ext cx="2049983" cy="2144257"/>
            <a:chOff x="2418875" y="375565"/>
            <a:chExt cx="2049983" cy="2144257"/>
          </a:xfrm>
        </p:grpSpPr>
        <p:sp>
          <p:nvSpPr>
            <p:cNvPr id="18" name="Ovaal 41">
              <a:extLst>
                <a:ext uri="{FF2B5EF4-FFF2-40B4-BE49-F238E27FC236}">
                  <a16:creationId xmlns:a16="http://schemas.microsoft.com/office/drawing/2014/main" id="{E93DA854-2259-F872-7F2F-5099C15379E0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04A507C3-2CFB-9614-22A3-B266BBCDDC5F}"/>
                </a:ext>
              </a:extLst>
            </p:cNvPr>
            <p:cNvSpPr txBox="1"/>
            <p:nvPr/>
          </p:nvSpPr>
          <p:spPr>
            <a:xfrm>
              <a:off x="2418875" y="87326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SE BEVI ALCOLICI,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LIMITANE 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IL CONSUMO</a:t>
              </a:r>
              <a:endParaRPr lang="en-GB" sz="14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E0051E1F-E0CE-A977-4D19-133284612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23" name="Skupina 12">
            <a:extLst>
              <a:ext uri="{FF2B5EF4-FFF2-40B4-BE49-F238E27FC236}">
                <a16:creationId xmlns:a16="http://schemas.microsoft.com/office/drawing/2014/main" id="{CB4F5248-DC01-A17D-5CEA-FD6108CCE994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96476031-B40D-E20B-7E0E-A9F14F606CFB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</p:txBody>
        </p:sp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B2F1B1C5-9BE5-4C91-466E-B436CDE97273}"/>
                </a:ext>
              </a:extLst>
            </p:cNvPr>
            <p:cNvSpPr txBox="1"/>
            <p:nvPr/>
          </p:nvSpPr>
          <p:spPr>
            <a:xfrm>
              <a:off x="-22" y="9174175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877C6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it-IT" sz="1200" b="1" dirty="0">
                  <a:solidFill>
                    <a:srgbClr val="877C63"/>
                  </a:solidFill>
                  <a:effectLst/>
                </a:rPr>
                <a:t>La Campagna </a:t>
              </a:r>
              <a:r>
                <a:rPr lang="it-IT" sz="1200" b="1" dirty="0" err="1">
                  <a:solidFill>
                    <a:srgbClr val="877C63"/>
                  </a:solidFill>
                  <a:effectLst/>
                </a:rPr>
                <a:t>PrEvCan</a:t>
              </a:r>
              <a:r>
                <a:rPr lang="it-IT" sz="1200" b="1" dirty="0">
                  <a:solidFill>
                    <a:srgbClr val="877C63"/>
                  </a:solidFill>
                  <a:effectLst/>
                </a:rPr>
                <a:t>© è stata intrapresa da EONS e viene gestita in associazione </a:t>
              </a:r>
              <a:br>
                <a:rPr lang="it-IT" sz="1200" b="1" dirty="0">
                  <a:solidFill>
                    <a:srgbClr val="877C63"/>
                  </a:solidFill>
                  <a:effectLst/>
                </a:rPr>
              </a:br>
              <a:r>
                <a:rPr lang="it-IT" sz="1200" b="1" dirty="0">
                  <a:solidFill>
                    <a:srgbClr val="877C63"/>
                  </a:solidFill>
                  <a:effectLst/>
                </a:rPr>
                <a:t>al partner ufficiale ESMO. Per maggiori informazioni visita il sito</a:t>
              </a:r>
              <a: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877C63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7" name="Group 13">
              <a:extLst>
                <a:ext uri="{FF2B5EF4-FFF2-40B4-BE49-F238E27FC236}">
                  <a16:creationId xmlns:a16="http://schemas.microsoft.com/office/drawing/2014/main" id="{557053D8-0062-DA49-6198-C175A5A66FB2}"/>
                </a:ext>
              </a:extLst>
            </p:cNvPr>
            <p:cNvGrpSpPr/>
            <p:nvPr/>
          </p:nvGrpSpPr>
          <p:grpSpPr>
            <a:xfrm>
              <a:off x="39425" y="9141164"/>
              <a:ext cx="474731" cy="475488"/>
              <a:chOff x="-302004" y="1916250"/>
              <a:chExt cx="2823923" cy="2823924"/>
            </a:xfrm>
          </p:grpSpPr>
          <p:sp>
            <p:nvSpPr>
              <p:cNvPr id="29" name="Ovaal 2">
                <a:extLst>
                  <a:ext uri="{FF2B5EF4-FFF2-40B4-BE49-F238E27FC236}">
                    <a16:creationId xmlns:a16="http://schemas.microsoft.com/office/drawing/2014/main" id="{97ABA95D-7645-E2F4-53AA-3977DADA591B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877C63"/>
                  </a:solidFill>
                </a:endParaRPr>
              </a:p>
            </p:txBody>
          </p:sp>
          <p:pic>
            <p:nvPicPr>
              <p:cNvPr id="30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DE8FDC0F-18F2-DEE5-17C6-51309D032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28" name="Graphic 10">
              <a:extLst>
                <a:ext uri="{FF2B5EF4-FFF2-40B4-BE49-F238E27FC236}">
                  <a16:creationId xmlns:a16="http://schemas.microsoft.com/office/drawing/2014/main" id="{61CEF0A2-7E87-DFC5-B86B-C49AEB8AC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" r="36621" b="-13923"/>
            <a:stretch/>
          </p:blipFill>
          <p:spPr>
            <a:xfrm>
              <a:off x="6094113" y="9213200"/>
              <a:ext cx="702865" cy="331414"/>
            </a:xfrm>
            <a:prstGeom prst="rect">
              <a:avLst/>
            </a:prstGeom>
          </p:spPr>
        </p:pic>
      </p:grpSp>
      <p:sp>
        <p:nvSpPr>
          <p:cNvPr id="31" name="Rectangle 48">
            <a:extLst>
              <a:ext uri="{FF2B5EF4-FFF2-40B4-BE49-F238E27FC236}">
                <a16:creationId xmlns:a16="http://schemas.microsoft.com/office/drawing/2014/main" id="{246BA48D-4B11-B2E7-3F39-E4A1BD09D007}"/>
              </a:ext>
            </a:extLst>
          </p:cNvPr>
          <p:cNvSpPr/>
          <p:nvPr/>
        </p:nvSpPr>
        <p:spPr>
          <a:xfrm>
            <a:off x="588694" y="712436"/>
            <a:ext cx="14826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Inserisci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qui il logo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della tua organizzazione 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lass of water on a table&#10;&#10;Description automatically generated with low confidence">
            <a:extLst>
              <a:ext uri="{FF2B5EF4-FFF2-40B4-BE49-F238E27FC236}">
                <a16:creationId xmlns:a16="http://schemas.microsoft.com/office/drawing/2014/main" id="{AC4B3333-6DE3-550F-3238-29E65CFEB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3" t="16964" r="3562" b="29804"/>
          <a:stretch/>
        </p:blipFill>
        <p:spPr>
          <a:xfrm>
            <a:off x="-4101" y="-92148"/>
            <a:ext cx="6862101" cy="9998148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59BCD5CA-8A51-49B5-6256-B88299D89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" r="2565"/>
          <a:stretch/>
        </p:blipFill>
        <p:spPr>
          <a:xfrm rot="5400000">
            <a:off x="-1580114" y="1487965"/>
            <a:ext cx="10022325" cy="68621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267030" y="2924881"/>
            <a:ext cx="6402706" cy="2261464"/>
          </a:xfrm>
          <a:prstGeom prst="roundRect">
            <a:avLst/>
          </a:prstGeom>
          <a:solidFill>
            <a:schemeClr val="bg1">
              <a:alpha val="7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1"/>
            <a:ext cx="4213623" cy="2285365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030" y="2948782"/>
            <a:ext cx="6402706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solidFill>
                  <a:srgbClr val="877C63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Il consumo di alcool </a:t>
            </a:r>
            <a:b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</a:br>
            <a: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è associato allo  sviluppo </a:t>
            </a:r>
            <a:b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</a:br>
            <a: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di almeno 8 tipi di tumore </a:t>
            </a:r>
            <a:endParaRPr lang="en-GB" sz="4800" b="1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D2391A-E4A3-D6C2-18E9-1ABB4C72B7F0}"/>
              </a:ext>
            </a:extLst>
          </p:cNvPr>
          <p:cNvSpPr/>
          <p:nvPr/>
        </p:nvSpPr>
        <p:spPr>
          <a:xfrm>
            <a:off x="431279" y="388491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AE4C70F-DC1E-20DC-29D3-75560C902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82E753D-52AB-5C88-1BE3-BAFCAD3264C1}"/>
              </a:ext>
            </a:extLst>
          </p:cNvPr>
          <p:cNvGrpSpPr/>
          <p:nvPr/>
        </p:nvGrpSpPr>
        <p:grpSpPr>
          <a:xfrm>
            <a:off x="2529344" y="375565"/>
            <a:ext cx="1799302" cy="1805224"/>
            <a:chOff x="2529344" y="375565"/>
            <a:chExt cx="1799302" cy="1805224"/>
          </a:xfrm>
        </p:grpSpPr>
        <p:sp>
          <p:nvSpPr>
            <p:cNvPr id="5" name="Ovaal 41">
              <a:extLst>
                <a:ext uri="{FF2B5EF4-FFF2-40B4-BE49-F238E27FC236}">
                  <a16:creationId xmlns:a16="http://schemas.microsoft.com/office/drawing/2014/main" id="{B2C9E221-E9F0-48C7-0D19-D29B2316AEBF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D87F890A-ECBA-CE77-687D-5C3A1E36E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803ED9-1552-9BEC-180A-77E95A8F602A}"/>
              </a:ext>
            </a:extLst>
          </p:cNvPr>
          <p:cNvGrpSpPr/>
          <p:nvPr/>
        </p:nvGrpSpPr>
        <p:grpSpPr>
          <a:xfrm>
            <a:off x="2418875" y="375565"/>
            <a:ext cx="2049983" cy="2144257"/>
            <a:chOff x="2418875" y="375565"/>
            <a:chExt cx="2049983" cy="2144257"/>
          </a:xfrm>
        </p:grpSpPr>
        <p:sp>
          <p:nvSpPr>
            <p:cNvPr id="21" name="Ovaal 41">
              <a:extLst>
                <a:ext uri="{FF2B5EF4-FFF2-40B4-BE49-F238E27FC236}">
                  <a16:creationId xmlns:a16="http://schemas.microsoft.com/office/drawing/2014/main" id="{CC61D632-0127-86D0-BC6D-5333674D9B68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A4F79C97-8395-DB5E-5E46-1E0A6136B785}"/>
                </a:ext>
              </a:extLst>
            </p:cNvPr>
            <p:cNvSpPr txBox="1"/>
            <p:nvPr/>
          </p:nvSpPr>
          <p:spPr>
            <a:xfrm>
              <a:off x="2418875" y="87326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SE BEVI ALCOLICI,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LIMITANE 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IL CONSUMO</a:t>
              </a:r>
              <a:endParaRPr lang="en-GB" sz="14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4F74C6B2-20D2-D6E3-A3DF-4339D0881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24" name="Skupina 12">
            <a:extLst>
              <a:ext uri="{FF2B5EF4-FFF2-40B4-BE49-F238E27FC236}">
                <a16:creationId xmlns:a16="http://schemas.microsoft.com/office/drawing/2014/main" id="{DC8976D2-9D63-C215-73D0-C6862226FD8A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id="{F0FA26DC-A24F-94C8-6996-70819D7789FF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447A8385-0D33-EC61-91A5-9B079A6B33ED}"/>
                </a:ext>
              </a:extLst>
            </p:cNvPr>
            <p:cNvSpPr txBox="1"/>
            <p:nvPr/>
          </p:nvSpPr>
          <p:spPr>
            <a:xfrm>
              <a:off x="-22" y="9174175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877C6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it-IT" sz="1200" b="1" dirty="0">
                  <a:solidFill>
                    <a:srgbClr val="877C63"/>
                  </a:solidFill>
                  <a:effectLst/>
                </a:rPr>
                <a:t>La Campagna </a:t>
              </a:r>
              <a:r>
                <a:rPr lang="it-IT" sz="1200" b="1" dirty="0" err="1">
                  <a:solidFill>
                    <a:srgbClr val="877C63"/>
                  </a:solidFill>
                  <a:effectLst/>
                </a:rPr>
                <a:t>PrEvCan</a:t>
              </a:r>
              <a:r>
                <a:rPr lang="it-IT" sz="1200" b="1" dirty="0">
                  <a:solidFill>
                    <a:srgbClr val="877C63"/>
                  </a:solidFill>
                  <a:effectLst/>
                </a:rPr>
                <a:t>© è stata intrapresa da EONS e viene gestita in associazione </a:t>
              </a:r>
              <a:br>
                <a:rPr lang="it-IT" sz="1200" b="1" dirty="0">
                  <a:solidFill>
                    <a:srgbClr val="877C63"/>
                  </a:solidFill>
                  <a:effectLst/>
                </a:rPr>
              </a:br>
              <a:r>
                <a:rPr lang="it-IT" sz="1200" b="1" dirty="0">
                  <a:solidFill>
                    <a:srgbClr val="877C63"/>
                  </a:solidFill>
                  <a:effectLst/>
                </a:rPr>
                <a:t>al partner ufficiale ESMO. Per maggiori informazioni visita il sito</a:t>
              </a:r>
              <a: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877C63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8" name="Group 13">
              <a:extLst>
                <a:ext uri="{FF2B5EF4-FFF2-40B4-BE49-F238E27FC236}">
                  <a16:creationId xmlns:a16="http://schemas.microsoft.com/office/drawing/2014/main" id="{6DE18B2D-97FA-A6D9-A32B-E363F54E6457}"/>
                </a:ext>
              </a:extLst>
            </p:cNvPr>
            <p:cNvGrpSpPr/>
            <p:nvPr/>
          </p:nvGrpSpPr>
          <p:grpSpPr>
            <a:xfrm>
              <a:off x="39425" y="9141164"/>
              <a:ext cx="474731" cy="475488"/>
              <a:chOff x="-302004" y="1916250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0BB038AF-3A2B-FD1B-FBDC-74750A497904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877C63"/>
                  </a:solidFill>
                </a:endParaRPr>
              </a:p>
            </p:txBody>
          </p:sp>
          <p:pic>
            <p:nvPicPr>
              <p:cNvPr id="31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184478D-0F34-3E7B-18D7-9FA1744325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29" name="Graphic 10">
              <a:extLst>
                <a:ext uri="{FF2B5EF4-FFF2-40B4-BE49-F238E27FC236}">
                  <a16:creationId xmlns:a16="http://schemas.microsoft.com/office/drawing/2014/main" id="{EEC7E02A-F99E-57E2-5152-027E4E53D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1" r="36621" b="-13923"/>
            <a:stretch/>
          </p:blipFill>
          <p:spPr>
            <a:xfrm>
              <a:off x="6094113" y="9213200"/>
              <a:ext cx="702865" cy="331414"/>
            </a:xfrm>
            <a:prstGeom prst="rect">
              <a:avLst/>
            </a:prstGeom>
          </p:spPr>
        </p:pic>
      </p:grpSp>
      <p:sp>
        <p:nvSpPr>
          <p:cNvPr id="32" name="Rectangle 48">
            <a:extLst>
              <a:ext uri="{FF2B5EF4-FFF2-40B4-BE49-F238E27FC236}">
                <a16:creationId xmlns:a16="http://schemas.microsoft.com/office/drawing/2014/main" id="{2FDE3591-D468-57F0-28E8-73F301DF5673}"/>
              </a:ext>
            </a:extLst>
          </p:cNvPr>
          <p:cNvSpPr/>
          <p:nvPr/>
        </p:nvSpPr>
        <p:spPr>
          <a:xfrm>
            <a:off x="588694" y="712436"/>
            <a:ext cx="14826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Inserisci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qui il logo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della tua organizzazione 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69A5CC7-312B-F6A0-B405-08B7FF36C903}"/>
              </a:ext>
            </a:extLst>
          </p:cNvPr>
          <p:cNvSpPr/>
          <p:nvPr/>
        </p:nvSpPr>
        <p:spPr>
          <a:xfrm>
            <a:off x="5829" y="-1"/>
            <a:ext cx="6857999" cy="45752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EDEDE"/>
              </a:gs>
              <a:gs pos="83000">
                <a:srgbClr val="F3F3F3"/>
              </a:gs>
              <a:gs pos="100000">
                <a:srgbClr val="F2F2F2"/>
              </a:gs>
            </a:gsLst>
            <a:lin ang="13500000" scaled="1"/>
            <a:tileRect/>
          </a:gradFill>
          <a:ln>
            <a:solidFill>
              <a:srgbClr val="F3F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bstract background of simple node and mesh">
            <a:extLst>
              <a:ext uri="{FF2B5EF4-FFF2-40B4-BE49-F238E27FC236}">
                <a16:creationId xmlns:a16="http://schemas.microsoft.com/office/drawing/2014/main" id="{E558CEE1-0688-81D1-87D1-5E09D4265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6" t="-63370" r="-74" b="-654"/>
          <a:stretch/>
        </p:blipFill>
        <p:spPr>
          <a:xfrm flipH="1">
            <a:off x="-4101" y="1705170"/>
            <a:ext cx="6879926" cy="7428673"/>
          </a:xfrm>
          <a:prstGeom prst="rect">
            <a:avLst/>
          </a:prstGeom>
        </p:spPr>
      </p:pic>
      <p:pic>
        <p:nvPicPr>
          <p:cNvPr id="9" name="Picture 8" descr="A picture containing indoor, container, curtain, glass&#10;&#10;Description automatically generated">
            <a:extLst>
              <a:ext uri="{FF2B5EF4-FFF2-40B4-BE49-F238E27FC236}">
                <a16:creationId xmlns:a16="http://schemas.microsoft.com/office/drawing/2014/main" id="{CC494FBA-7178-138A-9A88-006E1A7F02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" t="26816" r="25262" b="2350"/>
          <a:stretch/>
        </p:blipFill>
        <p:spPr>
          <a:xfrm>
            <a:off x="-26027" y="-1"/>
            <a:ext cx="6871724" cy="9906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305288" y="3039491"/>
            <a:ext cx="4023357" cy="3087034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1"/>
            <a:ext cx="4213623" cy="2285365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6899" y="3429740"/>
            <a:ext cx="6402706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Meno alcool bevi, </a:t>
            </a:r>
            <a:b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</a:br>
            <a: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più sarà basso </a:t>
            </a:r>
            <a:b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</a:br>
            <a: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il rischio di tumore</a:t>
            </a:r>
            <a:endParaRPr lang="en-GB" sz="4800" b="1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D2391A-E4A3-D6C2-18E9-1ABB4C72B7F0}"/>
              </a:ext>
            </a:extLst>
          </p:cNvPr>
          <p:cNvSpPr/>
          <p:nvPr/>
        </p:nvSpPr>
        <p:spPr>
          <a:xfrm>
            <a:off x="431279" y="388491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C58273D-2E28-D781-C51C-355DD5D9BA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C378053-E02E-74E8-A7A5-DA1D56CE2EF9}"/>
              </a:ext>
            </a:extLst>
          </p:cNvPr>
          <p:cNvGrpSpPr/>
          <p:nvPr/>
        </p:nvGrpSpPr>
        <p:grpSpPr>
          <a:xfrm>
            <a:off x="2529344" y="375565"/>
            <a:ext cx="1799302" cy="1805224"/>
            <a:chOff x="2529344" y="375565"/>
            <a:chExt cx="1799302" cy="1805224"/>
          </a:xfrm>
        </p:grpSpPr>
        <p:sp>
          <p:nvSpPr>
            <p:cNvPr id="5" name="Ovaal 41">
              <a:extLst>
                <a:ext uri="{FF2B5EF4-FFF2-40B4-BE49-F238E27FC236}">
                  <a16:creationId xmlns:a16="http://schemas.microsoft.com/office/drawing/2014/main" id="{34958285-610C-3AEE-03D8-046942338ACD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9EFBBD06-6C92-76DD-06FA-899F4EE31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4E8935-F3E9-6C09-AA40-A2885EA781F7}"/>
              </a:ext>
            </a:extLst>
          </p:cNvPr>
          <p:cNvGrpSpPr/>
          <p:nvPr/>
        </p:nvGrpSpPr>
        <p:grpSpPr>
          <a:xfrm>
            <a:off x="2418875" y="375565"/>
            <a:ext cx="2049983" cy="2144257"/>
            <a:chOff x="2418875" y="375565"/>
            <a:chExt cx="2049983" cy="2144257"/>
          </a:xfrm>
        </p:grpSpPr>
        <p:sp>
          <p:nvSpPr>
            <p:cNvPr id="22" name="Ovaal 41">
              <a:extLst>
                <a:ext uri="{FF2B5EF4-FFF2-40B4-BE49-F238E27FC236}">
                  <a16:creationId xmlns:a16="http://schemas.microsoft.com/office/drawing/2014/main" id="{83021621-EE82-A286-EDA2-718339461954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2E1813AC-A2CB-AA08-D85A-2F3DE6FA83FF}"/>
                </a:ext>
              </a:extLst>
            </p:cNvPr>
            <p:cNvSpPr txBox="1"/>
            <p:nvPr/>
          </p:nvSpPr>
          <p:spPr>
            <a:xfrm>
              <a:off x="2418875" y="87326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SE BEVI ALCOLICI,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LIMITANE 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IL CONSUMO</a:t>
              </a:r>
              <a:endParaRPr lang="en-GB" sz="14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CAB89788-636F-F55B-8671-06551A7A8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26" name="Skupina 12">
            <a:extLst>
              <a:ext uri="{FF2B5EF4-FFF2-40B4-BE49-F238E27FC236}">
                <a16:creationId xmlns:a16="http://schemas.microsoft.com/office/drawing/2014/main" id="{901DDFB4-A9DB-A0B9-6D92-2C9305072485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E6F9ADF9-28AD-6503-EBFE-2BFA533F4FEE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29C08D3C-66E6-ABA6-1D7A-D3DF711D5A25}"/>
                </a:ext>
              </a:extLst>
            </p:cNvPr>
            <p:cNvSpPr txBox="1"/>
            <p:nvPr/>
          </p:nvSpPr>
          <p:spPr>
            <a:xfrm>
              <a:off x="-22" y="9174175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877C6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it-IT" sz="1200" b="1" dirty="0">
                  <a:solidFill>
                    <a:srgbClr val="877C63"/>
                  </a:solidFill>
                  <a:effectLst/>
                </a:rPr>
                <a:t>La Campagna </a:t>
              </a:r>
              <a:r>
                <a:rPr lang="it-IT" sz="1200" b="1" dirty="0" err="1">
                  <a:solidFill>
                    <a:srgbClr val="877C63"/>
                  </a:solidFill>
                  <a:effectLst/>
                </a:rPr>
                <a:t>PrEvCan</a:t>
              </a:r>
              <a:r>
                <a:rPr lang="it-IT" sz="1200" b="1" dirty="0">
                  <a:solidFill>
                    <a:srgbClr val="877C63"/>
                  </a:solidFill>
                  <a:effectLst/>
                </a:rPr>
                <a:t>© è stata intrapresa da EONS e viene gestita in associazione </a:t>
              </a:r>
              <a:br>
                <a:rPr lang="it-IT" sz="1200" b="1" dirty="0">
                  <a:solidFill>
                    <a:srgbClr val="877C63"/>
                  </a:solidFill>
                  <a:effectLst/>
                </a:rPr>
              </a:br>
              <a:r>
                <a:rPr lang="it-IT" sz="1200" b="1" dirty="0">
                  <a:solidFill>
                    <a:srgbClr val="877C63"/>
                  </a:solidFill>
                  <a:effectLst/>
                </a:rPr>
                <a:t>al partner ufficiale ESMO. Per maggiori informazioni visita il sito</a:t>
              </a:r>
              <a: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877C63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9" name="Group 13">
              <a:extLst>
                <a:ext uri="{FF2B5EF4-FFF2-40B4-BE49-F238E27FC236}">
                  <a16:creationId xmlns:a16="http://schemas.microsoft.com/office/drawing/2014/main" id="{6B10E5DD-6738-36EF-8FC2-FE1BAAAC5E73}"/>
                </a:ext>
              </a:extLst>
            </p:cNvPr>
            <p:cNvGrpSpPr/>
            <p:nvPr/>
          </p:nvGrpSpPr>
          <p:grpSpPr>
            <a:xfrm>
              <a:off x="39425" y="9141164"/>
              <a:ext cx="474731" cy="475488"/>
              <a:chOff x="-302004" y="1916250"/>
              <a:chExt cx="2823923" cy="2823924"/>
            </a:xfrm>
          </p:grpSpPr>
          <p:sp>
            <p:nvSpPr>
              <p:cNvPr id="31" name="Ovaal 2">
                <a:extLst>
                  <a:ext uri="{FF2B5EF4-FFF2-40B4-BE49-F238E27FC236}">
                    <a16:creationId xmlns:a16="http://schemas.microsoft.com/office/drawing/2014/main" id="{9E70745C-32FC-3D2C-9141-88EA08C6387A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877C63"/>
                  </a:solidFill>
                </a:endParaRPr>
              </a:p>
            </p:txBody>
          </p:sp>
          <p:pic>
            <p:nvPicPr>
              <p:cNvPr id="32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7B135BB2-A222-A81B-4352-F05030B0C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30" name="Graphic 10">
              <a:extLst>
                <a:ext uri="{FF2B5EF4-FFF2-40B4-BE49-F238E27FC236}">
                  <a16:creationId xmlns:a16="http://schemas.microsoft.com/office/drawing/2014/main" id="{A4B334F6-389F-0DF5-9E94-FC2C7280F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1" r="36621" b="-13923"/>
            <a:stretch/>
          </p:blipFill>
          <p:spPr>
            <a:xfrm>
              <a:off x="6094113" y="9213200"/>
              <a:ext cx="702865" cy="331414"/>
            </a:xfrm>
            <a:prstGeom prst="rect">
              <a:avLst/>
            </a:prstGeom>
          </p:spPr>
        </p:pic>
      </p:grpSp>
      <p:sp>
        <p:nvSpPr>
          <p:cNvPr id="33" name="Rectangle 48">
            <a:extLst>
              <a:ext uri="{FF2B5EF4-FFF2-40B4-BE49-F238E27FC236}">
                <a16:creationId xmlns:a16="http://schemas.microsoft.com/office/drawing/2014/main" id="{CDDF1940-0D49-0641-9EA8-0864C42EA834}"/>
              </a:ext>
            </a:extLst>
          </p:cNvPr>
          <p:cNvSpPr/>
          <p:nvPr/>
        </p:nvSpPr>
        <p:spPr>
          <a:xfrm>
            <a:off x="588694" y="712436"/>
            <a:ext cx="14826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Inserisci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qui il logo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della tua organizzazione 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urse holding patient's hand">
            <a:extLst>
              <a:ext uri="{FF2B5EF4-FFF2-40B4-BE49-F238E27FC236}">
                <a16:creationId xmlns:a16="http://schemas.microsoft.com/office/drawing/2014/main" id="{7BA876DA-DA32-B83B-3193-9B63ECB44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0" t="829" r="30627"/>
          <a:stretch/>
        </p:blipFill>
        <p:spPr>
          <a:xfrm>
            <a:off x="-4101" y="0"/>
            <a:ext cx="6879926" cy="91259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271499" y="4577929"/>
            <a:ext cx="4626566" cy="4181630"/>
          </a:xfrm>
          <a:prstGeom prst="roundRect">
            <a:avLst/>
          </a:prstGeom>
          <a:solidFill>
            <a:schemeClr val="bg1">
              <a:alpha val="7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1"/>
            <a:ext cx="4213623" cy="2285365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919" y="4821796"/>
            <a:ext cx="5731401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Chiedi aiuto </a:t>
            </a:r>
            <a:b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</a:br>
            <a: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o supporto </a:t>
            </a:r>
            <a:b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</a:br>
            <a: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al/alla infermiere/a </a:t>
            </a:r>
            <a:b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</a:br>
            <a: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o ad altri </a:t>
            </a:r>
            <a:b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</a:br>
            <a:r>
              <a:rPr lang="it-IT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professionisti sanitari </a:t>
            </a:r>
            <a:endParaRPr lang="en-GB" sz="4800" b="1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D2391A-E4A3-D6C2-18E9-1ABB4C72B7F0}"/>
              </a:ext>
            </a:extLst>
          </p:cNvPr>
          <p:cNvSpPr/>
          <p:nvPr/>
        </p:nvSpPr>
        <p:spPr>
          <a:xfrm>
            <a:off x="417821" y="388491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5B6168C-C5FD-D3EB-E6DA-5A5DBEFF5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EBF94F-AF87-21CE-E786-9B657A9DEAEF}"/>
              </a:ext>
            </a:extLst>
          </p:cNvPr>
          <p:cNvGrpSpPr/>
          <p:nvPr/>
        </p:nvGrpSpPr>
        <p:grpSpPr>
          <a:xfrm>
            <a:off x="2529344" y="375565"/>
            <a:ext cx="1799302" cy="1805224"/>
            <a:chOff x="2529344" y="375565"/>
            <a:chExt cx="1799302" cy="1805224"/>
          </a:xfrm>
        </p:grpSpPr>
        <p:sp>
          <p:nvSpPr>
            <p:cNvPr id="5" name="Ovaal 41">
              <a:extLst>
                <a:ext uri="{FF2B5EF4-FFF2-40B4-BE49-F238E27FC236}">
                  <a16:creationId xmlns:a16="http://schemas.microsoft.com/office/drawing/2014/main" id="{EC25606C-326F-D9A4-0E45-48841793A3CB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41159505-7C7F-88E7-6DF8-E09AF0FE4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09EA99-93F9-98CB-4A18-BB7ADD8B7500}"/>
              </a:ext>
            </a:extLst>
          </p:cNvPr>
          <p:cNvGrpSpPr/>
          <p:nvPr/>
        </p:nvGrpSpPr>
        <p:grpSpPr>
          <a:xfrm>
            <a:off x="2418875" y="375565"/>
            <a:ext cx="2049983" cy="2144257"/>
            <a:chOff x="2418875" y="375565"/>
            <a:chExt cx="2049983" cy="2144257"/>
          </a:xfrm>
        </p:grpSpPr>
        <p:sp>
          <p:nvSpPr>
            <p:cNvPr id="18" name="Ovaal 41">
              <a:extLst>
                <a:ext uri="{FF2B5EF4-FFF2-40B4-BE49-F238E27FC236}">
                  <a16:creationId xmlns:a16="http://schemas.microsoft.com/office/drawing/2014/main" id="{91B8DAEB-CD71-1815-BFAC-CCFB3BF234E1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80536755-F659-AEA1-4963-D1E799460BF6}"/>
                </a:ext>
              </a:extLst>
            </p:cNvPr>
            <p:cNvSpPr txBox="1"/>
            <p:nvPr/>
          </p:nvSpPr>
          <p:spPr>
            <a:xfrm>
              <a:off x="2418875" y="87326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SE BEVI ALCOLICI,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LIMITANE 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IL CONSUMO</a:t>
              </a:r>
              <a:endParaRPr lang="en-GB" sz="14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86BD3EC-75A0-C8F9-5F5C-CC162B50B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23" name="Skupina 12">
            <a:extLst>
              <a:ext uri="{FF2B5EF4-FFF2-40B4-BE49-F238E27FC236}">
                <a16:creationId xmlns:a16="http://schemas.microsoft.com/office/drawing/2014/main" id="{A5CDA10E-1A54-2AF8-9EC5-B0615CB4B06A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6354518E-194A-4A38-4FD7-ECA566DDE5E2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</p:txBody>
        </p:sp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B31EAF33-B110-3EAE-5DFC-4CC51D54ACD9}"/>
                </a:ext>
              </a:extLst>
            </p:cNvPr>
            <p:cNvSpPr txBox="1"/>
            <p:nvPr/>
          </p:nvSpPr>
          <p:spPr>
            <a:xfrm>
              <a:off x="-22" y="9174175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877C6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it-IT" sz="1200" b="1" dirty="0">
                  <a:solidFill>
                    <a:srgbClr val="877C63"/>
                  </a:solidFill>
                  <a:effectLst/>
                </a:rPr>
                <a:t>La Campagna </a:t>
              </a:r>
              <a:r>
                <a:rPr lang="it-IT" sz="1200" b="1" dirty="0" err="1">
                  <a:solidFill>
                    <a:srgbClr val="877C63"/>
                  </a:solidFill>
                  <a:effectLst/>
                </a:rPr>
                <a:t>PrEvCan</a:t>
              </a:r>
              <a:r>
                <a:rPr lang="it-IT" sz="1200" b="1" dirty="0">
                  <a:solidFill>
                    <a:srgbClr val="877C63"/>
                  </a:solidFill>
                  <a:effectLst/>
                </a:rPr>
                <a:t>© è stata intrapresa da EONS e viene gestita in associazione </a:t>
              </a:r>
              <a:br>
                <a:rPr lang="it-IT" sz="1200" b="1" dirty="0">
                  <a:solidFill>
                    <a:srgbClr val="877C63"/>
                  </a:solidFill>
                  <a:effectLst/>
                </a:rPr>
              </a:br>
              <a:r>
                <a:rPr lang="it-IT" sz="1200" b="1" dirty="0">
                  <a:solidFill>
                    <a:srgbClr val="877C63"/>
                  </a:solidFill>
                  <a:effectLst/>
                </a:rPr>
                <a:t>al partner ufficiale ESMO. Per maggiori informazioni visita il sito</a:t>
              </a:r>
              <a: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877C63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7" name="Group 13">
              <a:extLst>
                <a:ext uri="{FF2B5EF4-FFF2-40B4-BE49-F238E27FC236}">
                  <a16:creationId xmlns:a16="http://schemas.microsoft.com/office/drawing/2014/main" id="{5815FE23-E0CE-6B94-9EF9-428E8C582362}"/>
                </a:ext>
              </a:extLst>
            </p:cNvPr>
            <p:cNvGrpSpPr/>
            <p:nvPr/>
          </p:nvGrpSpPr>
          <p:grpSpPr>
            <a:xfrm>
              <a:off x="39425" y="9141164"/>
              <a:ext cx="474731" cy="475488"/>
              <a:chOff x="-302004" y="1916250"/>
              <a:chExt cx="2823923" cy="2823924"/>
            </a:xfrm>
          </p:grpSpPr>
          <p:sp>
            <p:nvSpPr>
              <p:cNvPr id="29" name="Ovaal 2">
                <a:extLst>
                  <a:ext uri="{FF2B5EF4-FFF2-40B4-BE49-F238E27FC236}">
                    <a16:creationId xmlns:a16="http://schemas.microsoft.com/office/drawing/2014/main" id="{C98BD25C-6721-255B-4DA4-EF72DFE888F0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877C63"/>
                  </a:solidFill>
                </a:endParaRPr>
              </a:p>
            </p:txBody>
          </p:sp>
          <p:pic>
            <p:nvPicPr>
              <p:cNvPr id="30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29405530-BEFF-51C3-DF19-5A93C0016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28" name="Graphic 10">
              <a:extLst>
                <a:ext uri="{FF2B5EF4-FFF2-40B4-BE49-F238E27FC236}">
                  <a16:creationId xmlns:a16="http://schemas.microsoft.com/office/drawing/2014/main" id="{752545D1-2594-F258-91D5-249C693D6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" r="36621" b="-13923"/>
            <a:stretch/>
          </p:blipFill>
          <p:spPr>
            <a:xfrm>
              <a:off x="6094113" y="9213200"/>
              <a:ext cx="702865" cy="331414"/>
            </a:xfrm>
            <a:prstGeom prst="rect">
              <a:avLst/>
            </a:prstGeom>
          </p:spPr>
        </p:pic>
      </p:grpSp>
      <p:sp>
        <p:nvSpPr>
          <p:cNvPr id="31" name="Rectangle 48">
            <a:extLst>
              <a:ext uri="{FF2B5EF4-FFF2-40B4-BE49-F238E27FC236}">
                <a16:creationId xmlns:a16="http://schemas.microsoft.com/office/drawing/2014/main" id="{62C361AE-6A8A-7E6F-896A-1D2AA2464E76}"/>
              </a:ext>
            </a:extLst>
          </p:cNvPr>
          <p:cNvSpPr/>
          <p:nvPr/>
        </p:nvSpPr>
        <p:spPr>
          <a:xfrm>
            <a:off x="588694" y="712436"/>
            <a:ext cx="14826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Inserisci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qui il logo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della tua organizzazione 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FEF6DD-585F-1199-0FC2-AD256E4C8A71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37" name="Ovaal 2">
              <a:extLst>
                <a:ext uri="{FF2B5EF4-FFF2-40B4-BE49-F238E27FC236}">
                  <a16:creationId xmlns:a16="http://schemas.microsoft.com/office/drawing/2014/main" id="{8A2DE224-974B-3F12-8DDB-319001774B9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06322B-FFFB-E0D9-77DF-A394480A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E8A3043-603E-6CED-2B04-9EE75E5226DD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94B86EF-B186-4B6B-88ED-83589B6946DC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solidFill>
              <a:srgbClr val="DBD1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DE73569-89E4-253B-3DB0-71163F407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5B69A4-3EA8-7659-C0B8-D7553D54DB80}"/>
              </a:ext>
            </a:extLst>
          </p:cNvPr>
          <p:cNvGrpSpPr/>
          <p:nvPr/>
        </p:nvGrpSpPr>
        <p:grpSpPr>
          <a:xfrm>
            <a:off x="2529344" y="375565"/>
            <a:ext cx="1799302" cy="1805224"/>
            <a:chOff x="2529344" y="375565"/>
            <a:chExt cx="1799302" cy="1805224"/>
          </a:xfrm>
        </p:grpSpPr>
        <p:sp>
          <p:nvSpPr>
            <p:cNvPr id="3" name="Ovaal 41">
              <a:extLst>
                <a:ext uri="{FF2B5EF4-FFF2-40B4-BE49-F238E27FC236}">
                  <a16:creationId xmlns:a16="http://schemas.microsoft.com/office/drawing/2014/main" id="{E408ED14-35F9-F8F0-56CC-96579D3FA588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D807BF64-89EA-98AA-E586-38627A995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8DE0D7-E13C-195B-1237-30481C8EF5F7}"/>
              </a:ext>
            </a:extLst>
          </p:cNvPr>
          <p:cNvGrpSpPr/>
          <p:nvPr/>
        </p:nvGrpSpPr>
        <p:grpSpPr>
          <a:xfrm>
            <a:off x="2418875" y="375565"/>
            <a:ext cx="2049983" cy="2144257"/>
            <a:chOff x="2418875" y="375565"/>
            <a:chExt cx="2049983" cy="2144257"/>
          </a:xfrm>
        </p:grpSpPr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F1D0C98D-F8C1-0C3A-FF1B-AE535968AD3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9BA1823E-A91B-B5BD-6A5A-D2F8E1AD251A}"/>
                </a:ext>
              </a:extLst>
            </p:cNvPr>
            <p:cNvSpPr txBox="1"/>
            <p:nvPr/>
          </p:nvSpPr>
          <p:spPr>
            <a:xfrm>
              <a:off x="2418875" y="87326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SE BEVI ALCOLICI,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LIMITANE 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IL CONSUMO</a:t>
              </a:r>
              <a:endParaRPr lang="en-GB" sz="14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31C5ED6D-2191-F93B-2821-2A6EAA2CA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21" name="Skupina 12">
            <a:extLst>
              <a:ext uri="{FF2B5EF4-FFF2-40B4-BE49-F238E27FC236}">
                <a16:creationId xmlns:a16="http://schemas.microsoft.com/office/drawing/2014/main" id="{B7ACBB21-8884-A809-A304-6D1A53484346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F0981118-E433-8CC9-F206-7CE8AC4D0A64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E30D75EA-E25B-A12B-42FA-EBA3015DC3BD}"/>
                </a:ext>
              </a:extLst>
            </p:cNvPr>
            <p:cNvSpPr txBox="1"/>
            <p:nvPr/>
          </p:nvSpPr>
          <p:spPr>
            <a:xfrm>
              <a:off x="-22" y="9174175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877C6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it-IT" sz="1200" b="1" dirty="0">
                  <a:solidFill>
                    <a:srgbClr val="877C63"/>
                  </a:solidFill>
                  <a:effectLst/>
                </a:rPr>
                <a:t>La Campagna </a:t>
              </a:r>
              <a:r>
                <a:rPr lang="it-IT" sz="1200" b="1" dirty="0" err="1">
                  <a:solidFill>
                    <a:srgbClr val="877C63"/>
                  </a:solidFill>
                  <a:effectLst/>
                </a:rPr>
                <a:t>PrEvCan</a:t>
              </a:r>
              <a:r>
                <a:rPr lang="it-IT" sz="1200" b="1" dirty="0">
                  <a:solidFill>
                    <a:srgbClr val="877C63"/>
                  </a:solidFill>
                  <a:effectLst/>
                </a:rPr>
                <a:t>© è stata intrapresa da EONS e viene gestita in associazione </a:t>
              </a:r>
              <a:br>
                <a:rPr lang="it-IT" sz="1200" b="1" dirty="0">
                  <a:solidFill>
                    <a:srgbClr val="877C63"/>
                  </a:solidFill>
                  <a:effectLst/>
                </a:rPr>
              </a:br>
              <a:r>
                <a:rPr lang="it-IT" sz="1200" b="1" dirty="0">
                  <a:solidFill>
                    <a:srgbClr val="877C63"/>
                  </a:solidFill>
                  <a:effectLst/>
                </a:rPr>
                <a:t>al partner ufficiale ESMO. Per maggiori informazioni visita il sito</a:t>
              </a:r>
              <a: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877C63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4" name="Group 13">
              <a:extLst>
                <a:ext uri="{FF2B5EF4-FFF2-40B4-BE49-F238E27FC236}">
                  <a16:creationId xmlns:a16="http://schemas.microsoft.com/office/drawing/2014/main" id="{47642757-0F83-A50C-2AB4-B311A6BD1241}"/>
                </a:ext>
              </a:extLst>
            </p:cNvPr>
            <p:cNvGrpSpPr/>
            <p:nvPr/>
          </p:nvGrpSpPr>
          <p:grpSpPr>
            <a:xfrm>
              <a:off x="39425" y="9141164"/>
              <a:ext cx="474731" cy="475488"/>
              <a:chOff x="-302004" y="1916250"/>
              <a:chExt cx="2823923" cy="2823924"/>
            </a:xfrm>
          </p:grpSpPr>
          <p:sp>
            <p:nvSpPr>
              <p:cNvPr id="26" name="Ovaal 2">
                <a:extLst>
                  <a:ext uri="{FF2B5EF4-FFF2-40B4-BE49-F238E27FC236}">
                    <a16:creationId xmlns:a16="http://schemas.microsoft.com/office/drawing/2014/main" id="{5E2DC262-CD12-05BD-8808-945039D8C904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877C63"/>
                  </a:solidFill>
                </a:endParaRPr>
              </a:p>
            </p:txBody>
          </p:sp>
          <p:pic>
            <p:nvPicPr>
              <p:cNvPr id="27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67A4F5E-1804-60A1-DEF5-AE3C43646F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25" name="Graphic 10">
              <a:extLst>
                <a:ext uri="{FF2B5EF4-FFF2-40B4-BE49-F238E27FC236}">
                  <a16:creationId xmlns:a16="http://schemas.microsoft.com/office/drawing/2014/main" id="{06CE7A25-DA3C-57FA-0228-D929755FC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" r="36621" b="-13923"/>
            <a:stretch/>
          </p:blipFill>
          <p:spPr>
            <a:xfrm>
              <a:off x="6094113" y="9213200"/>
              <a:ext cx="702865" cy="331414"/>
            </a:xfrm>
            <a:prstGeom prst="rect">
              <a:avLst/>
            </a:prstGeom>
          </p:spPr>
        </p:pic>
      </p:grpSp>
      <p:sp>
        <p:nvSpPr>
          <p:cNvPr id="29" name="TextBox 57">
            <a:extLst>
              <a:ext uri="{FF2B5EF4-FFF2-40B4-BE49-F238E27FC236}">
                <a16:creationId xmlns:a16="http://schemas.microsoft.com/office/drawing/2014/main" id="{BC65454D-4466-129E-0787-0E4D72BB9612}"/>
              </a:ext>
            </a:extLst>
          </p:cNvPr>
          <p:cNvSpPr txBox="1"/>
          <p:nvPr/>
        </p:nvSpPr>
        <p:spPr>
          <a:xfrm>
            <a:off x="132258" y="4639869"/>
            <a:ext cx="65864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877C63"/>
              </a:solidFill>
            </a:endParaRPr>
          </a:p>
          <a:p>
            <a:pPr algn="ctr"/>
            <a:r>
              <a:rPr lang="it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Messagi </a:t>
            </a:r>
            <a:br>
              <a:rPr lang="it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i professionisti sanitari</a:t>
            </a:r>
          </a:p>
          <a:p>
            <a:pPr algn="ctr"/>
            <a:endParaRPr lang="en-GB" sz="3200" b="1" dirty="0">
              <a:solidFill>
                <a:srgbClr val="877C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indoor&#10;&#10;Description automatically generated">
            <a:extLst>
              <a:ext uri="{FF2B5EF4-FFF2-40B4-BE49-F238E27FC236}">
                <a16:creationId xmlns:a16="http://schemas.microsoft.com/office/drawing/2014/main" id="{8B8CB515-FEC8-4656-9BC7-2A8F10714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3" t="2233" r="-1" b="1359"/>
          <a:stretch/>
        </p:blipFill>
        <p:spPr>
          <a:xfrm>
            <a:off x="-113414" y="0"/>
            <a:ext cx="6953588" cy="99301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609112" y="3377519"/>
            <a:ext cx="5600302" cy="329652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74" y="4010388"/>
            <a:ext cx="5751782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40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Valuta sempre se </a:t>
            </a:r>
            <a:br>
              <a:rPr lang="it-IT" sz="40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</a:br>
            <a:r>
              <a:rPr lang="it-IT" sz="40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i tuoi pazienti sono soliti fare uso di alcolici</a:t>
            </a:r>
            <a:endParaRPr lang="en-GB" sz="2400" b="1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2A0147C-F24F-6F13-ABE1-F5581667435A}"/>
              </a:ext>
            </a:extLst>
          </p:cNvPr>
          <p:cNvSpPr/>
          <p:nvPr/>
        </p:nvSpPr>
        <p:spPr>
          <a:xfrm>
            <a:off x="431279" y="375565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B4B24AD-D99F-76D7-5B9B-1F892E400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922C351-74D3-D303-A541-3587BE0AA5D5}"/>
              </a:ext>
            </a:extLst>
          </p:cNvPr>
          <p:cNvGrpSpPr/>
          <p:nvPr/>
        </p:nvGrpSpPr>
        <p:grpSpPr>
          <a:xfrm>
            <a:off x="2529344" y="375565"/>
            <a:ext cx="1799302" cy="1805224"/>
            <a:chOff x="2529344" y="375565"/>
            <a:chExt cx="1799302" cy="1805224"/>
          </a:xfrm>
        </p:grpSpPr>
        <p:sp>
          <p:nvSpPr>
            <p:cNvPr id="4" name="Ovaal 41">
              <a:extLst>
                <a:ext uri="{FF2B5EF4-FFF2-40B4-BE49-F238E27FC236}">
                  <a16:creationId xmlns:a16="http://schemas.microsoft.com/office/drawing/2014/main" id="{C93BFFB3-8FD4-03A5-E976-E5118F64E97C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6BCC474F-C6C7-F572-3EFF-704F48BFD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CFC85A-88B9-2B3E-CD9F-CD60FFB0527E}"/>
              </a:ext>
            </a:extLst>
          </p:cNvPr>
          <p:cNvGrpSpPr/>
          <p:nvPr/>
        </p:nvGrpSpPr>
        <p:grpSpPr>
          <a:xfrm>
            <a:off x="2418875" y="375565"/>
            <a:ext cx="2049983" cy="2144257"/>
            <a:chOff x="2418875" y="375565"/>
            <a:chExt cx="2049983" cy="2144257"/>
          </a:xfrm>
        </p:grpSpPr>
        <p:sp>
          <p:nvSpPr>
            <p:cNvPr id="17" name="Ovaal 41">
              <a:extLst>
                <a:ext uri="{FF2B5EF4-FFF2-40B4-BE49-F238E27FC236}">
                  <a16:creationId xmlns:a16="http://schemas.microsoft.com/office/drawing/2014/main" id="{71800D61-2AFF-F0EA-4E7C-B956356643DF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D847BD44-C654-F3B3-B063-F885CB8F9F3B}"/>
                </a:ext>
              </a:extLst>
            </p:cNvPr>
            <p:cNvSpPr txBox="1"/>
            <p:nvPr/>
          </p:nvSpPr>
          <p:spPr>
            <a:xfrm>
              <a:off x="2418875" y="87326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SE BEVI ALCOLICI,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LIMITANE 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IL CONSUMO</a:t>
              </a:r>
              <a:endParaRPr lang="en-GB" sz="14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5FC39916-5354-1133-C26B-8CA6F8E13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22" name="Skupina 12">
            <a:extLst>
              <a:ext uri="{FF2B5EF4-FFF2-40B4-BE49-F238E27FC236}">
                <a16:creationId xmlns:a16="http://schemas.microsoft.com/office/drawing/2014/main" id="{3004D662-345D-F4DF-73E0-587C86550FFE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DB9D4A2C-6334-FFB5-38B3-88DF95EDC28B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</p:txBody>
        </p:sp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06D36C8F-7381-9357-0455-8F8274ADCA15}"/>
                </a:ext>
              </a:extLst>
            </p:cNvPr>
            <p:cNvSpPr txBox="1"/>
            <p:nvPr/>
          </p:nvSpPr>
          <p:spPr>
            <a:xfrm>
              <a:off x="-22" y="9174175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877C6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it-IT" sz="1200" b="1" dirty="0">
                  <a:solidFill>
                    <a:srgbClr val="877C63"/>
                  </a:solidFill>
                  <a:effectLst/>
                </a:rPr>
                <a:t>La Campagna </a:t>
              </a:r>
              <a:r>
                <a:rPr lang="it-IT" sz="1200" b="1" dirty="0" err="1">
                  <a:solidFill>
                    <a:srgbClr val="877C63"/>
                  </a:solidFill>
                  <a:effectLst/>
                </a:rPr>
                <a:t>PrEvCan</a:t>
              </a:r>
              <a:r>
                <a:rPr lang="it-IT" sz="1200" b="1" dirty="0">
                  <a:solidFill>
                    <a:srgbClr val="877C63"/>
                  </a:solidFill>
                  <a:effectLst/>
                </a:rPr>
                <a:t>© è stata intrapresa da EONS e viene gestita in associazione </a:t>
              </a:r>
              <a:br>
                <a:rPr lang="it-IT" sz="1200" b="1" dirty="0">
                  <a:solidFill>
                    <a:srgbClr val="877C63"/>
                  </a:solidFill>
                  <a:effectLst/>
                </a:rPr>
              </a:br>
              <a:r>
                <a:rPr lang="it-IT" sz="1200" b="1" dirty="0">
                  <a:solidFill>
                    <a:srgbClr val="877C63"/>
                  </a:solidFill>
                  <a:effectLst/>
                </a:rPr>
                <a:t>al partner ufficiale ESMO. Per maggiori informazioni visita il sito</a:t>
              </a:r>
              <a: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877C63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7" name="Group 13">
              <a:extLst>
                <a:ext uri="{FF2B5EF4-FFF2-40B4-BE49-F238E27FC236}">
                  <a16:creationId xmlns:a16="http://schemas.microsoft.com/office/drawing/2014/main" id="{7335F768-F8B3-460E-00AF-6FD73D2B4AC1}"/>
                </a:ext>
              </a:extLst>
            </p:cNvPr>
            <p:cNvGrpSpPr/>
            <p:nvPr/>
          </p:nvGrpSpPr>
          <p:grpSpPr>
            <a:xfrm>
              <a:off x="39425" y="9141164"/>
              <a:ext cx="474731" cy="475488"/>
              <a:chOff x="-302004" y="1916250"/>
              <a:chExt cx="2823923" cy="2823924"/>
            </a:xfrm>
          </p:grpSpPr>
          <p:sp>
            <p:nvSpPr>
              <p:cNvPr id="29" name="Ovaal 2">
                <a:extLst>
                  <a:ext uri="{FF2B5EF4-FFF2-40B4-BE49-F238E27FC236}">
                    <a16:creationId xmlns:a16="http://schemas.microsoft.com/office/drawing/2014/main" id="{30FFBE06-36F8-037A-F03B-B50D85730DF3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877C63"/>
                  </a:solidFill>
                </a:endParaRPr>
              </a:p>
            </p:txBody>
          </p:sp>
          <p:pic>
            <p:nvPicPr>
              <p:cNvPr id="30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F2BBC6A5-A8A9-6217-4CBD-49ADDBCD9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28" name="Graphic 10">
              <a:extLst>
                <a:ext uri="{FF2B5EF4-FFF2-40B4-BE49-F238E27FC236}">
                  <a16:creationId xmlns:a16="http://schemas.microsoft.com/office/drawing/2014/main" id="{7041CE53-A26D-F5AD-83C5-346BB6B75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" r="36621" b="-13923"/>
            <a:stretch/>
          </p:blipFill>
          <p:spPr>
            <a:xfrm>
              <a:off x="6094113" y="9213200"/>
              <a:ext cx="702865" cy="331414"/>
            </a:xfrm>
            <a:prstGeom prst="rect">
              <a:avLst/>
            </a:prstGeom>
          </p:spPr>
        </p:pic>
      </p:grpSp>
      <p:sp>
        <p:nvSpPr>
          <p:cNvPr id="31" name="Rectangle 48">
            <a:extLst>
              <a:ext uri="{FF2B5EF4-FFF2-40B4-BE49-F238E27FC236}">
                <a16:creationId xmlns:a16="http://schemas.microsoft.com/office/drawing/2014/main" id="{A5CD9829-59C3-182A-949E-7739AD00A20E}"/>
              </a:ext>
            </a:extLst>
          </p:cNvPr>
          <p:cNvSpPr/>
          <p:nvPr/>
        </p:nvSpPr>
        <p:spPr>
          <a:xfrm>
            <a:off x="588694" y="712436"/>
            <a:ext cx="14826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Inserisci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qui il logo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della tua organizzazione 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802ACF2-5886-AFAC-F668-5A7C164CD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" b="1795"/>
          <a:stretch/>
        </p:blipFill>
        <p:spPr>
          <a:xfrm>
            <a:off x="-1" y="0"/>
            <a:ext cx="6870405" cy="9930176"/>
          </a:xfrm>
          <a:prstGeom prst="rect">
            <a:avLst/>
          </a:prstGeom>
        </p:spPr>
      </p:pic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CD941-2679-B156-7E9A-60AA69670CD9}"/>
              </a:ext>
            </a:extLst>
          </p:cNvPr>
          <p:cNvGrpSpPr/>
          <p:nvPr/>
        </p:nvGrpSpPr>
        <p:grpSpPr>
          <a:xfrm>
            <a:off x="1193694" y="5594259"/>
            <a:ext cx="4068322" cy="2890612"/>
            <a:chOff x="833314" y="3156082"/>
            <a:chExt cx="5539617" cy="29773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077931" y="3156082"/>
              <a:ext cx="5050384" cy="2977340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314" y="3544807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it-IT" sz="4000" b="1" dirty="0">
                  <a:solidFill>
                    <a:srgbClr val="877C63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Offri sostegno, supporto </a:t>
              </a:r>
              <a:br>
                <a:rPr lang="it-IT" sz="4000" b="1" dirty="0">
                  <a:solidFill>
                    <a:srgbClr val="877C63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877C63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e follow-up</a:t>
              </a:r>
              <a:endParaRPr lang="en-GB" sz="6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32A7D6-4418-4D73-8FF1-BC263DF6FB10}"/>
              </a:ext>
            </a:extLst>
          </p:cNvPr>
          <p:cNvGrpSpPr/>
          <p:nvPr/>
        </p:nvGrpSpPr>
        <p:grpSpPr>
          <a:xfrm>
            <a:off x="433928" y="382065"/>
            <a:ext cx="1792224" cy="1792224"/>
            <a:chOff x="1433852" y="1700836"/>
            <a:chExt cx="2823923" cy="2823924"/>
          </a:xfrm>
        </p:grpSpPr>
        <p:sp>
          <p:nvSpPr>
            <p:cNvPr id="30" name="Ovaal 2">
              <a:extLst>
                <a:ext uri="{FF2B5EF4-FFF2-40B4-BE49-F238E27FC236}">
                  <a16:creationId xmlns:a16="http://schemas.microsoft.com/office/drawing/2014/main" id="{72B3D861-DE96-44B4-A2B1-1A48D27B27D8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1" name="Picture 3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3CF413F-ED04-4D80-B3F3-2957C1402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43A41ACC-DCC3-0F59-1C36-4BDAC7C29B2B}"/>
              </a:ext>
            </a:extLst>
          </p:cNvPr>
          <p:cNvSpPr/>
          <p:nvPr/>
        </p:nvSpPr>
        <p:spPr>
          <a:xfrm>
            <a:off x="439174" y="408429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A1C431A-D95B-D031-3E4E-FB66F8A03C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595C4A9-D919-DC0E-0977-66489F947EF6}"/>
              </a:ext>
            </a:extLst>
          </p:cNvPr>
          <p:cNvGrpSpPr/>
          <p:nvPr/>
        </p:nvGrpSpPr>
        <p:grpSpPr>
          <a:xfrm>
            <a:off x="2529344" y="375565"/>
            <a:ext cx="1799302" cy="1805224"/>
            <a:chOff x="2529344" y="375565"/>
            <a:chExt cx="1799302" cy="1805224"/>
          </a:xfrm>
        </p:grpSpPr>
        <p:sp>
          <p:nvSpPr>
            <p:cNvPr id="4" name="Ovaal 41">
              <a:extLst>
                <a:ext uri="{FF2B5EF4-FFF2-40B4-BE49-F238E27FC236}">
                  <a16:creationId xmlns:a16="http://schemas.microsoft.com/office/drawing/2014/main" id="{4CEA05DB-4471-E53A-A9E1-FB97093D440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569502AA-9015-3F53-F7E0-8AB7BA5A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AA0994-CC95-33E8-4A24-2AEC252B9477}"/>
              </a:ext>
            </a:extLst>
          </p:cNvPr>
          <p:cNvGrpSpPr/>
          <p:nvPr/>
        </p:nvGrpSpPr>
        <p:grpSpPr>
          <a:xfrm>
            <a:off x="2418875" y="375565"/>
            <a:ext cx="2049983" cy="2144257"/>
            <a:chOff x="2418875" y="375565"/>
            <a:chExt cx="2049983" cy="2144257"/>
          </a:xfrm>
        </p:grpSpPr>
        <p:sp>
          <p:nvSpPr>
            <p:cNvPr id="21" name="Ovaal 41">
              <a:extLst>
                <a:ext uri="{FF2B5EF4-FFF2-40B4-BE49-F238E27FC236}">
                  <a16:creationId xmlns:a16="http://schemas.microsoft.com/office/drawing/2014/main" id="{4BAFE665-DFEE-2C1A-3728-FE6383A8F278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2FBB3089-A596-61FA-8A43-EF0323625D5D}"/>
                </a:ext>
              </a:extLst>
            </p:cNvPr>
            <p:cNvSpPr txBox="1"/>
            <p:nvPr/>
          </p:nvSpPr>
          <p:spPr>
            <a:xfrm>
              <a:off x="2418875" y="87326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SE BEVI ALCOLICI,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LIMITANE 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IL CONSUMO</a:t>
              </a:r>
              <a:endParaRPr lang="en-GB" sz="14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953D2DF0-ABE7-121B-A2B4-604038715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24" name="Skupina 12">
            <a:extLst>
              <a:ext uri="{FF2B5EF4-FFF2-40B4-BE49-F238E27FC236}">
                <a16:creationId xmlns:a16="http://schemas.microsoft.com/office/drawing/2014/main" id="{D5288D03-784B-B613-D8D0-51CC8FD3E659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id="{AEB753B3-29E6-8A11-CCCC-D0D4364B1FCA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D2FA2B36-5277-6A82-0B84-5F3AF7BC33DE}"/>
                </a:ext>
              </a:extLst>
            </p:cNvPr>
            <p:cNvSpPr txBox="1"/>
            <p:nvPr/>
          </p:nvSpPr>
          <p:spPr>
            <a:xfrm>
              <a:off x="-22" y="9174175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877C6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it-IT" sz="1200" b="1" dirty="0">
                  <a:solidFill>
                    <a:srgbClr val="877C63"/>
                  </a:solidFill>
                  <a:effectLst/>
                </a:rPr>
                <a:t>La Campagna </a:t>
              </a:r>
              <a:r>
                <a:rPr lang="it-IT" sz="1200" b="1" dirty="0" err="1">
                  <a:solidFill>
                    <a:srgbClr val="877C63"/>
                  </a:solidFill>
                  <a:effectLst/>
                </a:rPr>
                <a:t>PrEvCan</a:t>
              </a:r>
              <a:r>
                <a:rPr lang="it-IT" sz="1200" b="1" dirty="0">
                  <a:solidFill>
                    <a:srgbClr val="877C63"/>
                  </a:solidFill>
                  <a:effectLst/>
                </a:rPr>
                <a:t>© è stata intrapresa da EONS e viene gestita in associazione </a:t>
              </a:r>
              <a:br>
                <a:rPr lang="it-IT" sz="1200" b="1" dirty="0">
                  <a:solidFill>
                    <a:srgbClr val="877C63"/>
                  </a:solidFill>
                  <a:effectLst/>
                </a:rPr>
              </a:br>
              <a:r>
                <a:rPr lang="it-IT" sz="1200" b="1" dirty="0">
                  <a:solidFill>
                    <a:srgbClr val="877C63"/>
                  </a:solidFill>
                  <a:effectLst/>
                </a:rPr>
                <a:t>al partner ufficiale ESMO. Per maggiori informazioni visita il sito</a:t>
              </a:r>
              <a: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877C63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8" name="Group 13">
              <a:extLst>
                <a:ext uri="{FF2B5EF4-FFF2-40B4-BE49-F238E27FC236}">
                  <a16:creationId xmlns:a16="http://schemas.microsoft.com/office/drawing/2014/main" id="{CEB193C2-4E40-501A-8033-DC7F34461EB5}"/>
                </a:ext>
              </a:extLst>
            </p:cNvPr>
            <p:cNvGrpSpPr/>
            <p:nvPr/>
          </p:nvGrpSpPr>
          <p:grpSpPr>
            <a:xfrm>
              <a:off x="39425" y="9141164"/>
              <a:ext cx="474731" cy="475488"/>
              <a:chOff x="-302004" y="1916250"/>
              <a:chExt cx="2823923" cy="2823924"/>
            </a:xfrm>
          </p:grpSpPr>
          <p:sp>
            <p:nvSpPr>
              <p:cNvPr id="33" name="Ovaal 2">
                <a:extLst>
                  <a:ext uri="{FF2B5EF4-FFF2-40B4-BE49-F238E27FC236}">
                    <a16:creationId xmlns:a16="http://schemas.microsoft.com/office/drawing/2014/main" id="{298619E2-AF5B-20EA-77DD-FE51E06E6E97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877C63"/>
                  </a:solidFill>
                </a:endParaRPr>
              </a:p>
            </p:txBody>
          </p:sp>
          <p:pic>
            <p:nvPicPr>
              <p:cNvPr id="34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E84F55D8-5AE8-8016-4A7C-625A271AE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32" name="Graphic 10">
              <a:extLst>
                <a:ext uri="{FF2B5EF4-FFF2-40B4-BE49-F238E27FC236}">
                  <a16:creationId xmlns:a16="http://schemas.microsoft.com/office/drawing/2014/main" id="{E44B841E-FC7B-07B9-43B0-C52FD62AB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" r="36621" b="-13923"/>
            <a:stretch/>
          </p:blipFill>
          <p:spPr>
            <a:xfrm>
              <a:off x="6094113" y="9213200"/>
              <a:ext cx="702865" cy="331414"/>
            </a:xfrm>
            <a:prstGeom prst="rect">
              <a:avLst/>
            </a:prstGeom>
          </p:spPr>
        </p:pic>
      </p:grpSp>
      <p:sp>
        <p:nvSpPr>
          <p:cNvPr id="35" name="Rectangle 48">
            <a:extLst>
              <a:ext uri="{FF2B5EF4-FFF2-40B4-BE49-F238E27FC236}">
                <a16:creationId xmlns:a16="http://schemas.microsoft.com/office/drawing/2014/main" id="{C2097E53-4358-248D-95BE-62FBC22DD55B}"/>
              </a:ext>
            </a:extLst>
          </p:cNvPr>
          <p:cNvSpPr/>
          <p:nvPr/>
        </p:nvSpPr>
        <p:spPr>
          <a:xfrm>
            <a:off x="588694" y="712436"/>
            <a:ext cx="14826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Inserisci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qui il logo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della tua organizzazione 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pectacles&#10;&#10;Description automatically generated">
            <a:extLst>
              <a:ext uri="{FF2B5EF4-FFF2-40B4-BE49-F238E27FC236}">
                <a16:creationId xmlns:a16="http://schemas.microsoft.com/office/drawing/2014/main" id="{17A8EA35-0EA5-F6C3-CF1F-F3155C75B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t="-10" r="24905" b="38296"/>
          <a:stretch/>
        </p:blipFill>
        <p:spPr>
          <a:xfrm>
            <a:off x="-18024" y="-1"/>
            <a:ext cx="6872121" cy="99083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2226152" y="3920840"/>
            <a:ext cx="4427373" cy="48268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BF916CE-0624-4EA7-AB9A-6C4C006BCA7D}"/>
              </a:ext>
            </a:extLst>
          </p:cNvPr>
          <p:cNvSpPr/>
          <p:nvPr/>
        </p:nvSpPr>
        <p:spPr>
          <a:xfrm>
            <a:off x="321465" y="2598636"/>
            <a:ext cx="2454399" cy="286470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93347-F201-5ACD-4072-5E79D864C946}"/>
              </a:ext>
            </a:extLst>
          </p:cNvPr>
          <p:cNvSpPr/>
          <p:nvPr/>
        </p:nvSpPr>
        <p:spPr>
          <a:xfrm>
            <a:off x="433209" y="388491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A8E9F1C-6238-1A6A-CD0E-AD5E337436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D7F5A4-C85B-E63B-AE1D-9CD084050A13}"/>
              </a:ext>
            </a:extLst>
          </p:cNvPr>
          <p:cNvGrpSpPr/>
          <p:nvPr/>
        </p:nvGrpSpPr>
        <p:grpSpPr>
          <a:xfrm>
            <a:off x="2529344" y="375565"/>
            <a:ext cx="1799302" cy="1805224"/>
            <a:chOff x="2529344" y="375565"/>
            <a:chExt cx="1799302" cy="1805224"/>
          </a:xfrm>
        </p:grpSpPr>
        <p:sp>
          <p:nvSpPr>
            <p:cNvPr id="4" name="Ovaal 41">
              <a:extLst>
                <a:ext uri="{FF2B5EF4-FFF2-40B4-BE49-F238E27FC236}">
                  <a16:creationId xmlns:a16="http://schemas.microsoft.com/office/drawing/2014/main" id="{4ECBEB37-6421-9EC3-974B-750BE841EA88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3A4D8938-8372-2AF5-630F-E089A1DBF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88D445-8458-09E9-5E74-BCA78D0270AB}"/>
              </a:ext>
            </a:extLst>
          </p:cNvPr>
          <p:cNvGrpSpPr/>
          <p:nvPr/>
        </p:nvGrpSpPr>
        <p:grpSpPr>
          <a:xfrm>
            <a:off x="2418875" y="375565"/>
            <a:ext cx="2049983" cy="2144257"/>
            <a:chOff x="2418875" y="375565"/>
            <a:chExt cx="2049983" cy="2144257"/>
          </a:xfrm>
        </p:grpSpPr>
        <p:sp>
          <p:nvSpPr>
            <p:cNvPr id="18" name="Ovaal 41">
              <a:extLst>
                <a:ext uri="{FF2B5EF4-FFF2-40B4-BE49-F238E27FC236}">
                  <a16:creationId xmlns:a16="http://schemas.microsoft.com/office/drawing/2014/main" id="{1F72036F-639E-09CE-2C92-357DE055D39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14B702B-3ED2-0E70-AA59-AD553BE269AB}"/>
                </a:ext>
              </a:extLst>
            </p:cNvPr>
            <p:cNvSpPr txBox="1"/>
            <p:nvPr/>
          </p:nvSpPr>
          <p:spPr>
            <a:xfrm>
              <a:off x="2418875" y="87326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SE BEVI ALCOLICI,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LIMITANE </a:t>
              </a:r>
              <a:b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IL CONSUMO</a:t>
              </a:r>
              <a:endParaRPr lang="en-GB" sz="14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ED95823B-02C3-1B2A-FC1B-4FB0A9061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23" name="Skupina 12">
            <a:extLst>
              <a:ext uri="{FF2B5EF4-FFF2-40B4-BE49-F238E27FC236}">
                <a16:creationId xmlns:a16="http://schemas.microsoft.com/office/drawing/2014/main" id="{C579CB50-1B16-729E-8DDC-B38C96845D4E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D980648D-A547-5095-B467-67D1441D5AE3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</p:txBody>
        </p:sp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C28C9CE7-18B6-6524-A33F-6049B452FB4B}"/>
                </a:ext>
              </a:extLst>
            </p:cNvPr>
            <p:cNvSpPr txBox="1"/>
            <p:nvPr/>
          </p:nvSpPr>
          <p:spPr>
            <a:xfrm>
              <a:off x="-22" y="9174175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877C6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it-IT" sz="1200" b="1" dirty="0">
                  <a:solidFill>
                    <a:srgbClr val="877C63"/>
                  </a:solidFill>
                  <a:effectLst/>
                </a:rPr>
                <a:t>La Campagna </a:t>
              </a:r>
              <a:r>
                <a:rPr lang="it-IT" sz="1200" b="1" dirty="0" err="1">
                  <a:solidFill>
                    <a:srgbClr val="877C63"/>
                  </a:solidFill>
                  <a:effectLst/>
                </a:rPr>
                <a:t>PrEvCan</a:t>
              </a:r>
              <a:r>
                <a:rPr lang="it-IT" sz="1200" b="1" dirty="0">
                  <a:solidFill>
                    <a:srgbClr val="877C63"/>
                  </a:solidFill>
                  <a:effectLst/>
                </a:rPr>
                <a:t>© è stata intrapresa da EONS e viene gestita in associazione </a:t>
              </a:r>
              <a:br>
                <a:rPr lang="it-IT" sz="1200" b="1" dirty="0">
                  <a:solidFill>
                    <a:srgbClr val="877C63"/>
                  </a:solidFill>
                  <a:effectLst/>
                </a:rPr>
              </a:br>
              <a:r>
                <a:rPr lang="it-IT" sz="1200" b="1" dirty="0">
                  <a:solidFill>
                    <a:srgbClr val="877C63"/>
                  </a:solidFill>
                  <a:effectLst/>
                </a:rPr>
                <a:t>al partner ufficiale ESMO. Per maggiori informazioni visita il sito</a:t>
              </a:r>
              <a: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877C63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7" name="Group 13">
              <a:extLst>
                <a:ext uri="{FF2B5EF4-FFF2-40B4-BE49-F238E27FC236}">
                  <a16:creationId xmlns:a16="http://schemas.microsoft.com/office/drawing/2014/main" id="{49B7306D-AE93-CD6E-61AD-B4A5603A590A}"/>
                </a:ext>
              </a:extLst>
            </p:cNvPr>
            <p:cNvGrpSpPr/>
            <p:nvPr/>
          </p:nvGrpSpPr>
          <p:grpSpPr>
            <a:xfrm>
              <a:off x="39425" y="9141164"/>
              <a:ext cx="474731" cy="475488"/>
              <a:chOff x="-302004" y="1916250"/>
              <a:chExt cx="2823923" cy="2823924"/>
            </a:xfrm>
          </p:grpSpPr>
          <p:sp>
            <p:nvSpPr>
              <p:cNvPr id="29" name="Ovaal 2">
                <a:extLst>
                  <a:ext uri="{FF2B5EF4-FFF2-40B4-BE49-F238E27FC236}">
                    <a16:creationId xmlns:a16="http://schemas.microsoft.com/office/drawing/2014/main" id="{678F5B7B-E6CA-B0C6-9125-0226A7C77C5B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877C63"/>
                  </a:solidFill>
                </a:endParaRPr>
              </a:p>
            </p:txBody>
          </p:sp>
          <p:pic>
            <p:nvPicPr>
              <p:cNvPr id="30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CC42A294-53CB-1FFF-19A6-101C2D034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28" name="Graphic 10">
              <a:extLst>
                <a:ext uri="{FF2B5EF4-FFF2-40B4-BE49-F238E27FC236}">
                  <a16:creationId xmlns:a16="http://schemas.microsoft.com/office/drawing/2014/main" id="{852D89AF-59CB-9847-B188-862F3E815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" r="36621" b="-13923"/>
            <a:stretch/>
          </p:blipFill>
          <p:spPr>
            <a:xfrm>
              <a:off x="6094113" y="9213200"/>
              <a:ext cx="702865" cy="331414"/>
            </a:xfrm>
            <a:prstGeom prst="rect">
              <a:avLst/>
            </a:prstGeom>
          </p:spPr>
        </p:pic>
      </p:grpSp>
      <p:sp>
        <p:nvSpPr>
          <p:cNvPr id="31" name="Rectangle 48">
            <a:extLst>
              <a:ext uri="{FF2B5EF4-FFF2-40B4-BE49-F238E27FC236}">
                <a16:creationId xmlns:a16="http://schemas.microsoft.com/office/drawing/2014/main" id="{6D7E5A7A-58EE-ADE8-3841-1B6A2656188C}"/>
              </a:ext>
            </a:extLst>
          </p:cNvPr>
          <p:cNvSpPr/>
          <p:nvPr/>
        </p:nvSpPr>
        <p:spPr>
          <a:xfrm>
            <a:off x="588694" y="712436"/>
            <a:ext cx="14826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Inserisci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qui il logo </a:t>
            </a:r>
            <a:b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della tua organizzazione 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1948B2BB-2856-BC10-7990-7EC1A5AA5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613" y="5501924"/>
            <a:ext cx="4167155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solidFill>
                  <a:srgbClr val="877C63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400" b="1" dirty="0" err="1">
                <a:solidFill>
                  <a:srgbClr val="877C63"/>
                </a:solidFill>
                <a:latin typeface="Calibri" panose="020F0502020204030204" pitchFamily="34" charset="0"/>
              </a:rPr>
              <a:t>Messaggio</a:t>
            </a:r>
            <a:r>
              <a:rPr lang="en-GB" sz="3400" b="1" dirty="0">
                <a:solidFill>
                  <a:srgbClr val="877C63"/>
                </a:solidFill>
                <a:latin typeface="Calibri" panose="020F0502020204030204" pitchFamily="34" charset="0"/>
              </a:rPr>
              <a:t> </a:t>
            </a:r>
            <a:r>
              <a:rPr lang="en-GB" sz="3400" b="1" dirty="0" err="1">
                <a:solidFill>
                  <a:srgbClr val="877C63"/>
                </a:solidFill>
                <a:latin typeface="Calibri" panose="020F0502020204030204" pitchFamily="34" charset="0"/>
              </a:rPr>
              <a:t>personalizzato</a:t>
            </a:r>
            <a:endParaRPr lang="en-GB" sz="3400" b="1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746E2AD0-31B1-15C5-37D3-0C46F64B6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75" y="3213711"/>
            <a:ext cx="190117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" dirty="0">
                <a:solidFill>
                  <a:srgbClr val="877C63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err="1">
                <a:solidFill>
                  <a:srgbClr val="877C63"/>
                </a:solidFill>
                <a:latin typeface="Calibri" panose="020F0502020204030204" pitchFamily="34" charset="0"/>
              </a:rPr>
              <a:t>Incolla</a:t>
            </a:r>
            <a:r>
              <a:rPr lang="cs-CZ" sz="2800" b="1" dirty="0">
                <a:solidFill>
                  <a:srgbClr val="877C63"/>
                </a:solidFill>
                <a:latin typeface="Calibri" panose="020F0502020204030204" pitchFamily="34" charset="0"/>
              </a:rPr>
              <a:t> </a:t>
            </a:r>
            <a:br>
              <a:rPr lang="en-US" sz="2800" b="1" dirty="0">
                <a:solidFill>
                  <a:srgbClr val="877C63"/>
                </a:solidFill>
                <a:latin typeface="Calibri" panose="020F0502020204030204" pitchFamily="34" charset="0"/>
              </a:rPr>
            </a:br>
            <a:r>
              <a:rPr lang="cs-CZ" sz="2800" b="1" dirty="0">
                <a:solidFill>
                  <a:srgbClr val="877C63"/>
                </a:solidFill>
                <a:latin typeface="Calibri" panose="020F0502020204030204" pitchFamily="34" charset="0"/>
              </a:rPr>
              <a:t>la </a:t>
            </a:r>
            <a:r>
              <a:rPr lang="cs-CZ" sz="2800" b="1" dirty="0" err="1">
                <a:solidFill>
                  <a:srgbClr val="877C63"/>
                </a:solidFill>
                <a:latin typeface="Calibri" panose="020F0502020204030204" pitchFamily="34" charset="0"/>
              </a:rPr>
              <a:t>tua</a:t>
            </a:r>
            <a:r>
              <a:rPr lang="cs-CZ" sz="2800" b="1" dirty="0">
                <a:solidFill>
                  <a:srgbClr val="877C63"/>
                </a:solidFill>
                <a:latin typeface="Calibri" panose="020F0502020204030204" pitchFamily="34" charset="0"/>
              </a:rPr>
              <a:t> foto</a:t>
            </a:r>
            <a:endParaRPr lang="en-GB" sz="2800" b="1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636</Words>
  <Application>Microsoft Office PowerPoint</Application>
  <PresentationFormat>A4 Paper (210x297 mm)</PresentationFormat>
  <Paragraphs>78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2023-02-21T07:23:07Z</dcterms:modified>
</cp:coreProperties>
</file>