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87" r:id="rId7"/>
    <p:sldId id="281" r:id="rId8"/>
    <p:sldId id="284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7C63"/>
    <a:srgbClr val="D9A7A7"/>
    <a:srgbClr val="CC3300"/>
    <a:srgbClr val="F2F2F2"/>
    <a:srgbClr val="F3F3F3"/>
    <a:srgbClr val="DEDEDE"/>
    <a:srgbClr val="E0E0E0"/>
    <a:srgbClr val="F6F6F5"/>
    <a:srgbClr val="F7F6F5"/>
    <a:srgbClr val="F9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9C5338-797E-4D60-83BA-3EF2705BE331}" v="30" dt="2023-02-13T06:29:32.7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-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FEF6DD-585F-1199-0FC2-AD256E4C8A71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37" name="Ovaal 2">
              <a:extLst>
                <a:ext uri="{FF2B5EF4-FFF2-40B4-BE49-F238E27FC236}">
                  <a16:creationId xmlns:a16="http://schemas.microsoft.com/office/drawing/2014/main" id="{8A2DE224-974B-3F12-8DDB-319001774B99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38" name="Picture 3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506322B-FFFB-E0D9-77DF-A394480AC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E8A3043-603E-6CED-2B04-9EE75E5226DD}"/>
              </a:ext>
            </a:extLst>
          </p:cNvPr>
          <p:cNvSpPr/>
          <p:nvPr/>
        </p:nvSpPr>
        <p:spPr>
          <a:xfrm>
            <a:off x="347456" y="4555419"/>
            <a:ext cx="6238960" cy="1708298"/>
          </a:xfrm>
          <a:prstGeom prst="roundRect">
            <a:avLst/>
          </a:prstGeom>
          <a:solidFill>
            <a:schemeClr val="bg1">
              <a:alpha val="77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F7ECA4E-66A6-A4C7-99EF-195DB43D667A}"/>
              </a:ext>
            </a:extLst>
          </p:cNvPr>
          <p:cNvSpPr/>
          <p:nvPr/>
        </p:nvSpPr>
        <p:spPr>
          <a:xfrm>
            <a:off x="453258" y="4662803"/>
            <a:ext cx="5981219" cy="1489904"/>
          </a:xfrm>
          <a:prstGeom prst="roundRect">
            <a:avLst/>
          </a:prstGeom>
          <a:noFill/>
          <a:ln>
            <a:solidFill>
              <a:srgbClr val="DBD1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28B1735-51B1-0D6F-DB10-4776CB354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9657B27-8444-E264-CB37-237EA3FBB723}"/>
              </a:ext>
            </a:extLst>
          </p:cNvPr>
          <p:cNvGrpSpPr/>
          <p:nvPr/>
        </p:nvGrpSpPr>
        <p:grpSpPr>
          <a:xfrm>
            <a:off x="2425934" y="375565"/>
            <a:ext cx="2049983" cy="2229945"/>
            <a:chOff x="2425934" y="375565"/>
            <a:chExt cx="2049983" cy="2229945"/>
          </a:xfrm>
        </p:grpSpPr>
        <p:sp>
          <p:nvSpPr>
            <p:cNvPr id="47" name="Ovaal 41">
              <a:extLst>
                <a:ext uri="{FF2B5EF4-FFF2-40B4-BE49-F238E27FC236}">
                  <a16:creationId xmlns:a16="http://schemas.microsoft.com/office/drawing/2014/main" id="{EF7D55F8-CA01-8329-6C5D-A4F715D55717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TextBox 7">
              <a:extLst>
                <a:ext uri="{FF2B5EF4-FFF2-40B4-BE49-F238E27FC236}">
                  <a16:creationId xmlns:a16="http://schemas.microsoft.com/office/drawing/2014/main" id="{3B7972DD-22E5-CF6D-95D3-5F29FFC17193}"/>
                </a:ext>
              </a:extLst>
            </p:cNvPr>
            <p:cNvSpPr txBox="1"/>
            <p:nvPr/>
          </p:nvSpPr>
          <p:spPr>
            <a:xfrm>
              <a:off x="2425934" y="958955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fontAlgn="base"/>
              <a: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M</a:t>
              </a:r>
              <a:r>
                <a:rPr lang="cs-CZ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ÉRTÉKKEL FOGYASSZON ALKOHOLOS ITALOKAT</a:t>
              </a:r>
              <a:endParaRPr lang="en-GB" sz="15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F9A5E901-5689-E571-D9A6-8235B4D04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</p:grpSp>
      <p:sp>
        <p:nvSpPr>
          <p:cNvPr id="5" name="TextBox 18">
            <a:extLst>
              <a:ext uri="{FF2B5EF4-FFF2-40B4-BE49-F238E27FC236}">
                <a16:creationId xmlns:a16="http://schemas.microsoft.com/office/drawing/2014/main" id="{757B1132-D6C3-4B42-1B5B-713465B95D92}"/>
              </a:ext>
            </a:extLst>
          </p:cNvPr>
          <p:cNvSpPr txBox="1"/>
          <p:nvPr/>
        </p:nvSpPr>
        <p:spPr>
          <a:xfrm>
            <a:off x="846053" y="4827584"/>
            <a:ext cx="53693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877C63"/>
              </a:solidFill>
            </a:endParaRPr>
          </a:p>
          <a:p>
            <a:pPr algn="ctr"/>
            <a:r>
              <a:rPr lang="en-US" sz="3200" b="1" i="0" dirty="0" err="1">
                <a:solidFill>
                  <a:srgbClr val="877C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Üzenetek</a:t>
            </a:r>
            <a:r>
              <a:rPr lang="en-US" sz="32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b="1" i="0" dirty="0" err="1">
                <a:solidFill>
                  <a:srgbClr val="877C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lakosság</a:t>
            </a:r>
            <a:r>
              <a:rPr lang="en-US" sz="32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877C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részére</a:t>
            </a:r>
            <a:endParaRPr lang="en-GB" sz="3200" b="1" dirty="0">
              <a:solidFill>
                <a:srgbClr val="877C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Skupina 12">
            <a:extLst>
              <a:ext uri="{FF2B5EF4-FFF2-40B4-BE49-F238E27FC236}">
                <a16:creationId xmlns:a16="http://schemas.microsoft.com/office/drawing/2014/main" id="{58A03893-19A5-1B9B-92F2-EC5ED71B7D30}"/>
              </a:ext>
            </a:extLst>
          </p:cNvPr>
          <p:cNvGrpSpPr/>
          <p:nvPr/>
        </p:nvGrpSpPr>
        <p:grpSpPr>
          <a:xfrm>
            <a:off x="-10968" y="9113699"/>
            <a:ext cx="6868968" cy="906862"/>
            <a:chOff x="-10968" y="9113699"/>
            <a:chExt cx="6868968" cy="906862"/>
          </a:xfrm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40DC69FF-B138-E5D8-A0AA-B913760A63ED}"/>
                </a:ext>
              </a:extLst>
            </p:cNvPr>
            <p:cNvSpPr/>
            <p:nvPr/>
          </p:nvSpPr>
          <p:spPr>
            <a:xfrm>
              <a:off x="-10968" y="9113699"/>
              <a:ext cx="6868968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E8511A05-049B-8C75-F31B-F1DD09B46AE5}"/>
                </a:ext>
              </a:extLst>
            </p:cNvPr>
            <p:cNvSpPr txBox="1"/>
            <p:nvPr/>
          </p:nvSpPr>
          <p:spPr>
            <a:xfrm>
              <a:off x="-22" y="9174175"/>
              <a:ext cx="684707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dirty="0">
                  <a:solidFill>
                    <a:srgbClr val="877C63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</a:p>
            <a:p>
              <a:pPr algn="ctr"/>
              <a:r>
                <a:rPr lang="hu-HU" sz="1200" b="1" i="0" dirty="0">
                  <a:solidFill>
                    <a:srgbClr val="877C63"/>
                  </a:solidFill>
                  <a:effectLst/>
                </a:rPr>
                <a:t>A PrEvCan</a:t>
              </a:r>
              <a:r>
                <a:rPr lang="hu-HU" sz="1200" b="1" i="0" baseline="30000" dirty="0">
                  <a:solidFill>
                    <a:srgbClr val="877C63"/>
                  </a:solidFill>
                  <a:effectLst/>
                </a:rPr>
                <a:t>©</a:t>
              </a:r>
              <a:r>
                <a:rPr lang="hu-HU" sz="1200" b="1" i="0" dirty="0">
                  <a:solidFill>
                    <a:srgbClr val="877C63"/>
                  </a:solidFill>
                  <a:effectLst/>
                </a:rPr>
                <a:t> kampányt az EONS hívta életre, és legfőbb partnerével, az ESMO-val </a:t>
              </a:r>
              <a:br>
                <a:rPr lang="en-US" sz="1200" b="1" i="0" dirty="0">
                  <a:solidFill>
                    <a:srgbClr val="877C63"/>
                  </a:solidFill>
                  <a:effectLst/>
                </a:rPr>
              </a:br>
              <a:r>
                <a:rPr lang="hu-HU" sz="1200" b="1" i="0" dirty="0">
                  <a:solidFill>
                    <a:srgbClr val="877C63"/>
                  </a:solidFill>
                  <a:effectLst/>
                </a:rPr>
                <a:t>együttműködésben valósítja meg. További információk</a:t>
              </a:r>
              <a:r>
                <a:rPr lang="nl-BE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877C63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9" name="Group 13">
              <a:extLst>
                <a:ext uri="{FF2B5EF4-FFF2-40B4-BE49-F238E27FC236}">
                  <a16:creationId xmlns:a16="http://schemas.microsoft.com/office/drawing/2014/main" id="{A66D9D16-E741-45FA-1A1D-4C9DB933DC71}"/>
                </a:ext>
              </a:extLst>
            </p:cNvPr>
            <p:cNvGrpSpPr/>
            <p:nvPr/>
          </p:nvGrpSpPr>
          <p:grpSpPr>
            <a:xfrm>
              <a:off x="55678" y="9274446"/>
              <a:ext cx="474731" cy="475488"/>
              <a:chOff x="-302004" y="1916250"/>
              <a:chExt cx="2823923" cy="2823924"/>
            </a:xfrm>
          </p:grpSpPr>
          <p:sp>
            <p:nvSpPr>
              <p:cNvPr id="11" name="Ovaal 2">
                <a:extLst>
                  <a:ext uri="{FF2B5EF4-FFF2-40B4-BE49-F238E27FC236}">
                    <a16:creationId xmlns:a16="http://schemas.microsoft.com/office/drawing/2014/main" id="{C172D091-2CC0-AAF9-AFC1-E67EF94B8C0C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rgbClr val="877C63"/>
                  </a:solidFill>
                </a:endParaRPr>
              </a:p>
            </p:txBody>
          </p:sp>
          <p:pic>
            <p:nvPicPr>
              <p:cNvPr id="12" name="Picture 1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0FDC3E7-1B9E-8EBB-B2E1-45C01C5BC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  <p:pic>
          <p:nvPicPr>
            <p:cNvPr id="10" name="Graphic 10">
              <a:extLst>
                <a:ext uri="{FF2B5EF4-FFF2-40B4-BE49-F238E27FC236}">
                  <a16:creationId xmlns:a16="http://schemas.microsoft.com/office/drawing/2014/main" id="{FDDECDEB-6430-8F3F-BBEF-FC7BFF26F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" r="36621" b="-13923"/>
            <a:stretch/>
          </p:blipFill>
          <p:spPr>
            <a:xfrm>
              <a:off x="6094113" y="9302533"/>
              <a:ext cx="702865" cy="331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ED7EF581-49F9-0B80-7FE2-F6B52632B00D}"/>
              </a:ext>
            </a:extLst>
          </p:cNvPr>
          <p:cNvGrpSpPr/>
          <p:nvPr/>
        </p:nvGrpSpPr>
        <p:grpSpPr>
          <a:xfrm>
            <a:off x="-18024" y="-1"/>
            <a:ext cx="6876024" cy="10020562"/>
            <a:chOff x="-18024" y="-1"/>
            <a:chExt cx="6876024" cy="10020562"/>
          </a:xfrm>
        </p:grpSpPr>
        <p:pic>
          <p:nvPicPr>
            <p:cNvPr id="8" name="Picture 7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D4BE5E82-68F1-A8F1-A5B2-0909D0BAF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90119" y="3898040"/>
              <a:ext cx="5655833" cy="3348759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129" y="3973608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Mértékkel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fogyasszon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alkoholos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italokat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. </a:t>
              </a:r>
              <a:br>
                <a:rPr lang="cs-CZ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rákmegelőzés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szempontjából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legjobb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, ha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egyáltalán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nem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iszik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ilyeneket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60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CA8915-E5D5-4993-87C7-CB344724FBB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689072D-6CE6-37F2-D231-920DF48304B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E8F58A8F-9152-8B8B-C385-B9F917092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898D340-7355-4030-9A70-9D49B5A0CECA}"/>
                </a:ext>
              </a:extLst>
            </p:cNvPr>
            <p:cNvGrpSpPr/>
            <p:nvPr/>
          </p:nvGrpSpPr>
          <p:grpSpPr>
            <a:xfrm>
              <a:off x="2425934" y="375565"/>
              <a:ext cx="2049983" cy="2229945"/>
              <a:chOff x="2425934" y="375565"/>
              <a:chExt cx="2049983" cy="2229945"/>
            </a:xfrm>
          </p:grpSpPr>
          <p:sp>
            <p:nvSpPr>
              <p:cNvPr id="29" name="Ovaal 41">
                <a:extLst>
                  <a:ext uri="{FF2B5EF4-FFF2-40B4-BE49-F238E27FC236}">
                    <a16:creationId xmlns:a16="http://schemas.microsoft.com/office/drawing/2014/main" id="{5C05285B-2EFA-ACF6-FCDF-9D28C09FA29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7">
                <a:extLst>
                  <a:ext uri="{FF2B5EF4-FFF2-40B4-BE49-F238E27FC236}">
                    <a16:creationId xmlns:a16="http://schemas.microsoft.com/office/drawing/2014/main" id="{CE94D8E9-024F-C7B6-38E7-14A56D2AC8CE}"/>
                  </a:ext>
                </a:extLst>
              </p:cNvPr>
              <p:cNvSpPr txBox="1"/>
              <p:nvPr/>
            </p:nvSpPr>
            <p:spPr>
              <a:xfrm>
                <a:off x="2425934" y="95895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M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ÉRTÉKKEL FOGYASSZON ALKOHOLOS ITALOKAT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1" name="Picture 30" descr="Icon&#10;&#10;Description automatically generated">
                <a:extLst>
                  <a:ext uri="{FF2B5EF4-FFF2-40B4-BE49-F238E27FC236}">
                    <a16:creationId xmlns:a16="http://schemas.microsoft.com/office/drawing/2014/main" id="{08ED4887-1943-DC36-A1F4-906402AC0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32" name="Skupina 12">
              <a:extLst>
                <a:ext uri="{FF2B5EF4-FFF2-40B4-BE49-F238E27FC236}">
                  <a16:creationId xmlns:a16="http://schemas.microsoft.com/office/drawing/2014/main" id="{C4C06583-37C1-4949-EF8A-51D68D672B63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33" name="Rectangle 11">
                <a:extLst>
                  <a:ext uri="{FF2B5EF4-FFF2-40B4-BE49-F238E27FC236}">
                    <a16:creationId xmlns:a16="http://schemas.microsoft.com/office/drawing/2014/main" id="{D5C10362-3838-A65C-7651-7E1DF683677D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34" name="TextBox 12">
                <a:extLst>
                  <a:ext uri="{FF2B5EF4-FFF2-40B4-BE49-F238E27FC236}">
                    <a16:creationId xmlns:a16="http://schemas.microsoft.com/office/drawing/2014/main" id="{F13C1BF2-ADED-C91E-4A50-444EEDA9BAC5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hu-HU" sz="1200" b="1" i="0" dirty="0">
                    <a:solidFill>
                      <a:srgbClr val="877C63"/>
                    </a:solidFill>
                    <a:effectLst/>
                  </a:rPr>
                  <a:t>A PrEvCan</a:t>
                </a:r>
                <a:r>
                  <a:rPr lang="hu-HU" sz="1200" b="1" i="0" baseline="30000" dirty="0">
                    <a:solidFill>
                      <a:srgbClr val="877C63"/>
                    </a:solidFill>
                    <a:effectLst/>
                  </a:rPr>
                  <a:t>©</a:t>
                </a:r>
                <a:r>
                  <a:rPr lang="hu-HU" sz="1200" b="1" i="0" dirty="0">
                    <a:solidFill>
                      <a:srgbClr val="877C63"/>
                    </a:solidFill>
                    <a:effectLst/>
                  </a:rPr>
                  <a:t> kampányt az EONS hívta életre, és legfőbb partnerével, az ESMO-val </a:t>
                </a:r>
                <a:br>
                  <a:rPr lang="en-US" sz="1200" b="1" i="0" dirty="0">
                    <a:solidFill>
                      <a:srgbClr val="877C63"/>
                    </a:solidFill>
                    <a:effectLst/>
                  </a:rPr>
                </a:br>
                <a:r>
                  <a:rPr lang="hu-HU" sz="1200" b="1" i="0" dirty="0">
                    <a:solidFill>
                      <a:srgbClr val="877C63"/>
                    </a:solidFill>
                    <a:effectLst/>
                  </a:rPr>
                  <a:t>együttműködésben valósítja meg. További információk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5" name="Group 13">
                <a:extLst>
                  <a:ext uri="{FF2B5EF4-FFF2-40B4-BE49-F238E27FC236}">
                    <a16:creationId xmlns:a16="http://schemas.microsoft.com/office/drawing/2014/main" id="{9E358C07-3A11-823F-0114-967F670BBF49}"/>
                  </a:ext>
                </a:extLst>
              </p:cNvPr>
              <p:cNvGrpSpPr/>
              <p:nvPr/>
            </p:nvGrpSpPr>
            <p:grpSpPr>
              <a:xfrm>
                <a:off x="55678" y="927444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8" name="Ovaal 2">
                  <a:extLst>
                    <a:ext uri="{FF2B5EF4-FFF2-40B4-BE49-F238E27FC236}">
                      <a16:creationId xmlns:a16="http://schemas.microsoft.com/office/drawing/2014/main" id="{59F530AF-0E40-5D33-245B-A015705C3A1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9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5232FE5-8CAC-1B74-2AE5-2454DB6CF5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7" name="Graphic 10">
                <a:extLst>
                  <a:ext uri="{FF2B5EF4-FFF2-40B4-BE49-F238E27FC236}">
                    <a16:creationId xmlns:a16="http://schemas.microsoft.com/office/drawing/2014/main" id="{0094F8AF-0533-085F-E620-55EB468DD4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302533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4E74100E-4557-758C-2400-524E646E856B}"/>
                </a:ext>
              </a:extLst>
            </p:cNvPr>
            <p:cNvSpPr/>
            <p:nvPr/>
          </p:nvSpPr>
          <p:spPr>
            <a:xfrm>
              <a:off x="585087" y="86721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Illessze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ide </a:t>
              </a:r>
              <a:br>
                <a: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szervezete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logóját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699F9DA1-AF62-A949-948A-DCF235FD7F69}"/>
              </a:ext>
            </a:extLst>
          </p:cNvPr>
          <p:cNvGrpSpPr/>
          <p:nvPr/>
        </p:nvGrpSpPr>
        <p:grpSpPr>
          <a:xfrm>
            <a:off x="-10968" y="-92148"/>
            <a:ext cx="6873067" cy="10112709"/>
            <a:chOff x="-10968" y="-92148"/>
            <a:chExt cx="6873067" cy="10112709"/>
          </a:xfrm>
        </p:grpSpPr>
        <p:pic>
          <p:nvPicPr>
            <p:cNvPr id="9" name="Picture 8" descr="A glass of water on a table&#10;&#10;Description automatically generated with low confidence">
              <a:extLst>
                <a:ext uri="{FF2B5EF4-FFF2-40B4-BE49-F238E27FC236}">
                  <a16:creationId xmlns:a16="http://schemas.microsoft.com/office/drawing/2014/main" id="{AC4B3333-6DE3-550F-3238-29E65CFEB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03" t="16964" r="3562" b="29804"/>
            <a:stretch/>
          </p:blipFill>
          <p:spPr>
            <a:xfrm>
              <a:off x="-4101" y="-92148"/>
              <a:ext cx="6862101" cy="9998148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59BCD5CA-8A51-49B5-6256-B88299D89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0" r="2565"/>
            <a:stretch/>
          </p:blipFill>
          <p:spPr>
            <a:xfrm rot="5400000">
              <a:off x="-1580114" y="1487965"/>
              <a:ext cx="10022325" cy="68621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50820" y="2894063"/>
              <a:ext cx="6402706" cy="3130319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695" y="2968519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Az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alkoholfogyasztás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legalább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8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típusú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daganatos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megbetegedéssel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hozható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összefüggésbe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82E753D-52AB-5C88-1BE3-BAFCAD3264C1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B2C9E221-E9F0-48C7-0D19-D29B2316AE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D87F890A-ECBA-CE77-687D-5C3A1E36E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D265622-9A2B-647F-224B-DA74A629E2BA}"/>
                </a:ext>
              </a:extLst>
            </p:cNvPr>
            <p:cNvGrpSpPr/>
            <p:nvPr/>
          </p:nvGrpSpPr>
          <p:grpSpPr>
            <a:xfrm>
              <a:off x="2425934" y="375565"/>
              <a:ext cx="2049983" cy="2229945"/>
              <a:chOff x="2425934" y="375565"/>
              <a:chExt cx="2049983" cy="2229945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B846E08F-FFED-2277-D998-7F590A459E5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C2708155-7D26-8EA9-DB7D-05BEF4A23C2E}"/>
                  </a:ext>
                </a:extLst>
              </p:cNvPr>
              <p:cNvSpPr txBox="1"/>
              <p:nvPr/>
            </p:nvSpPr>
            <p:spPr>
              <a:xfrm>
                <a:off x="2425934" y="95895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M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ÉRTÉKKEL FOGYASSZON ALKOHOLOS ITALOKAT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71DEEE0-4C44-614C-DA79-0291662BB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4" name="Skupina 12">
              <a:extLst>
                <a:ext uri="{FF2B5EF4-FFF2-40B4-BE49-F238E27FC236}">
                  <a16:creationId xmlns:a16="http://schemas.microsoft.com/office/drawing/2014/main" id="{EAB82B66-DE48-3EE1-9B83-9D74847589A7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6" name="Rectangle 11">
                <a:extLst>
                  <a:ext uri="{FF2B5EF4-FFF2-40B4-BE49-F238E27FC236}">
                    <a16:creationId xmlns:a16="http://schemas.microsoft.com/office/drawing/2014/main" id="{E808B63F-BF16-04EF-67EF-6EDDDC5325B2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7" name="TextBox 12">
                <a:extLst>
                  <a:ext uri="{FF2B5EF4-FFF2-40B4-BE49-F238E27FC236}">
                    <a16:creationId xmlns:a16="http://schemas.microsoft.com/office/drawing/2014/main" id="{F39ADEBB-AC93-D961-D527-8A3E08713214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hu-HU" sz="1200" b="1" i="0" dirty="0">
                    <a:solidFill>
                      <a:srgbClr val="877C63"/>
                    </a:solidFill>
                    <a:effectLst/>
                  </a:rPr>
                  <a:t>A PrEvCan</a:t>
                </a:r>
                <a:r>
                  <a:rPr lang="hu-HU" sz="1200" b="1" i="0" baseline="30000" dirty="0">
                    <a:solidFill>
                      <a:srgbClr val="877C63"/>
                    </a:solidFill>
                    <a:effectLst/>
                  </a:rPr>
                  <a:t>©</a:t>
                </a:r>
                <a:r>
                  <a:rPr lang="hu-HU" sz="1200" b="1" i="0" dirty="0">
                    <a:solidFill>
                      <a:srgbClr val="877C63"/>
                    </a:solidFill>
                    <a:effectLst/>
                  </a:rPr>
                  <a:t> kampányt az EONS hívta életre, és legfőbb partnerével, az ESMO-val </a:t>
                </a:r>
                <a:br>
                  <a:rPr lang="en-US" sz="1200" b="1" i="0" dirty="0">
                    <a:solidFill>
                      <a:srgbClr val="877C63"/>
                    </a:solidFill>
                    <a:effectLst/>
                  </a:rPr>
                </a:br>
                <a:r>
                  <a:rPr lang="hu-HU" sz="1200" b="1" i="0" dirty="0">
                    <a:solidFill>
                      <a:srgbClr val="877C63"/>
                    </a:solidFill>
                    <a:effectLst/>
                  </a:rPr>
                  <a:t>együttműködésben valósítja meg. További információk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8" name="Group 13">
                <a:extLst>
                  <a:ext uri="{FF2B5EF4-FFF2-40B4-BE49-F238E27FC236}">
                    <a16:creationId xmlns:a16="http://schemas.microsoft.com/office/drawing/2014/main" id="{0A791C3F-55F5-3504-5E38-5C3CB0089E56}"/>
                  </a:ext>
                </a:extLst>
              </p:cNvPr>
              <p:cNvGrpSpPr/>
              <p:nvPr/>
            </p:nvGrpSpPr>
            <p:grpSpPr>
              <a:xfrm>
                <a:off x="55678" y="927444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0" name="Ovaal 2">
                  <a:extLst>
                    <a:ext uri="{FF2B5EF4-FFF2-40B4-BE49-F238E27FC236}">
                      <a16:creationId xmlns:a16="http://schemas.microsoft.com/office/drawing/2014/main" id="{4F1FAEB9-3FEA-972F-64E7-1939BE41D28F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1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C68D83B-E648-A336-53F0-D65D2C87BD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9" name="Graphic 10">
                <a:extLst>
                  <a:ext uri="{FF2B5EF4-FFF2-40B4-BE49-F238E27FC236}">
                    <a16:creationId xmlns:a16="http://schemas.microsoft.com/office/drawing/2014/main" id="{B7C82031-0F32-51F7-7A8D-5A0B85182F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94113" y="9302533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2" name="Rectangle 4">
              <a:extLst>
                <a:ext uri="{FF2B5EF4-FFF2-40B4-BE49-F238E27FC236}">
                  <a16:creationId xmlns:a16="http://schemas.microsoft.com/office/drawing/2014/main" id="{561021A4-E306-A233-1D24-8B34DE941134}"/>
                </a:ext>
              </a:extLst>
            </p:cNvPr>
            <p:cNvSpPr/>
            <p:nvPr/>
          </p:nvSpPr>
          <p:spPr>
            <a:xfrm>
              <a:off x="585087" y="86721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Illessze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ide </a:t>
              </a:r>
              <a:br>
                <a: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szervezete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logóját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F9C91326-A084-4D81-FC1E-86161721932B}"/>
              </a:ext>
            </a:extLst>
          </p:cNvPr>
          <p:cNvGrpSpPr/>
          <p:nvPr/>
        </p:nvGrpSpPr>
        <p:grpSpPr>
          <a:xfrm>
            <a:off x="-866899" y="-1"/>
            <a:ext cx="7742724" cy="10020562"/>
            <a:chOff x="-866899" y="-1"/>
            <a:chExt cx="7742724" cy="100205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9A5CC7-312B-F6A0-B405-08B7FF36C903}"/>
                </a:ext>
              </a:extLst>
            </p:cNvPr>
            <p:cNvSpPr/>
            <p:nvPr/>
          </p:nvSpPr>
          <p:spPr>
            <a:xfrm>
              <a:off x="5829" y="-1"/>
              <a:ext cx="6857999" cy="45752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EDEDE"/>
                </a:gs>
                <a:gs pos="83000">
                  <a:srgbClr val="F3F3F3"/>
                </a:gs>
                <a:gs pos="100000">
                  <a:srgbClr val="F2F2F2"/>
                </a:gs>
              </a:gsLst>
              <a:lin ang="13500000" scaled="1"/>
              <a:tileRect/>
            </a:gradFill>
            <a:ln>
              <a:solidFill>
                <a:srgbClr val="F3F3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bstract background of simple node and mesh">
              <a:extLst>
                <a:ext uri="{FF2B5EF4-FFF2-40B4-BE49-F238E27FC236}">
                  <a16:creationId xmlns:a16="http://schemas.microsoft.com/office/drawing/2014/main" id="{E558CEE1-0688-81D1-87D1-5E09D4265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6" t="-63370" r="-74" b="-654"/>
            <a:stretch/>
          </p:blipFill>
          <p:spPr>
            <a:xfrm flipH="1">
              <a:off x="-4101" y="1705170"/>
              <a:ext cx="6879926" cy="7428673"/>
            </a:xfrm>
            <a:prstGeom prst="rect">
              <a:avLst/>
            </a:prstGeom>
          </p:spPr>
        </p:pic>
        <p:pic>
          <p:nvPicPr>
            <p:cNvPr id="9" name="Picture 8" descr="A picture containing indoor, container, curtain, glass&#10;&#10;Description automatically generated">
              <a:extLst>
                <a:ext uri="{FF2B5EF4-FFF2-40B4-BE49-F238E27FC236}">
                  <a16:creationId xmlns:a16="http://schemas.microsoft.com/office/drawing/2014/main" id="{CC494FBA-7178-138A-9A88-006E1A7F0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" t="26816" r="25262" b="2350"/>
            <a:stretch/>
          </p:blipFill>
          <p:spPr>
            <a:xfrm>
              <a:off x="-26027" y="-1"/>
              <a:ext cx="6871724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05288" y="2737733"/>
              <a:ext cx="4023357" cy="5194324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66899" y="2985799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Minél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kevesebb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alkoholt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iszik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,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annál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kisebb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az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esélye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daganatos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betegségek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kialakulásának</a:t>
              </a:r>
              <a: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378053-E02E-74E8-A7A5-DA1D56CE2EF9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34958285-610C-3AEE-03D8-046942338AC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9EFBBD06-6C92-76DD-06FA-899F4EE31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709F67E-9349-09CD-5598-BC4F49F203D7}"/>
                </a:ext>
              </a:extLst>
            </p:cNvPr>
            <p:cNvGrpSpPr/>
            <p:nvPr/>
          </p:nvGrpSpPr>
          <p:grpSpPr>
            <a:xfrm>
              <a:off x="2425934" y="375565"/>
              <a:ext cx="2049983" cy="2229945"/>
              <a:chOff x="2425934" y="375565"/>
              <a:chExt cx="2049983" cy="2229945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AA502492-7EE8-FC4D-71EB-43394C05909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F1A30F79-9D0C-ED23-3065-C28E1FCCAAF8}"/>
                  </a:ext>
                </a:extLst>
              </p:cNvPr>
              <p:cNvSpPr txBox="1"/>
              <p:nvPr/>
            </p:nvSpPr>
            <p:spPr>
              <a:xfrm>
                <a:off x="2425934" y="95895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M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ÉRTÉKKEL FOGYASSZON ALKOHOLOS ITALOKAT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D2AF4C89-00F8-E5DB-9F91-A51D9D336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6" name="Skupina 12">
              <a:extLst>
                <a:ext uri="{FF2B5EF4-FFF2-40B4-BE49-F238E27FC236}">
                  <a16:creationId xmlns:a16="http://schemas.microsoft.com/office/drawing/2014/main" id="{020BF190-F381-9D5B-C628-C81C518AB462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7" name="Rectangle 11">
                <a:extLst>
                  <a:ext uri="{FF2B5EF4-FFF2-40B4-BE49-F238E27FC236}">
                    <a16:creationId xmlns:a16="http://schemas.microsoft.com/office/drawing/2014/main" id="{AE0C27BC-1C70-127A-E407-8791C64894E3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8" name="TextBox 12">
                <a:extLst>
                  <a:ext uri="{FF2B5EF4-FFF2-40B4-BE49-F238E27FC236}">
                    <a16:creationId xmlns:a16="http://schemas.microsoft.com/office/drawing/2014/main" id="{EFF9E30A-5A6F-E74B-FE9C-F872007A550F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hu-HU" sz="1200" b="1" i="0" dirty="0">
                    <a:solidFill>
                      <a:srgbClr val="877C63"/>
                    </a:solidFill>
                    <a:effectLst/>
                  </a:rPr>
                  <a:t>A PrEvCan</a:t>
                </a:r>
                <a:r>
                  <a:rPr lang="hu-HU" sz="1200" b="1" i="0" baseline="30000" dirty="0">
                    <a:solidFill>
                      <a:srgbClr val="877C63"/>
                    </a:solidFill>
                    <a:effectLst/>
                  </a:rPr>
                  <a:t>©</a:t>
                </a:r>
                <a:r>
                  <a:rPr lang="hu-HU" sz="1200" b="1" i="0" dirty="0">
                    <a:solidFill>
                      <a:srgbClr val="877C63"/>
                    </a:solidFill>
                    <a:effectLst/>
                  </a:rPr>
                  <a:t> kampányt az EONS hívta életre, és legfőbb partnerével, az ESMO-val </a:t>
                </a:r>
                <a:br>
                  <a:rPr lang="en-US" sz="1200" b="1" i="0" dirty="0">
                    <a:solidFill>
                      <a:srgbClr val="877C63"/>
                    </a:solidFill>
                    <a:effectLst/>
                  </a:rPr>
                </a:br>
                <a:r>
                  <a:rPr lang="hu-HU" sz="1200" b="1" i="0" dirty="0">
                    <a:solidFill>
                      <a:srgbClr val="877C63"/>
                    </a:solidFill>
                    <a:effectLst/>
                  </a:rPr>
                  <a:t>együttműködésben valósítja meg. További információk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9" name="Group 13">
                <a:extLst>
                  <a:ext uri="{FF2B5EF4-FFF2-40B4-BE49-F238E27FC236}">
                    <a16:creationId xmlns:a16="http://schemas.microsoft.com/office/drawing/2014/main" id="{8D9721DC-B3DA-F201-6136-A9774AE1FED0}"/>
                  </a:ext>
                </a:extLst>
              </p:cNvPr>
              <p:cNvGrpSpPr/>
              <p:nvPr/>
            </p:nvGrpSpPr>
            <p:grpSpPr>
              <a:xfrm>
                <a:off x="55678" y="927444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1" name="Ovaal 2">
                  <a:extLst>
                    <a:ext uri="{FF2B5EF4-FFF2-40B4-BE49-F238E27FC236}">
                      <a16:creationId xmlns:a16="http://schemas.microsoft.com/office/drawing/2014/main" id="{E3203A08-5261-A008-9F4D-AE6F66C3FBC3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2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FF7A0C2-E23A-48FE-4159-C1B605492B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0" name="Graphic 10">
                <a:extLst>
                  <a:ext uri="{FF2B5EF4-FFF2-40B4-BE49-F238E27FC236}">
                    <a16:creationId xmlns:a16="http://schemas.microsoft.com/office/drawing/2014/main" id="{74C3C53E-4CFB-57CE-8711-BC145B7E30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094113" y="9302533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3" name="Rectangle 4">
              <a:extLst>
                <a:ext uri="{FF2B5EF4-FFF2-40B4-BE49-F238E27FC236}">
                  <a16:creationId xmlns:a16="http://schemas.microsoft.com/office/drawing/2014/main" id="{C7678F07-15CB-A415-4AA6-04B380F3790E}"/>
                </a:ext>
              </a:extLst>
            </p:cNvPr>
            <p:cNvSpPr/>
            <p:nvPr/>
          </p:nvSpPr>
          <p:spPr>
            <a:xfrm>
              <a:off x="585087" y="86721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Illessze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ide </a:t>
              </a:r>
              <a:br>
                <a: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szervezete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logóját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08A52E3C-5D3C-7593-13A3-2733FFB01163}"/>
              </a:ext>
            </a:extLst>
          </p:cNvPr>
          <p:cNvGrpSpPr/>
          <p:nvPr/>
        </p:nvGrpSpPr>
        <p:grpSpPr>
          <a:xfrm>
            <a:off x="-565628" y="0"/>
            <a:ext cx="7441453" cy="10020561"/>
            <a:chOff x="-565628" y="0"/>
            <a:chExt cx="7441453" cy="10020561"/>
          </a:xfrm>
        </p:grpSpPr>
        <p:pic>
          <p:nvPicPr>
            <p:cNvPr id="15" name="Picture 14" descr="Nurse holding patient's hand">
              <a:extLst>
                <a:ext uri="{FF2B5EF4-FFF2-40B4-BE49-F238E27FC236}">
                  <a16:creationId xmlns:a16="http://schemas.microsoft.com/office/drawing/2014/main" id="{7BA876DA-DA32-B83B-3193-9B63ECB44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0" t="829" r="30627"/>
            <a:stretch/>
          </p:blipFill>
          <p:spPr>
            <a:xfrm>
              <a:off x="-4101" y="0"/>
              <a:ext cx="6879926" cy="912594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71500" y="4577929"/>
              <a:ext cx="4057146" cy="4181630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65628" y="5335950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Kérjen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támogatást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orvosától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vagy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az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ápolótól</a:t>
              </a:r>
              <a: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EBF94F-AF87-21CE-E786-9B657A9DEAE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EC25606C-326F-D9A4-0E45-48841793A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41159505-7C7F-88E7-6DF8-E09AF0FE4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F7DDAC0-7F92-6EA6-518E-04303D56B108}"/>
                </a:ext>
              </a:extLst>
            </p:cNvPr>
            <p:cNvGrpSpPr/>
            <p:nvPr/>
          </p:nvGrpSpPr>
          <p:grpSpPr>
            <a:xfrm>
              <a:off x="2425934" y="375565"/>
              <a:ext cx="2049983" cy="2229945"/>
              <a:chOff x="2425934" y="375565"/>
              <a:chExt cx="2049983" cy="2229945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529C58EC-E097-61B5-CC22-A625F58C9E1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B92B9F04-049F-FD61-56A2-E5C037FE2CA7}"/>
                  </a:ext>
                </a:extLst>
              </p:cNvPr>
              <p:cNvSpPr txBox="1"/>
              <p:nvPr/>
            </p:nvSpPr>
            <p:spPr>
              <a:xfrm>
                <a:off x="2425934" y="95895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M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ÉRTÉKKEL FOGYASSZON ALKOHOLOS ITALOKAT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D96AB015-5000-8399-2BA7-B6ED046D67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Skupina 12">
              <a:extLst>
                <a:ext uri="{FF2B5EF4-FFF2-40B4-BE49-F238E27FC236}">
                  <a16:creationId xmlns:a16="http://schemas.microsoft.com/office/drawing/2014/main" id="{696773CD-50A0-0A89-1CE5-707BD260B13F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4" name="Rectangle 11">
                <a:extLst>
                  <a:ext uri="{FF2B5EF4-FFF2-40B4-BE49-F238E27FC236}">
                    <a16:creationId xmlns:a16="http://schemas.microsoft.com/office/drawing/2014/main" id="{5460566E-D892-3703-6CC7-3BA07F917DCA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6" name="TextBox 12">
                <a:extLst>
                  <a:ext uri="{FF2B5EF4-FFF2-40B4-BE49-F238E27FC236}">
                    <a16:creationId xmlns:a16="http://schemas.microsoft.com/office/drawing/2014/main" id="{BF16EBE9-925E-42C3-2A0B-45487C937AA1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hu-HU" sz="1200" b="1" i="0" dirty="0">
                    <a:solidFill>
                      <a:srgbClr val="877C63"/>
                    </a:solidFill>
                    <a:effectLst/>
                  </a:rPr>
                  <a:t>A PrEvCan</a:t>
                </a:r>
                <a:r>
                  <a:rPr lang="hu-HU" sz="1200" b="1" i="0" baseline="30000" dirty="0">
                    <a:solidFill>
                      <a:srgbClr val="877C63"/>
                    </a:solidFill>
                    <a:effectLst/>
                  </a:rPr>
                  <a:t>©</a:t>
                </a:r>
                <a:r>
                  <a:rPr lang="hu-HU" sz="1200" b="1" i="0" dirty="0">
                    <a:solidFill>
                      <a:srgbClr val="877C63"/>
                    </a:solidFill>
                    <a:effectLst/>
                  </a:rPr>
                  <a:t> kampányt az EONS hívta életre, és legfőbb partnerével, az ESMO-val </a:t>
                </a:r>
                <a:br>
                  <a:rPr lang="en-US" sz="1200" b="1" i="0" dirty="0">
                    <a:solidFill>
                      <a:srgbClr val="877C63"/>
                    </a:solidFill>
                    <a:effectLst/>
                  </a:rPr>
                </a:br>
                <a:r>
                  <a:rPr lang="hu-HU" sz="1200" b="1" i="0" dirty="0">
                    <a:solidFill>
                      <a:srgbClr val="877C63"/>
                    </a:solidFill>
                    <a:effectLst/>
                  </a:rPr>
                  <a:t>együttműködésben valósítja meg. További információk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13">
                <a:extLst>
                  <a:ext uri="{FF2B5EF4-FFF2-40B4-BE49-F238E27FC236}">
                    <a16:creationId xmlns:a16="http://schemas.microsoft.com/office/drawing/2014/main" id="{FD1B1E8A-3E80-0269-9EA9-30BBF8C46205}"/>
                  </a:ext>
                </a:extLst>
              </p:cNvPr>
              <p:cNvGrpSpPr/>
              <p:nvPr/>
            </p:nvGrpSpPr>
            <p:grpSpPr>
              <a:xfrm>
                <a:off x="55678" y="927444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322C3BA4-F63E-A8A2-F8A9-A124F8CC244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0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06AC6DD-FB7B-AF9B-3A64-F3255C0FEC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10">
                <a:extLst>
                  <a:ext uri="{FF2B5EF4-FFF2-40B4-BE49-F238E27FC236}">
                    <a16:creationId xmlns:a16="http://schemas.microsoft.com/office/drawing/2014/main" id="{97AD7C3C-DA7B-F29C-3642-A24FA06455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302533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1" name="Rectangle 4">
              <a:extLst>
                <a:ext uri="{FF2B5EF4-FFF2-40B4-BE49-F238E27FC236}">
                  <a16:creationId xmlns:a16="http://schemas.microsoft.com/office/drawing/2014/main" id="{01F9C915-9411-AAF2-5D82-0EA996DEB6F3}"/>
                </a:ext>
              </a:extLst>
            </p:cNvPr>
            <p:cNvSpPr/>
            <p:nvPr/>
          </p:nvSpPr>
          <p:spPr>
            <a:xfrm>
              <a:off x="585087" y="86721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Illessze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ide </a:t>
              </a:r>
              <a:br>
                <a: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szervezete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logóját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FEF6DD-585F-1199-0FC2-AD256E4C8A71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37" name="Ovaal 2">
              <a:extLst>
                <a:ext uri="{FF2B5EF4-FFF2-40B4-BE49-F238E27FC236}">
                  <a16:creationId xmlns:a16="http://schemas.microsoft.com/office/drawing/2014/main" id="{8A2DE224-974B-3F12-8DDB-319001774B99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38" name="Picture 3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506322B-FFFB-E0D9-77DF-A394480AC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E8A3043-603E-6CED-2B04-9EE75E5226DD}"/>
              </a:ext>
            </a:extLst>
          </p:cNvPr>
          <p:cNvSpPr/>
          <p:nvPr/>
        </p:nvSpPr>
        <p:spPr>
          <a:xfrm>
            <a:off x="347456" y="4555419"/>
            <a:ext cx="6238960" cy="1708298"/>
          </a:xfrm>
          <a:prstGeom prst="roundRect">
            <a:avLst/>
          </a:prstGeom>
          <a:solidFill>
            <a:schemeClr val="bg1">
              <a:alpha val="77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94B86EF-B186-4B6B-88ED-83589B6946DC}"/>
              </a:ext>
            </a:extLst>
          </p:cNvPr>
          <p:cNvSpPr/>
          <p:nvPr/>
        </p:nvSpPr>
        <p:spPr>
          <a:xfrm>
            <a:off x="453258" y="4662803"/>
            <a:ext cx="5981219" cy="1489904"/>
          </a:xfrm>
          <a:prstGeom prst="roundRect">
            <a:avLst/>
          </a:prstGeom>
          <a:noFill/>
          <a:ln>
            <a:solidFill>
              <a:srgbClr val="DBD1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DE73569-89E4-253B-3DB0-71163F4074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5B69A4-3EA8-7659-C0B8-D7553D54DB80}"/>
              </a:ext>
            </a:extLst>
          </p:cNvPr>
          <p:cNvGrpSpPr/>
          <p:nvPr/>
        </p:nvGrpSpPr>
        <p:grpSpPr>
          <a:xfrm>
            <a:off x="2529344" y="375565"/>
            <a:ext cx="1799302" cy="1805224"/>
            <a:chOff x="2529344" y="375565"/>
            <a:chExt cx="1799302" cy="1805224"/>
          </a:xfrm>
        </p:grpSpPr>
        <p:sp>
          <p:nvSpPr>
            <p:cNvPr id="3" name="Ovaal 41">
              <a:extLst>
                <a:ext uri="{FF2B5EF4-FFF2-40B4-BE49-F238E27FC236}">
                  <a16:creationId xmlns:a16="http://schemas.microsoft.com/office/drawing/2014/main" id="{E408ED14-35F9-F8F0-56CC-96579D3FA588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D807BF64-89EA-98AA-E586-38627A995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4201F4-2887-DBCE-1D40-8FE63EB2E0BF}"/>
              </a:ext>
            </a:extLst>
          </p:cNvPr>
          <p:cNvGrpSpPr/>
          <p:nvPr/>
        </p:nvGrpSpPr>
        <p:grpSpPr>
          <a:xfrm>
            <a:off x="2425934" y="375565"/>
            <a:ext cx="2049983" cy="2229945"/>
            <a:chOff x="2425934" y="375565"/>
            <a:chExt cx="2049983" cy="2229945"/>
          </a:xfrm>
        </p:grpSpPr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32E6F5F0-F991-EFEA-71A3-14FC1EFA217A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A758BF71-D2FA-0D0D-A911-654904826FF1}"/>
                </a:ext>
              </a:extLst>
            </p:cNvPr>
            <p:cNvSpPr txBox="1"/>
            <p:nvPr/>
          </p:nvSpPr>
          <p:spPr>
            <a:xfrm>
              <a:off x="2425934" y="958955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fontAlgn="base"/>
              <a: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M</a:t>
              </a:r>
              <a:r>
                <a:rPr lang="cs-CZ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ÉRTÉKKEL FOGYASSZON ALKOHOLOS ITALOKAT</a:t>
              </a:r>
              <a:endParaRPr lang="en-GB" sz="15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0B312F8E-8E6F-C6ED-3DC9-DC5B5D0FB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</p:grpSp>
      <p:grpSp>
        <p:nvGrpSpPr>
          <p:cNvPr id="21" name="Skupina 12">
            <a:extLst>
              <a:ext uri="{FF2B5EF4-FFF2-40B4-BE49-F238E27FC236}">
                <a16:creationId xmlns:a16="http://schemas.microsoft.com/office/drawing/2014/main" id="{2F115B01-3E97-6928-8CE5-D06DDAB4CE2D}"/>
              </a:ext>
            </a:extLst>
          </p:cNvPr>
          <p:cNvGrpSpPr/>
          <p:nvPr/>
        </p:nvGrpSpPr>
        <p:grpSpPr>
          <a:xfrm>
            <a:off x="-10968" y="9113699"/>
            <a:ext cx="6868968" cy="906862"/>
            <a:chOff x="-10968" y="9113699"/>
            <a:chExt cx="6868968" cy="906862"/>
          </a:xfrm>
        </p:grpSpPr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3F003A85-A538-336D-6654-97DF54F8A0DA}"/>
                </a:ext>
              </a:extLst>
            </p:cNvPr>
            <p:cNvSpPr/>
            <p:nvPr/>
          </p:nvSpPr>
          <p:spPr>
            <a:xfrm>
              <a:off x="-10968" y="9113699"/>
              <a:ext cx="6868968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8157A56E-F1CB-B592-C5AC-FBA7AD6B39CA}"/>
                </a:ext>
              </a:extLst>
            </p:cNvPr>
            <p:cNvSpPr txBox="1"/>
            <p:nvPr/>
          </p:nvSpPr>
          <p:spPr>
            <a:xfrm>
              <a:off x="-22" y="9174175"/>
              <a:ext cx="684707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dirty="0">
                  <a:solidFill>
                    <a:srgbClr val="877C63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</a:p>
            <a:p>
              <a:pPr algn="ctr"/>
              <a:r>
                <a:rPr lang="hu-HU" sz="1200" b="1" i="0" dirty="0">
                  <a:solidFill>
                    <a:srgbClr val="877C63"/>
                  </a:solidFill>
                  <a:effectLst/>
                </a:rPr>
                <a:t>A PrEvCan</a:t>
              </a:r>
              <a:r>
                <a:rPr lang="hu-HU" sz="1200" b="1" i="0" baseline="30000" dirty="0">
                  <a:solidFill>
                    <a:srgbClr val="877C63"/>
                  </a:solidFill>
                  <a:effectLst/>
                </a:rPr>
                <a:t>©</a:t>
              </a:r>
              <a:r>
                <a:rPr lang="hu-HU" sz="1200" b="1" i="0" dirty="0">
                  <a:solidFill>
                    <a:srgbClr val="877C63"/>
                  </a:solidFill>
                  <a:effectLst/>
                </a:rPr>
                <a:t> kampányt az EONS hívta életre, és legfőbb partnerével, az ESMO-val </a:t>
              </a:r>
              <a:br>
                <a:rPr lang="en-US" sz="1200" b="1" i="0" dirty="0">
                  <a:solidFill>
                    <a:srgbClr val="877C63"/>
                  </a:solidFill>
                  <a:effectLst/>
                </a:rPr>
              </a:br>
              <a:r>
                <a:rPr lang="hu-HU" sz="1200" b="1" i="0" dirty="0">
                  <a:solidFill>
                    <a:srgbClr val="877C63"/>
                  </a:solidFill>
                  <a:effectLst/>
                </a:rPr>
                <a:t>együttműködésben valósítja meg. További információk</a:t>
              </a:r>
              <a:r>
                <a:rPr lang="nl-BE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877C63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877C63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24" name="Group 13">
              <a:extLst>
                <a:ext uri="{FF2B5EF4-FFF2-40B4-BE49-F238E27FC236}">
                  <a16:creationId xmlns:a16="http://schemas.microsoft.com/office/drawing/2014/main" id="{48296CD5-CA0D-22C2-B821-0973B447687D}"/>
                </a:ext>
              </a:extLst>
            </p:cNvPr>
            <p:cNvGrpSpPr/>
            <p:nvPr/>
          </p:nvGrpSpPr>
          <p:grpSpPr>
            <a:xfrm>
              <a:off x="55678" y="9274446"/>
              <a:ext cx="474731" cy="475488"/>
              <a:chOff x="-302004" y="1916250"/>
              <a:chExt cx="2823923" cy="2823924"/>
            </a:xfrm>
          </p:grpSpPr>
          <p:sp>
            <p:nvSpPr>
              <p:cNvPr id="26" name="Ovaal 2">
                <a:extLst>
                  <a:ext uri="{FF2B5EF4-FFF2-40B4-BE49-F238E27FC236}">
                    <a16:creationId xmlns:a16="http://schemas.microsoft.com/office/drawing/2014/main" id="{4DB35CD8-217A-9D32-13CF-18BFA9EC1DC7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rgbClr val="877C63"/>
                  </a:solidFill>
                </a:endParaRPr>
              </a:p>
            </p:txBody>
          </p:sp>
          <p:pic>
            <p:nvPicPr>
              <p:cNvPr id="27" name="Picture 1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C67E8C7-8FD1-F803-9444-91E0EE96BE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  <p:pic>
          <p:nvPicPr>
            <p:cNvPr id="25" name="Graphic 10">
              <a:extLst>
                <a:ext uri="{FF2B5EF4-FFF2-40B4-BE49-F238E27FC236}">
                  <a16:creationId xmlns:a16="http://schemas.microsoft.com/office/drawing/2014/main" id="{6C5C7D12-B3BF-D0FF-3E73-47D76C923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" r="36621" b="-13923"/>
            <a:stretch/>
          </p:blipFill>
          <p:spPr>
            <a:xfrm>
              <a:off x="6094113" y="9302533"/>
              <a:ext cx="702865" cy="331414"/>
            </a:xfrm>
            <a:prstGeom prst="rect">
              <a:avLst/>
            </a:prstGeom>
          </p:spPr>
        </p:pic>
      </p:grpSp>
      <p:sp>
        <p:nvSpPr>
          <p:cNvPr id="29" name="TextBox 18">
            <a:extLst>
              <a:ext uri="{FF2B5EF4-FFF2-40B4-BE49-F238E27FC236}">
                <a16:creationId xmlns:a16="http://schemas.microsoft.com/office/drawing/2014/main" id="{FE023F20-FEE2-270E-9197-B01F85542D37}"/>
              </a:ext>
            </a:extLst>
          </p:cNvPr>
          <p:cNvSpPr txBox="1"/>
          <p:nvPr/>
        </p:nvSpPr>
        <p:spPr>
          <a:xfrm>
            <a:off x="175129" y="4615315"/>
            <a:ext cx="658361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877C63"/>
              </a:solidFill>
            </a:endParaRPr>
          </a:p>
          <a:p>
            <a:pPr algn="ctr"/>
            <a:r>
              <a:rPr lang="en-US" sz="3200" b="1" i="0" dirty="0" err="1">
                <a:solidFill>
                  <a:srgbClr val="877C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Üzenetek</a:t>
            </a:r>
            <a:r>
              <a:rPr lang="en-US" sz="32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877C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</a:t>
            </a:r>
            <a:r>
              <a:rPr lang="en-US" sz="32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877C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egészségügyi</a:t>
            </a:r>
            <a:r>
              <a:rPr lang="en-US" sz="32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877C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szakemberek</a:t>
            </a:r>
            <a:r>
              <a:rPr lang="en-US" sz="32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877C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részére</a:t>
            </a:r>
            <a:endParaRPr lang="en-GB" sz="3200" b="1" dirty="0">
              <a:solidFill>
                <a:srgbClr val="877C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4C42D642-8D59-5E62-7312-41A46D5F5CAD}"/>
              </a:ext>
            </a:extLst>
          </p:cNvPr>
          <p:cNvGrpSpPr/>
          <p:nvPr/>
        </p:nvGrpSpPr>
        <p:grpSpPr>
          <a:xfrm>
            <a:off x="-113414" y="0"/>
            <a:ext cx="6971414" cy="10020561"/>
            <a:chOff x="-113414" y="0"/>
            <a:chExt cx="6971414" cy="10020561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B8CB515-FEC8-4656-9BC7-2A8F1071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73" t="2233" r="-1" b="1359"/>
            <a:stretch/>
          </p:blipFill>
          <p:spPr>
            <a:xfrm>
              <a:off x="-113414" y="0"/>
              <a:ext cx="695358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48973" y="3410594"/>
              <a:ext cx="5345140" cy="3296521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409" y="3959082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Mindig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mérje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fel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, 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hogy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páciense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fogyaszt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-e </a:t>
              </a: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alkoholt</a:t>
              </a:r>
              <a:r>
                <a:rPr lang="cs-CZ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2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22C351-74D3-D303-A541-3587BE0AA5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C93BFFB3-8FD4-03A5-E976-E5118F64E97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6BCC474F-C6C7-F572-3EFF-704F48BFD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80A3A2B-5FCD-2EB6-A859-95A7D0727196}"/>
                </a:ext>
              </a:extLst>
            </p:cNvPr>
            <p:cNvGrpSpPr/>
            <p:nvPr/>
          </p:nvGrpSpPr>
          <p:grpSpPr>
            <a:xfrm>
              <a:off x="2425934" y="375565"/>
              <a:ext cx="2049983" cy="2229945"/>
              <a:chOff x="2425934" y="375565"/>
              <a:chExt cx="2049983" cy="2229945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BD3724F8-F329-80F4-BAC9-BA6B9674827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F638A1C5-0AB4-71C1-A1B1-FB0B30FB1082}"/>
                  </a:ext>
                </a:extLst>
              </p:cNvPr>
              <p:cNvSpPr txBox="1"/>
              <p:nvPr/>
            </p:nvSpPr>
            <p:spPr>
              <a:xfrm>
                <a:off x="2425934" y="95895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M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ÉRTÉKKEL FOGYASSZON ALKOHOLOS ITALOKAT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4191E07E-0D57-C7BF-72AB-CA0169B3B3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2" name="Skupina 12">
              <a:extLst>
                <a:ext uri="{FF2B5EF4-FFF2-40B4-BE49-F238E27FC236}">
                  <a16:creationId xmlns:a16="http://schemas.microsoft.com/office/drawing/2014/main" id="{E597F18C-4C18-F00F-5D59-D848178CB97D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4" name="Rectangle 11">
                <a:extLst>
                  <a:ext uri="{FF2B5EF4-FFF2-40B4-BE49-F238E27FC236}">
                    <a16:creationId xmlns:a16="http://schemas.microsoft.com/office/drawing/2014/main" id="{D3351A21-2BB3-8F92-CBFE-9BD7B81051FA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6" name="TextBox 12">
                <a:extLst>
                  <a:ext uri="{FF2B5EF4-FFF2-40B4-BE49-F238E27FC236}">
                    <a16:creationId xmlns:a16="http://schemas.microsoft.com/office/drawing/2014/main" id="{950B8642-27D9-C687-7648-32BD31E97986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hu-HU" sz="1200" b="1" i="0" dirty="0">
                    <a:solidFill>
                      <a:srgbClr val="877C63"/>
                    </a:solidFill>
                    <a:effectLst/>
                  </a:rPr>
                  <a:t>A PrEvCan</a:t>
                </a:r>
                <a:r>
                  <a:rPr lang="hu-HU" sz="1200" b="1" i="0" baseline="30000" dirty="0">
                    <a:solidFill>
                      <a:srgbClr val="877C63"/>
                    </a:solidFill>
                    <a:effectLst/>
                  </a:rPr>
                  <a:t>©</a:t>
                </a:r>
                <a:r>
                  <a:rPr lang="hu-HU" sz="1200" b="1" i="0" dirty="0">
                    <a:solidFill>
                      <a:srgbClr val="877C63"/>
                    </a:solidFill>
                    <a:effectLst/>
                  </a:rPr>
                  <a:t> kampányt az EONS hívta életre, és legfőbb partnerével, az ESMO-val </a:t>
                </a:r>
                <a:br>
                  <a:rPr lang="en-US" sz="1200" b="1" i="0" dirty="0">
                    <a:solidFill>
                      <a:srgbClr val="877C63"/>
                    </a:solidFill>
                    <a:effectLst/>
                  </a:rPr>
                </a:br>
                <a:r>
                  <a:rPr lang="hu-HU" sz="1200" b="1" i="0" dirty="0">
                    <a:solidFill>
                      <a:srgbClr val="877C63"/>
                    </a:solidFill>
                    <a:effectLst/>
                  </a:rPr>
                  <a:t>együttműködésben valósítja meg. További információk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13">
                <a:extLst>
                  <a:ext uri="{FF2B5EF4-FFF2-40B4-BE49-F238E27FC236}">
                    <a16:creationId xmlns:a16="http://schemas.microsoft.com/office/drawing/2014/main" id="{A7B7BAC9-51AA-5BEA-A91A-A7217EF9F6E6}"/>
                  </a:ext>
                </a:extLst>
              </p:cNvPr>
              <p:cNvGrpSpPr/>
              <p:nvPr/>
            </p:nvGrpSpPr>
            <p:grpSpPr>
              <a:xfrm>
                <a:off x="55678" y="927444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1312C6B2-81C3-7B28-863C-F88A0FFFA12D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0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AF31CE1-40E6-ADD0-4737-3F410FB3B1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10">
                <a:extLst>
                  <a:ext uri="{FF2B5EF4-FFF2-40B4-BE49-F238E27FC236}">
                    <a16:creationId xmlns:a16="http://schemas.microsoft.com/office/drawing/2014/main" id="{270618E5-B206-B56E-8622-4CEE07C303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302533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1" name="Rectangle 4">
              <a:extLst>
                <a:ext uri="{FF2B5EF4-FFF2-40B4-BE49-F238E27FC236}">
                  <a16:creationId xmlns:a16="http://schemas.microsoft.com/office/drawing/2014/main" id="{3308FBF6-EF1C-0B62-447D-935629424873}"/>
                </a:ext>
              </a:extLst>
            </p:cNvPr>
            <p:cNvSpPr/>
            <p:nvPr/>
          </p:nvSpPr>
          <p:spPr>
            <a:xfrm>
              <a:off x="585087" y="86721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Illessze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ide </a:t>
              </a:r>
              <a:br>
                <a: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szervezete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logóját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3FCD5B2-CE17-2500-532E-7F19D634ECF0}"/>
              </a:ext>
            </a:extLst>
          </p:cNvPr>
          <p:cNvGrpSpPr/>
          <p:nvPr/>
        </p:nvGrpSpPr>
        <p:grpSpPr>
          <a:xfrm>
            <a:off x="-10968" y="0"/>
            <a:ext cx="6881372" cy="10020561"/>
            <a:chOff x="-10968" y="0"/>
            <a:chExt cx="6881372" cy="10020561"/>
          </a:xfrm>
        </p:grpSpPr>
        <p:pic>
          <p:nvPicPr>
            <p:cNvPr id="12" name="Picture 11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8802ACF2-5886-AFAC-F668-5A7C164CD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" b="1795"/>
            <a:stretch/>
          </p:blipFill>
          <p:spPr>
            <a:xfrm>
              <a:off x="-1" y="0"/>
              <a:ext cx="6870405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481929" y="5594259"/>
              <a:ext cx="6045134" cy="2890612"/>
              <a:chOff x="466444" y="3156082"/>
              <a:chExt cx="6273358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1077931" y="3156082"/>
                <a:ext cx="5050384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6444" y="3567055"/>
                <a:ext cx="6273358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en-GB" sz="40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Adjon</a:t>
                </a: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tanácsot</a:t>
                </a: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:b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40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ajánljon</a:t>
                </a: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támogatást</a:t>
                </a: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b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40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és</a:t>
                </a: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nyomon</a:t>
                </a: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követést</a:t>
                </a:r>
                <a:r>
                  <a:rPr lang="cs-CZ" sz="4000" b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.</a:t>
                </a:r>
                <a:endParaRPr lang="en-GB" sz="600" b="1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95C4A9-D919-DC0E-0977-66489F947EF6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CEA05DB-4471-E53A-A9E1-FB97093D440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569502AA-9015-3F53-F7E0-8AB7BA5A3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54328CE-6A6F-93EE-B205-E49F3F768071}"/>
                </a:ext>
              </a:extLst>
            </p:cNvPr>
            <p:cNvGrpSpPr/>
            <p:nvPr/>
          </p:nvGrpSpPr>
          <p:grpSpPr>
            <a:xfrm>
              <a:off x="2425934" y="375565"/>
              <a:ext cx="2049983" cy="2229945"/>
              <a:chOff x="2425934" y="375565"/>
              <a:chExt cx="2049983" cy="2229945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63575A48-BE2B-152F-3FD3-BA80FCCE534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502BF82A-65A5-C7FC-CE8A-341FB7D5C8C1}"/>
                  </a:ext>
                </a:extLst>
              </p:cNvPr>
              <p:cNvSpPr txBox="1"/>
              <p:nvPr/>
            </p:nvSpPr>
            <p:spPr>
              <a:xfrm>
                <a:off x="2425934" y="95895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M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ÉRTÉKKEL FOGYASSZON ALKOHOLOS ITALOKAT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0323B833-6DE4-5B5F-7B58-2AB686F57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4" name="Skupina 12">
              <a:extLst>
                <a:ext uri="{FF2B5EF4-FFF2-40B4-BE49-F238E27FC236}">
                  <a16:creationId xmlns:a16="http://schemas.microsoft.com/office/drawing/2014/main" id="{7A0B6345-47A5-67A9-652B-52D4BE2E1BD3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6" name="Rectangle 11">
                <a:extLst>
                  <a:ext uri="{FF2B5EF4-FFF2-40B4-BE49-F238E27FC236}">
                    <a16:creationId xmlns:a16="http://schemas.microsoft.com/office/drawing/2014/main" id="{51F7BD49-8A78-9590-1A5C-BB6B236C3720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7" name="TextBox 12">
                <a:extLst>
                  <a:ext uri="{FF2B5EF4-FFF2-40B4-BE49-F238E27FC236}">
                    <a16:creationId xmlns:a16="http://schemas.microsoft.com/office/drawing/2014/main" id="{24BC236D-B4C1-42DF-18C9-BB1273C2C653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hu-HU" sz="1200" b="1" i="0" dirty="0">
                    <a:solidFill>
                      <a:srgbClr val="877C63"/>
                    </a:solidFill>
                    <a:effectLst/>
                  </a:rPr>
                  <a:t>A PrEvCan</a:t>
                </a:r>
                <a:r>
                  <a:rPr lang="hu-HU" sz="1200" b="1" i="0" baseline="30000" dirty="0">
                    <a:solidFill>
                      <a:srgbClr val="877C63"/>
                    </a:solidFill>
                    <a:effectLst/>
                  </a:rPr>
                  <a:t>©</a:t>
                </a:r>
                <a:r>
                  <a:rPr lang="hu-HU" sz="1200" b="1" i="0" dirty="0">
                    <a:solidFill>
                      <a:srgbClr val="877C63"/>
                    </a:solidFill>
                    <a:effectLst/>
                  </a:rPr>
                  <a:t> kampányt az EONS hívta életre, és legfőbb partnerével, az ESMO-val </a:t>
                </a:r>
                <a:br>
                  <a:rPr lang="en-US" sz="1200" b="1" i="0" dirty="0">
                    <a:solidFill>
                      <a:srgbClr val="877C63"/>
                    </a:solidFill>
                    <a:effectLst/>
                  </a:rPr>
                </a:br>
                <a:r>
                  <a:rPr lang="hu-HU" sz="1200" b="1" i="0" dirty="0">
                    <a:solidFill>
                      <a:srgbClr val="877C63"/>
                    </a:solidFill>
                    <a:effectLst/>
                  </a:rPr>
                  <a:t>együttműködésben valósítja meg. További információk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8" name="Group 13">
                <a:extLst>
                  <a:ext uri="{FF2B5EF4-FFF2-40B4-BE49-F238E27FC236}">
                    <a16:creationId xmlns:a16="http://schemas.microsoft.com/office/drawing/2014/main" id="{998755A3-CE5C-2565-AEFE-FD032BFD7760}"/>
                  </a:ext>
                </a:extLst>
              </p:cNvPr>
              <p:cNvGrpSpPr/>
              <p:nvPr/>
            </p:nvGrpSpPr>
            <p:grpSpPr>
              <a:xfrm>
                <a:off x="55678" y="927444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4E982A41-0D0A-AE14-CA01-E2045CD4675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A10BF16-8C35-D42B-0A50-51D15B1A24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2" name="Graphic 10">
                <a:extLst>
                  <a:ext uri="{FF2B5EF4-FFF2-40B4-BE49-F238E27FC236}">
                    <a16:creationId xmlns:a16="http://schemas.microsoft.com/office/drawing/2014/main" id="{F0D57511-E8FC-60E5-E245-EE6D668710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302533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F34D34FF-7ECA-243D-965E-C0BECD235D07}"/>
                </a:ext>
              </a:extLst>
            </p:cNvPr>
            <p:cNvSpPr/>
            <p:nvPr/>
          </p:nvSpPr>
          <p:spPr>
            <a:xfrm>
              <a:off x="585087" y="86721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Illessze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ide </a:t>
              </a:r>
              <a:br>
                <a: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szervezete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logóját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FC0174D6-444D-78B8-AF3A-36F36E425F79}"/>
              </a:ext>
            </a:extLst>
          </p:cNvPr>
          <p:cNvGrpSpPr/>
          <p:nvPr/>
        </p:nvGrpSpPr>
        <p:grpSpPr>
          <a:xfrm>
            <a:off x="-18024" y="-1"/>
            <a:ext cx="6876024" cy="10020562"/>
            <a:chOff x="-18024" y="-1"/>
            <a:chExt cx="6876024" cy="10020562"/>
          </a:xfrm>
        </p:grpSpPr>
        <p:pic>
          <p:nvPicPr>
            <p:cNvPr id="7" name="Picture 6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17A8EA35-0EA5-F6C3-CF1F-F3155C75B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3D7F5A4-C85B-E63B-AE1D-9CD084050A1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ECBEB37-6421-9EC3-974B-750BE841EA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3A4D8938-8372-2AF5-630F-E089A1DBF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EFDF003-3A9D-5EC1-C709-CC167C60406A}"/>
                </a:ext>
              </a:extLst>
            </p:cNvPr>
            <p:cNvGrpSpPr/>
            <p:nvPr/>
          </p:nvGrpSpPr>
          <p:grpSpPr>
            <a:xfrm>
              <a:off x="2425934" y="375565"/>
              <a:ext cx="2049983" cy="2229945"/>
              <a:chOff x="2425934" y="375565"/>
              <a:chExt cx="2049983" cy="2229945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7F00B833-E444-69D2-0EE5-3E2914A427A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537AE64E-F719-8CC0-2F09-0AC8DD205D97}"/>
                  </a:ext>
                </a:extLst>
              </p:cNvPr>
              <p:cNvSpPr txBox="1"/>
              <p:nvPr/>
            </p:nvSpPr>
            <p:spPr>
              <a:xfrm>
                <a:off x="2425934" y="95895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M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ÉRTÉKKEL FOGYASSZON ALKOHOLOS ITALOKAT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4C51FA2B-2588-F3F9-3C90-624C0DADE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6" name="Skupina 12">
              <a:extLst>
                <a:ext uri="{FF2B5EF4-FFF2-40B4-BE49-F238E27FC236}">
                  <a16:creationId xmlns:a16="http://schemas.microsoft.com/office/drawing/2014/main" id="{50653D22-B0EF-EF38-6D45-670ADEF243CE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7" name="Rectangle 11">
                <a:extLst>
                  <a:ext uri="{FF2B5EF4-FFF2-40B4-BE49-F238E27FC236}">
                    <a16:creationId xmlns:a16="http://schemas.microsoft.com/office/drawing/2014/main" id="{E165FC9E-F8D9-E7CC-D727-B4792AEE316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8" name="TextBox 12">
                <a:extLst>
                  <a:ext uri="{FF2B5EF4-FFF2-40B4-BE49-F238E27FC236}">
                    <a16:creationId xmlns:a16="http://schemas.microsoft.com/office/drawing/2014/main" id="{B42DD188-6509-80A2-5A55-05586BB6F62A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hu-HU" sz="1200" b="1" i="0" dirty="0">
                    <a:solidFill>
                      <a:srgbClr val="877C63"/>
                    </a:solidFill>
                    <a:effectLst/>
                  </a:rPr>
                  <a:t>A PrEvCan</a:t>
                </a:r>
                <a:r>
                  <a:rPr lang="hu-HU" sz="1200" b="1" i="0" baseline="30000" dirty="0">
                    <a:solidFill>
                      <a:srgbClr val="877C63"/>
                    </a:solidFill>
                    <a:effectLst/>
                  </a:rPr>
                  <a:t>©</a:t>
                </a:r>
                <a:r>
                  <a:rPr lang="hu-HU" sz="1200" b="1" i="0" dirty="0">
                    <a:solidFill>
                      <a:srgbClr val="877C63"/>
                    </a:solidFill>
                    <a:effectLst/>
                  </a:rPr>
                  <a:t> kampányt az EONS hívta életre, és legfőbb partnerével, az ESMO-val </a:t>
                </a:r>
                <a:br>
                  <a:rPr lang="en-US" sz="1200" b="1" i="0" dirty="0">
                    <a:solidFill>
                      <a:srgbClr val="877C63"/>
                    </a:solidFill>
                    <a:effectLst/>
                  </a:rPr>
                </a:br>
                <a:r>
                  <a:rPr lang="hu-HU" sz="1200" b="1" i="0" dirty="0">
                    <a:solidFill>
                      <a:srgbClr val="877C63"/>
                    </a:solidFill>
                    <a:effectLst/>
                  </a:rPr>
                  <a:t>együttműködésben valósítja meg. További információk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9" name="Group 13">
                <a:extLst>
                  <a:ext uri="{FF2B5EF4-FFF2-40B4-BE49-F238E27FC236}">
                    <a16:creationId xmlns:a16="http://schemas.microsoft.com/office/drawing/2014/main" id="{D11BC50D-50FA-43AA-7942-FA0AA9F5EAE9}"/>
                  </a:ext>
                </a:extLst>
              </p:cNvPr>
              <p:cNvGrpSpPr/>
              <p:nvPr/>
            </p:nvGrpSpPr>
            <p:grpSpPr>
              <a:xfrm>
                <a:off x="55678" y="927444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1" name="Ovaal 2">
                  <a:extLst>
                    <a:ext uri="{FF2B5EF4-FFF2-40B4-BE49-F238E27FC236}">
                      <a16:creationId xmlns:a16="http://schemas.microsoft.com/office/drawing/2014/main" id="{E4EFF9B0-1AD1-BC28-95C2-4D657A4066B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2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A7F0D51-F62B-CCE8-B83B-B06CDD9406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0" name="Graphic 10">
                <a:extLst>
                  <a:ext uri="{FF2B5EF4-FFF2-40B4-BE49-F238E27FC236}">
                    <a16:creationId xmlns:a16="http://schemas.microsoft.com/office/drawing/2014/main" id="{6723054A-68FF-9F1F-BE74-40175B1576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302533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3" name="Rectangle 4">
              <a:extLst>
                <a:ext uri="{FF2B5EF4-FFF2-40B4-BE49-F238E27FC236}">
                  <a16:creationId xmlns:a16="http://schemas.microsoft.com/office/drawing/2014/main" id="{292AE79A-963F-CC8F-9224-77B3D54A1D3E}"/>
                </a:ext>
              </a:extLst>
            </p:cNvPr>
            <p:cNvSpPr/>
            <p:nvPr/>
          </p:nvSpPr>
          <p:spPr>
            <a:xfrm>
              <a:off x="585087" y="86721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Illessze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ide </a:t>
              </a:r>
              <a:br>
                <a: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szervezete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logóját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6" name="Text Box 2">
              <a:extLst>
                <a:ext uri="{FF2B5EF4-FFF2-40B4-BE49-F238E27FC236}">
                  <a16:creationId xmlns:a16="http://schemas.microsoft.com/office/drawing/2014/main" id="{425A6AA0-7BF3-8614-C803-06D86E307B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5283" y="5600865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/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Testreszabott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szöveg</a:t>
              </a:r>
              <a:endParaRPr lang="en-GB" sz="54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 Box 2">
              <a:extLst>
                <a:ext uri="{FF2B5EF4-FFF2-40B4-BE49-F238E27FC236}">
                  <a16:creationId xmlns:a16="http://schemas.microsoft.com/office/drawing/2014/main" id="{B31AA46A-00C6-3846-75B6-716C53C9AF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42" y="3109596"/>
              <a:ext cx="2083939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Illessze</a:t>
              </a:r>
              <a:r>
                <a:rPr lang="en-US" sz="28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28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28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ide </a:t>
              </a:r>
              <a:r>
                <a:rPr lang="en-US" sz="28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fényképét</a:t>
              </a:r>
              <a:endParaRPr lang="en-GB" sz="2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530</Words>
  <Application>Microsoft Office PowerPoint</Application>
  <PresentationFormat>A4 Paper (210x297 mm)</PresentationFormat>
  <Paragraphs>70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2023-02-16T13:55:23Z</dcterms:modified>
</cp:coreProperties>
</file>