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86" r:id="rId2"/>
    <p:sldId id="261" r:id="rId3"/>
    <p:sldId id="262" r:id="rId4"/>
    <p:sldId id="295" r:id="rId5"/>
    <p:sldId id="291" r:id="rId6"/>
    <p:sldId id="287" r:id="rId7"/>
    <p:sldId id="281" r:id="rId8"/>
    <p:sldId id="284" r:id="rId9"/>
    <p:sldId id="279" r:id="rId10"/>
  </p:sldIdLst>
  <p:sldSz cx="6858000" cy="9906000" type="A4"/>
  <p:notesSz cx="7104063" cy="102346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77C63"/>
    <a:srgbClr val="D9A7A7"/>
    <a:srgbClr val="CC3300"/>
    <a:srgbClr val="F2F2F2"/>
    <a:srgbClr val="F3F3F3"/>
    <a:srgbClr val="DEDEDE"/>
    <a:srgbClr val="E0E0E0"/>
    <a:srgbClr val="F6F6F5"/>
    <a:srgbClr val="F7F6F5"/>
    <a:srgbClr val="F9F8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0462E4C-B0B6-4C77-878E-4A2745636BF1}" v="32" dt="2023-02-13T06:11:05.52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10" autoAdjust="0"/>
    <p:restoredTop sz="94652" autoAdjust="0"/>
  </p:normalViewPr>
  <p:slideViewPr>
    <p:cSldViewPr snapToGrid="0">
      <p:cViewPr varScale="1">
        <p:scale>
          <a:sx n="72" d="100"/>
          <a:sy n="72" d="100"/>
        </p:scale>
        <p:origin x="224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5/10/relationships/revisionInfo" Target="revisionInfo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20/02/2023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649338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20/02/2023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462644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20/02/2023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129477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20/02/2023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396472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20/02/2023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578423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20/02/2023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246648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20/02/2023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800668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20/02/2023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132180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20/02/2023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023116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20/02/2023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870120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20/02/2023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07979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AE1D88-860E-4904-B7AC-FEEA68306E88}" type="datetimeFigureOut">
              <a:rPr lang="en-GB" smtClean="0"/>
              <a:t>20/02/2023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21590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9.jpeg"/><Relationship Id="rId7" Type="http://schemas.openxmlformats.org/officeDocument/2006/relationships/image" Target="../media/image5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microsoft.com/office/2007/relationships/hdphoto" Target="../media/hdphoto1.wdp"/><Relationship Id="rId7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microsoft.com/office/2007/relationships/hdphoto" Target="../media/hdphoto2.wdp"/><Relationship Id="rId10" Type="http://schemas.openxmlformats.org/officeDocument/2006/relationships/image" Target="../media/image6.svg"/><Relationship Id="rId4" Type="http://schemas.openxmlformats.org/officeDocument/2006/relationships/image" Target="../media/image11.png"/><Relationship Id="rId9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A7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id="{C6462F3F-A547-DC38-01BA-D1604F7BCDF4}"/>
              </a:ext>
            </a:extLst>
          </p:cNvPr>
          <p:cNvGrpSpPr/>
          <p:nvPr/>
        </p:nvGrpSpPr>
        <p:grpSpPr>
          <a:xfrm>
            <a:off x="-4101" y="153870"/>
            <a:ext cx="6879926" cy="9825588"/>
            <a:chOff x="-4101" y="153870"/>
            <a:chExt cx="6879926" cy="9825588"/>
          </a:xfrm>
        </p:grpSpPr>
        <p:sp>
          <p:nvSpPr>
            <p:cNvPr id="19" name="Freeform 72">
              <a:extLst>
                <a:ext uri="{FF2B5EF4-FFF2-40B4-BE49-F238E27FC236}">
                  <a16:creationId xmlns:a16="http://schemas.microsoft.com/office/drawing/2014/main" id="{BF8E8331-1907-4253-9301-20ED114474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0"/>
              <a:ext cx="4213623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20" name="Freeform 74">
              <a:extLst>
                <a:ext uri="{FF2B5EF4-FFF2-40B4-BE49-F238E27FC236}">
                  <a16:creationId xmlns:a16="http://schemas.microsoft.com/office/drawing/2014/main" id="{37D52375-E0D3-47D4-B1A5-F8E64AD30D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A5FEF6DD-585F-1199-0FC2-AD256E4C8A71}"/>
                </a:ext>
              </a:extLst>
            </p:cNvPr>
            <p:cNvGrpSpPr/>
            <p:nvPr/>
          </p:nvGrpSpPr>
          <p:grpSpPr>
            <a:xfrm>
              <a:off x="431279" y="375565"/>
              <a:ext cx="1792224" cy="1792224"/>
              <a:chOff x="1433852" y="1700836"/>
              <a:chExt cx="2823923" cy="2823924"/>
            </a:xfrm>
          </p:grpSpPr>
          <p:sp>
            <p:nvSpPr>
              <p:cNvPr id="37" name="Ovaal 2">
                <a:extLst>
                  <a:ext uri="{FF2B5EF4-FFF2-40B4-BE49-F238E27FC236}">
                    <a16:creationId xmlns:a16="http://schemas.microsoft.com/office/drawing/2014/main" id="{8A2DE224-974B-3F12-8DDB-319001774B99}"/>
                  </a:ext>
                </a:extLst>
              </p:cNvPr>
              <p:cNvSpPr/>
              <p:nvPr/>
            </p:nvSpPr>
            <p:spPr>
              <a:xfrm>
                <a:off x="1433852" y="1700836"/>
                <a:ext cx="2823923" cy="282392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sz="1801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38" name="Picture 37" descr="A picture containing text, clipart&#10;&#10;Description automatically generated">
                <a:extLst>
                  <a:ext uri="{FF2B5EF4-FFF2-40B4-BE49-F238E27FC236}">
                    <a16:creationId xmlns:a16="http://schemas.microsoft.com/office/drawing/2014/main" id="{B506322B-FFFB-E0D9-77DF-A394480ACE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99791" y="1805365"/>
                <a:ext cx="2669717" cy="2651760"/>
              </a:xfrm>
              <a:prstGeom prst="ellipse">
                <a:avLst/>
              </a:prstGeom>
            </p:spPr>
          </p:pic>
        </p:grpSp>
        <p:sp>
          <p:nvSpPr>
            <p:cNvPr id="57" name="Rectangle: Rounded Corners 56">
              <a:extLst>
                <a:ext uri="{FF2B5EF4-FFF2-40B4-BE49-F238E27FC236}">
                  <a16:creationId xmlns:a16="http://schemas.microsoft.com/office/drawing/2014/main" id="{8E8A3043-603E-6CED-2B04-9EE75E5226DD}"/>
                </a:ext>
              </a:extLst>
            </p:cNvPr>
            <p:cNvSpPr/>
            <p:nvPr/>
          </p:nvSpPr>
          <p:spPr>
            <a:xfrm>
              <a:off x="347456" y="4555419"/>
              <a:ext cx="6238960" cy="1708298"/>
            </a:xfrm>
            <a:prstGeom prst="roundRect">
              <a:avLst/>
            </a:prstGeom>
            <a:solidFill>
              <a:schemeClr val="bg1">
                <a:alpha val="77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id="{8F7ECA4E-66A6-A4C7-99EF-195DB43D667A}"/>
                </a:ext>
              </a:extLst>
            </p:cNvPr>
            <p:cNvSpPr/>
            <p:nvPr/>
          </p:nvSpPr>
          <p:spPr>
            <a:xfrm>
              <a:off x="453258" y="4662803"/>
              <a:ext cx="5981219" cy="1489904"/>
            </a:xfrm>
            <a:prstGeom prst="roundRect">
              <a:avLst/>
            </a:prstGeom>
            <a:noFill/>
            <a:ln>
              <a:solidFill>
                <a:srgbClr val="DBD1C3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C28B1735-51B1-0D6F-DB10-4776CB3544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9657B27-8444-E264-CB37-237EA3FBB723}"/>
                </a:ext>
              </a:extLst>
            </p:cNvPr>
            <p:cNvGrpSpPr/>
            <p:nvPr/>
          </p:nvGrpSpPr>
          <p:grpSpPr>
            <a:xfrm>
              <a:off x="2418875" y="375565"/>
              <a:ext cx="2049983" cy="2098358"/>
              <a:chOff x="2418875" y="375565"/>
              <a:chExt cx="2049983" cy="2098358"/>
            </a:xfrm>
          </p:grpSpPr>
          <p:sp>
            <p:nvSpPr>
              <p:cNvPr id="47" name="Ovaal 41">
                <a:extLst>
                  <a:ext uri="{FF2B5EF4-FFF2-40B4-BE49-F238E27FC236}">
                    <a16:creationId xmlns:a16="http://schemas.microsoft.com/office/drawing/2014/main" id="{EF7D55F8-CA01-8329-6C5D-A4F715D55717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877C6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48" name="TextBox 7">
                <a:extLst>
                  <a:ext uri="{FF2B5EF4-FFF2-40B4-BE49-F238E27FC236}">
                    <a16:creationId xmlns:a16="http://schemas.microsoft.com/office/drawing/2014/main" id="{3B7972DD-22E5-CF6D-95D3-5F29FFC17193}"/>
                  </a:ext>
                </a:extLst>
              </p:cNvPr>
              <p:cNvSpPr txBox="1"/>
              <p:nvPr/>
            </p:nvSpPr>
            <p:spPr>
              <a:xfrm>
                <a:off x="2418875" y="827368"/>
                <a:ext cx="204998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12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fontAlgn="base"/>
                <a:r>
                  <a:rPr lang="en-US" sz="12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REDUZIEREN SIE IHREN ALKOHOLKONSUM</a:t>
                </a:r>
                <a:endParaRPr lang="en-GB" sz="120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3" name="Picture 2" descr="Icon&#10;&#10;Description automatically generated">
                <a:extLst>
                  <a:ext uri="{FF2B5EF4-FFF2-40B4-BE49-F238E27FC236}">
                    <a16:creationId xmlns:a16="http://schemas.microsoft.com/office/drawing/2014/main" id="{F9A5E901-5689-E571-D9A6-8235B4D044D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51145" y="410315"/>
                <a:ext cx="548640" cy="548640"/>
              </a:xfrm>
              <a:prstGeom prst="rect">
                <a:avLst/>
              </a:prstGeom>
            </p:spPr>
          </p:pic>
        </p:grpSp>
        <p:sp>
          <p:nvSpPr>
            <p:cNvPr id="5" name="TextBox 18">
              <a:extLst>
                <a:ext uri="{FF2B5EF4-FFF2-40B4-BE49-F238E27FC236}">
                  <a16:creationId xmlns:a16="http://schemas.microsoft.com/office/drawing/2014/main" id="{077C1990-EB26-B6A8-4854-E3D9201D6649}"/>
                </a:ext>
              </a:extLst>
            </p:cNvPr>
            <p:cNvSpPr txBox="1"/>
            <p:nvPr/>
          </p:nvSpPr>
          <p:spPr>
            <a:xfrm>
              <a:off x="782258" y="4634810"/>
              <a:ext cx="5369356" cy="13542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dirty="0">
                <a:solidFill>
                  <a:srgbClr val="877C63"/>
                </a:solidFill>
              </a:endParaRPr>
            </a:p>
            <a:p>
              <a:pPr algn="ctr"/>
              <a:r>
                <a:rPr lang="de-DE" sz="3200" b="1" dirty="0">
                  <a:solidFill>
                    <a:srgbClr val="877C6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Botschaften </a:t>
              </a:r>
              <a:br>
                <a:rPr lang="de-DE" sz="3200" b="1" dirty="0">
                  <a:solidFill>
                    <a:srgbClr val="877C6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de-DE" sz="3200" b="1" dirty="0">
                  <a:solidFill>
                    <a:srgbClr val="877C6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für die breite Öffentlichkeit</a:t>
              </a:r>
            </a:p>
          </p:txBody>
        </p:sp>
        <p:grpSp>
          <p:nvGrpSpPr>
            <p:cNvPr id="6" name="Group 9">
              <a:extLst>
                <a:ext uri="{FF2B5EF4-FFF2-40B4-BE49-F238E27FC236}">
                  <a16:creationId xmlns:a16="http://schemas.microsoft.com/office/drawing/2014/main" id="{60BA0229-2E2B-0740-1306-52F37729C103}"/>
                </a:ext>
              </a:extLst>
            </p:cNvPr>
            <p:cNvGrpSpPr/>
            <p:nvPr/>
          </p:nvGrpSpPr>
          <p:grpSpPr>
            <a:xfrm>
              <a:off x="-4101" y="9133072"/>
              <a:ext cx="6879926" cy="846386"/>
              <a:chOff x="-4101" y="9133072"/>
              <a:chExt cx="6879926" cy="846386"/>
            </a:xfrm>
          </p:grpSpPr>
          <p:grpSp>
            <p:nvGrpSpPr>
              <p:cNvPr id="7" name="Group 10">
                <a:extLst>
                  <a:ext uri="{FF2B5EF4-FFF2-40B4-BE49-F238E27FC236}">
                    <a16:creationId xmlns:a16="http://schemas.microsoft.com/office/drawing/2014/main" id="{33489E54-8AE6-DA0B-7E31-8D30BB71E66C}"/>
                  </a:ext>
                </a:extLst>
              </p:cNvPr>
              <p:cNvGrpSpPr/>
              <p:nvPr/>
            </p:nvGrpSpPr>
            <p:grpSpPr>
              <a:xfrm>
                <a:off x="-4101" y="9133072"/>
                <a:ext cx="6879926" cy="846386"/>
                <a:chOff x="0" y="9108896"/>
                <a:chExt cx="6879926" cy="846386"/>
              </a:xfrm>
            </p:grpSpPr>
            <p:sp>
              <p:nvSpPr>
                <p:cNvPr id="9" name="Rectangle 13">
                  <a:extLst>
                    <a:ext uri="{FF2B5EF4-FFF2-40B4-BE49-F238E27FC236}">
                      <a16:creationId xmlns:a16="http://schemas.microsoft.com/office/drawing/2014/main" id="{5A1193E9-09D3-9FA6-3029-725AF8397565}"/>
                    </a:ext>
                  </a:extLst>
                </p:cNvPr>
                <p:cNvSpPr/>
                <p:nvPr/>
              </p:nvSpPr>
              <p:spPr>
                <a:xfrm>
                  <a:off x="0" y="9109018"/>
                  <a:ext cx="6858000" cy="796982"/>
                </a:xfrm>
                <a:prstGeom prst="rect">
                  <a:avLst/>
                </a:prstGeom>
                <a:solidFill>
                  <a:schemeClr val="bg1">
                    <a:alpha val="67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877C63"/>
                    </a:solidFill>
                  </a:endParaRPr>
                </a:p>
              </p:txBody>
            </p:sp>
            <p:sp>
              <p:nvSpPr>
                <p:cNvPr id="10" name="TextBox 14">
                  <a:extLst>
                    <a:ext uri="{FF2B5EF4-FFF2-40B4-BE49-F238E27FC236}">
                      <a16:creationId xmlns:a16="http://schemas.microsoft.com/office/drawing/2014/main" id="{546085E7-3A7D-9151-529A-E137F2DB911E}"/>
                    </a:ext>
                  </a:extLst>
                </p:cNvPr>
                <p:cNvSpPr txBox="1"/>
                <p:nvPr/>
              </p:nvSpPr>
              <p:spPr>
                <a:xfrm>
                  <a:off x="21927" y="9108896"/>
                  <a:ext cx="6857999" cy="8463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l-BE" sz="1300" b="1" dirty="0">
                      <a:solidFill>
                        <a:srgbClr val="877C63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#PrEvCan #CANCERCODE</a:t>
                  </a:r>
                </a:p>
                <a:p>
                  <a:pPr algn="ctr"/>
                  <a:r>
                    <a:rPr lang="de-DE" sz="1200" b="1" dirty="0">
                      <a:solidFill>
                        <a:srgbClr val="877C63"/>
                      </a:solidFill>
                    </a:rPr>
                    <a:t>Die </a:t>
                  </a:r>
                  <a:r>
                    <a:rPr lang="de-DE" sz="1200" b="1" dirty="0" err="1">
                      <a:solidFill>
                        <a:srgbClr val="877C63"/>
                      </a:solidFill>
                    </a:rPr>
                    <a:t>PrEvCan</a:t>
                  </a:r>
                  <a:r>
                    <a:rPr lang="de-DE" sz="1200" b="1" dirty="0">
                      <a:solidFill>
                        <a:srgbClr val="877C63"/>
                      </a:solidFill>
                    </a:rPr>
                    <a:t>©- Kampagne wurde von EONS initiiert </a:t>
                  </a:r>
                  <a:br>
                    <a:rPr lang="de-DE" sz="1200" b="1" dirty="0">
                      <a:solidFill>
                        <a:srgbClr val="877C63"/>
                      </a:solidFill>
                    </a:rPr>
                  </a:br>
                  <a:r>
                    <a:rPr lang="de-DE" sz="1200" b="1" dirty="0">
                      <a:solidFill>
                        <a:srgbClr val="877C63"/>
                      </a:solidFill>
                    </a:rPr>
                    <a:t>und wird im Verbund durchgeführt mit dem wichtigsten Kampagnenpartner ESMO. </a:t>
                  </a:r>
                  <a:br>
                    <a:rPr lang="de-DE" sz="1200" b="1" dirty="0">
                      <a:solidFill>
                        <a:srgbClr val="877C63"/>
                      </a:solidFill>
                    </a:rPr>
                  </a:br>
                  <a:r>
                    <a:rPr lang="de-DE" sz="1200" b="1" dirty="0">
                      <a:solidFill>
                        <a:srgbClr val="877C63"/>
                      </a:solidFill>
                    </a:rPr>
                    <a:t>Weitere Informationen unter: www.cancernurse.eu/prevcan</a:t>
                  </a:r>
                </a:p>
              </p:txBody>
            </p:sp>
            <p:grpSp>
              <p:nvGrpSpPr>
                <p:cNvPr id="11" name="Group 15">
                  <a:extLst>
                    <a:ext uri="{FF2B5EF4-FFF2-40B4-BE49-F238E27FC236}">
                      <a16:creationId xmlns:a16="http://schemas.microsoft.com/office/drawing/2014/main" id="{48BD0F9C-B4E9-ECAF-6964-53D38B80DBCF}"/>
                    </a:ext>
                  </a:extLst>
                </p:cNvPr>
                <p:cNvGrpSpPr/>
                <p:nvPr/>
              </p:nvGrpSpPr>
              <p:grpSpPr>
                <a:xfrm>
                  <a:off x="224716" y="9297854"/>
                  <a:ext cx="475488" cy="475488"/>
                  <a:chOff x="-302004" y="1916250"/>
                  <a:chExt cx="2823923" cy="2823924"/>
                </a:xfrm>
              </p:grpSpPr>
              <p:sp>
                <p:nvSpPr>
                  <p:cNvPr id="12" name="Ovaal 2">
                    <a:extLst>
                      <a:ext uri="{FF2B5EF4-FFF2-40B4-BE49-F238E27FC236}">
                        <a16:creationId xmlns:a16="http://schemas.microsoft.com/office/drawing/2014/main" id="{11EAECA5-3032-FD78-B813-CC750AD6EBD4}"/>
                      </a:ext>
                    </a:extLst>
                  </p:cNvPr>
                  <p:cNvSpPr/>
                  <p:nvPr/>
                </p:nvSpPr>
                <p:spPr>
                  <a:xfrm>
                    <a:off x="-302004" y="1916250"/>
                    <a:ext cx="2823923" cy="282392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BE" sz="1801" dirty="0">
                      <a:solidFill>
                        <a:srgbClr val="877C63"/>
                      </a:solidFill>
                    </a:endParaRPr>
                  </a:p>
                </p:txBody>
              </p:sp>
              <p:pic>
                <p:nvPicPr>
                  <p:cNvPr id="13" name="Picture 19" descr="A picture containing text, clipart&#10;&#10;Description automatically generated">
                    <a:extLst>
                      <a:ext uri="{FF2B5EF4-FFF2-40B4-BE49-F238E27FC236}">
                        <a16:creationId xmlns:a16="http://schemas.microsoft.com/office/drawing/2014/main" id="{BD9B0916-44CC-A9B1-69E5-45FF4AE23B6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219048" y="2002330"/>
                    <a:ext cx="2669717" cy="2651758"/>
                  </a:xfrm>
                  <a:prstGeom prst="ellipse">
                    <a:avLst/>
                  </a:prstGeom>
                </p:spPr>
              </p:pic>
            </p:grpSp>
          </p:grpSp>
          <p:pic>
            <p:nvPicPr>
              <p:cNvPr id="8" name="Graphic 12">
                <a:extLst>
                  <a:ext uri="{FF2B5EF4-FFF2-40B4-BE49-F238E27FC236}">
                    <a16:creationId xmlns:a16="http://schemas.microsoft.com/office/drawing/2014/main" id="{F0EE65A8-A866-9FDC-5052-5F544D7D0A6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061796" y="9394066"/>
                <a:ext cx="703986" cy="33141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4799766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2">
            <a:extLst>
              <a:ext uri="{FF2B5EF4-FFF2-40B4-BE49-F238E27FC236}">
                <a16:creationId xmlns:a16="http://schemas.microsoft.com/office/drawing/2014/main" id="{A442577B-E0A0-81EA-B88B-984FD3184242}"/>
              </a:ext>
            </a:extLst>
          </p:cNvPr>
          <p:cNvGrpSpPr/>
          <p:nvPr/>
        </p:nvGrpSpPr>
        <p:grpSpPr>
          <a:xfrm>
            <a:off x="-18024" y="-1"/>
            <a:ext cx="6893849" cy="9979459"/>
            <a:chOff x="-18024" y="-1"/>
            <a:chExt cx="6893849" cy="9979459"/>
          </a:xfrm>
        </p:grpSpPr>
        <p:pic>
          <p:nvPicPr>
            <p:cNvPr id="8" name="Picture 7" descr="A picture containing spectacles&#10;&#10;Description automatically generated">
              <a:extLst>
                <a:ext uri="{FF2B5EF4-FFF2-40B4-BE49-F238E27FC236}">
                  <a16:creationId xmlns:a16="http://schemas.microsoft.com/office/drawing/2014/main" id="{D4BE5E82-68F1-A8F1-A5B2-0909D0BAFD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8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33" t="-10" r="24905" b="38296"/>
            <a:stretch/>
          </p:blipFill>
          <p:spPr>
            <a:xfrm>
              <a:off x="-18024" y="-1"/>
              <a:ext cx="6872121" cy="9908377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590119" y="3788625"/>
              <a:ext cx="5655833" cy="3817198"/>
            </a:xfrm>
            <a:prstGeom prst="roundRect">
              <a:avLst/>
            </a:prstGeom>
            <a:solidFill>
              <a:schemeClr val="bg1">
                <a:alpha val="70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Freeform 72">
              <a:extLst>
                <a:ext uri="{FF2B5EF4-FFF2-40B4-BE49-F238E27FC236}">
                  <a16:creationId xmlns:a16="http://schemas.microsoft.com/office/drawing/2014/main" id="{BF8E8331-1907-4253-9301-20ED114474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0"/>
              <a:ext cx="4213623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20" name="Freeform 74">
              <a:extLst>
                <a:ext uri="{FF2B5EF4-FFF2-40B4-BE49-F238E27FC236}">
                  <a16:creationId xmlns:a16="http://schemas.microsoft.com/office/drawing/2014/main" id="{37D52375-E0D3-47D4-B1A5-F8E64AD30D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1390292E-CF4A-4AAE-B8F3-6810A56F2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51960" y="3829635"/>
              <a:ext cx="5783812" cy="1466835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 dirty="0">
                  <a:solidFill>
                    <a:srgbClr val="91B512"/>
                  </a:solidFill>
                  <a:effectLst/>
                  <a:latin typeface="Aharoni" panose="02010803020104030203" pitchFamily="2" charset="-79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solidFill>
                  <a:srgbClr val="91B512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de-DE" sz="32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Reduzieren Sie </a:t>
              </a:r>
              <a:br>
                <a:rPr lang="de-DE" sz="32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</a:br>
              <a:r>
                <a:rPr lang="de-DE" sz="32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Ihren Alkoholkonsum. </a:t>
              </a:r>
              <a:br>
                <a:rPr lang="de-DE" sz="32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</a:br>
              <a:r>
                <a:rPr lang="de-DE" sz="32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Der völlige Verzicht </a:t>
              </a:r>
              <a:br>
                <a:rPr lang="de-DE" sz="32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</a:br>
              <a:r>
                <a:rPr lang="de-DE" sz="32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auf Alkohol ist noch besser </a:t>
              </a:r>
              <a:br>
                <a:rPr lang="de-DE" sz="32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</a:br>
              <a:r>
                <a:rPr lang="de-DE" sz="32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für die Verringerung </a:t>
              </a:r>
              <a:br>
                <a:rPr lang="de-DE" sz="32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</a:br>
              <a:r>
                <a:rPr lang="de-DE" sz="32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Ihres Krebsrisikos.</a:t>
              </a:r>
              <a:endParaRPr lang="en-GB" sz="6000" b="1" dirty="0">
                <a:solidFill>
                  <a:srgbClr val="877C63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A70CAE8A-5392-A607-5054-D0077DDE6318}"/>
                </a:ext>
              </a:extLst>
            </p:cNvPr>
            <p:cNvSpPr/>
            <p:nvPr/>
          </p:nvSpPr>
          <p:spPr>
            <a:xfrm>
              <a:off x="439174" y="375565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19B27EFB-E187-1723-E33B-E75560792D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67CA8915-E5D5-4993-87C7-CB344724FBB3}"/>
                </a:ext>
              </a:extLst>
            </p:cNvPr>
            <p:cNvGrpSpPr/>
            <p:nvPr/>
          </p:nvGrpSpPr>
          <p:grpSpPr>
            <a:xfrm>
              <a:off x="2529344" y="375565"/>
              <a:ext cx="1799302" cy="1805224"/>
              <a:chOff x="2529344" y="375565"/>
              <a:chExt cx="1799302" cy="1805224"/>
            </a:xfrm>
          </p:grpSpPr>
          <p:sp>
            <p:nvSpPr>
              <p:cNvPr id="4" name="Ovaal 41">
                <a:extLst>
                  <a:ext uri="{FF2B5EF4-FFF2-40B4-BE49-F238E27FC236}">
                    <a16:creationId xmlns:a16="http://schemas.microsoft.com/office/drawing/2014/main" id="{4689072D-6CE6-37F2-D231-920DF48304B8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877C6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6" name="Picture 5" descr="Icon&#10;&#10;Description automatically generated">
                <a:extLst>
                  <a:ext uri="{FF2B5EF4-FFF2-40B4-BE49-F238E27FC236}">
                    <a16:creationId xmlns:a16="http://schemas.microsoft.com/office/drawing/2014/main" id="{E8F58A8F-9152-8B8B-C385-B9F9170927A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51145" y="410315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990FE9B1-1936-89C3-5F2D-7847B025AD07}"/>
                </a:ext>
              </a:extLst>
            </p:cNvPr>
            <p:cNvGrpSpPr/>
            <p:nvPr/>
          </p:nvGrpSpPr>
          <p:grpSpPr>
            <a:xfrm>
              <a:off x="2418875" y="375565"/>
              <a:ext cx="2049983" cy="2098358"/>
              <a:chOff x="2418875" y="375565"/>
              <a:chExt cx="2049983" cy="2098358"/>
            </a:xfrm>
          </p:grpSpPr>
          <p:sp>
            <p:nvSpPr>
              <p:cNvPr id="18" name="Ovaal 41">
                <a:extLst>
                  <a:ext uri="{FF2B5EF4-FFF2-40B4-BE49-F238E27FC236}">
                    <a16:creationId xmlns:a16="http://schemas.microsoft.com/office/drawing/2014/main" id="{8DCC5369-04C0-00D6-02A1-96AABEBCD9A4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877C6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1" name="TextBox 7">
                <a:extLst>
                  <a:ext uri="{FF2B5EF4-FFF2-40B4-BE49-F238E27FC236}">
                    <a16:creationId xmlns:a16="http://schemas.microsoft.com/office/drawing/2014/main" id="{92CA1992-3843-A152-7AE2-63ACDAD86DC8}"/>
                  </a:ext>
                </a:extLst>
              </p:cNvPr>
              <p:cNvSpPr txBox="1"/>
              <p:nvPr/>
            </p:nvSpPr>
            <p:spPr>
              <a:xfrm>
                <a:off x="2418875" y="827368"/>
                <a:ext cx="204998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12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fontAlgn="base"/>
                <a:r>
                  <a:rPr lang="en-US" sz="12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REDUZIEREN SIE IHREN ALKOHOLKONSUM</a:t>
                </a:r>
                <a:endParaRPr lang="en-GB" sz="120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22" name="Picture 21" descr="Icon&#10;&#10;Description automatically generated">
                <a:extLst>
                  <a:ext uri="{FF2B5EF4-FFF2-40B4-BE49-F238E27FC236}">
                    <a16:creationId xmlns:a16="http://schemas.microsoft.com/office/drawing/2014/main" id="{51D5C066-C048-3CD7-F595-7915FEE553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51145" y="410315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23" name="Group 9">
              <a:extLst>
                <a:ext uri="{FF2B5EF4-FFF2-40B4-BE49-F238E27FC236}">
                  <a16:creationId xmlns:a16="http://schemas.microsoft.com/office/drawing/2014/main" id="{88712ED5-7C54-B356-DFEA-CCF74C9283A2}"/>
                </a:ext>
              </a:extLst>
            </p:cNvPr>
            <p:cNvGrpSpPr/>
            <p:nvPr/>
          </p:nvGrpSpPr>
          <p:grpSpPr>
            <a:xfrm>
              <a:off x="-4101" y="9133072"/>
              <a:ext cx="6879926" cy="846386"/>
              <a:chOff x="-4101" y="9133072"/>
              <a:chExt cx="6879926" cy="846386"/>
            </a:xfrm>
          </p:grpSpPr>
          <p:grpSp>
            <p:nvGrpSpPr>
              <p:cNvPr id="24" name="Group 10">
                <a:extLst>
                  <a:ext uri="{FF2B5EF4-FFF2-40B4-BE49-F238E27FC236}">
                    <a16:creationId xmlns:a16="http://schemas.microsoft.com/office/drawing/2014/main" id="{7F83430A-B801-D00A-95F5-CFC638D219AD}"/>
                  </a:ext>
                </a:extLst>
              </p:cNvPr>
              <p:cNvGrpSpPr/>
              <p:nvPr/>
            </p:nvGrpSpPr>
            <p:grpSpPr>
              <a:xfrm>
                <a:off x="-4101" y="9133072"/>
                <a:ext cx="6879926" cy="846386"/>
                <a:chOff x="0" y="9108896"/>
                <a:chExt cx="6879926" cy="846386"/>
              </a:xfrm>
            </p:grpSpPr>
            <p:sp>
              <p:nvSpPr>
                <p:cNvPr id="27" name="Rectangle 13">
                  <a:extLst>
                    <a:ext uri="{FF2B5EF4-FFF2-40B4-BE49-F238E27FC236}">
                      <a16:creationId xmlns:a16="http://schemas.microsoft.com/office/drawing/2014/main" id="{D6BDB5B7-69E2-6124-CC5F-D6EC4F3BB3D6}"/>
                    </a:ext>
                  </a:extLst>
                </p:cNvPr>
                <p:cNvSpPr/>
                <p:nvPr/>
              </p:nvSpPr>
              <p:spPr>
                <a:xfrm>
                  <a:off x="0" y="9109018"/>
                  <a:ext cx="6858000" cy="796982"/>
                </a:xfrm>
                <a:prstGeom prst="rect">
                  <a:avLst/>
                </a:prstGeom>
                <a:solidFill>
                  <a:schemeClr val="bg1">
                    <a:alpha val="67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877C63"/>
                    </a:solidFill>
                  </a:endParaRPr>
                </a:p>
              </p:txBody>
            </p:sp>
            <p:sp>
              <p:nvSpPr>
                <p:cNvPr id="28" name="TextBox 14">
                  <a:extLst>
                    <a:ext uri="{FF2B5EF4-FFF2-40B4-BE49-F238E27FC236}">
                      <a16:creationId xmlns:a16="http://schemas.microsoft.com/office/drawing/2014/main" id="{8B1E85DE-4319-0858-F64C-5A5317408BA4}"/>
                    </a:ext>
                  </a:extLst>
                </p:cNvPr>
                <p:cNvSpPr txBox="1"/>
                <p:nvPr/>
              </p:nvSpPr>
              <p:spPr>
                <a:xfrm>
                  <a:off x="21927" y="9108896"/>
                  <a:ext cx="6857999" cy="8463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l-BE" sz="1300" b="1" dirty="0">
                      <a:solidFill>
                        <a:srgbClr val="877C63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#PrEvCan #CANCERCODE</a:t>
                  </a:r>
                </a:p>
                <a:p>
                  <a:pPr algn="ctr"/>
                  <a:r>
                    <a:rPr lang="de-DE" sz="1200" b="1" dirty="0">
                      <a:solidFill>
                        <a:srgbClr val="877C63"/>
                      </a:solidFill>
                    </a:rPr>
                    <a:t>Die </a:t>
                  </a:r>
                  <a:r>
                    <a:rPr lang="de-DE" sz="1200" b="1" dirty="0" err="1">
                      <a:solidFill>
                        <a:srgbClr val="877C63"/>
                      </a:solidFill>
                    </a:rPr>
                    <a:t>PrEvCan</a:t>
                  </a:r>
                  <a:r>
                    <a:rPr lang="de-DE" sz="1200" b="1" dirty="0">
                      <a:solidFill>
                        <a:srgbClr val="877C63"/>
                      </a:solidFill>
                    </a:rPr>
                    <a:t>©- Kampagne wurde von EONS initiiert </a:t>
                  </a:r>
                  <a:br>
                    <a:rPr lang="de-DE" sz="1200" b="1" dirty="0">
                      <a:solidFill>
                        <a:srgbClr val="877C63"/>
                      </a:solidFill>
                    </a:rPr>
                  </a:br>
                  <a:r>
                    <a:rPr lang="de-DE" sz="1200" b="1" dirty="0">
                      <a:solidFill>
                        <a:srgbClr val="877C63"/>
                      </a:solidFill>
                    </a:rPr>
                    <a:t>und wird im Verbund durchgeführt mit dem wichtigsten Kampagnenpartner ESMO. </a:t>
                  </a:r>
                  <a:br>
                    <a:rPr lang="de-DE" sz="1200" b="1" dirty="0">
                      <a:solidFill>
                        <a:srgbClr val="877C63"/>
                      </a:solidFill>
                    </a:rPr>
                  </a:br>
                  <a:r>
                    <a:rPr lang="de-DE" sz="1200" b="1" dirty="0">
                      <a:solidFill>
                        <a:srgbClr val="877C63"/>
                      </a:solidFill>
                    </a:rPr>
                    <a:t>Weitere Informationen unter: www.cancernurse.eu/prevcan</a:t>
                  </a:r>
                </a:p>
              </p:txBody>
            </p:sp>
            <p:grpSp>
              <p:nvGrpSpPr>
                <p:cNvPr id="29" name="Group 15">
                  <a:extLst>
                    <a:ext uri="{FF2B5EF4-FFF2-40B4-BE49-F238E27FC236}">
                      <a16:creationId xmlns:a16="http://schemas.microsoft.com/office/drawing/2014/main" id="{70A4E63F-C19F-3898-211A-8766FACD8F6E}"/>
                    </a:ext>
                  </a:extLst>
                </p:cNvPr>
                <p:cNvGrpSpPr/>
                <p:nvPr/>
              </p:nvGrpSpPr>
              <p:grpSpPr>
                <a:xfrm>
                  <a:off x="224716" y="9297854"/>
                  <a:ext cx="475488" cy="475488"/>
                  <a:chOff x="-302004" y="1916250"/>
                  <a:chExt cx="2823923" cy="2823924"/>
                </a:xfrm>
              </p:grpSpPr>
              <p:sp>
                <p:nvSpPr>
                  <p:cNvPr id="30" name="Ovaal 2">
                    <a:extLst>
                      <a:ext uri="{FF2B5EF4-FFF2-40B4-BE49-F238E27FC236}">
                        <a16:creationId xmlns:a16="http://schemas.microsoft.com/office/drawing/2014/main" id="{522387B8-C9F4-C11A-1B20-6CF9AC2236E8}"/>
                      </a:ext>
                    </a:extLst>
                  </p:cNvPr>
                  <p:cNvSpPr/>
                  <p:nvPr/>
                </p:nvSpPr>
                <p:spPr>
                  <a:xfrm>
                    <a:off x="-302004" y="1916250"/>
                    <a:ext cx="2823923" cy="282392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BE" sz="1801" dirty="0">
                      <a:solidFill>
                        <a:srgbClr val="877C63"/>
                      </a:solidFill>
                    </a:endParaRPr>
                  </a:p>
                </p:txBody>
              </p:sp>
              <p:pic>
                <p:nvPicPr>
                  <p:cNvPr id="31" name="Picture 19" descr="A picture containing text, clipart&#10;&#10;Description automatically generated">
                    <a:extLst>
                      <a:ext uri="{FF2B5EF4-FFF2-40B4-BE49-F238E27FC236}">
                        <a16:creationId xmlns:a16="http://schemas.microsoft.com/office/drawing/2014/main" id="{A5C1E2CC-E9E7-85E5-6868-3FF3C9076C5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219048" y="2002330"/>
                    <a:ext cx="2669717" cy="2651758"/>
                  </a:xfrm>
                  <a:prstGeom prst="ellipse">
                    <a:avLst/>
                  </a:prstGeom>
                </p:spPr>
              </p:pic>
            </p:grpSp>
          </p:grpSp>
          <p:pic>
            <p:nvPicPr>
              <p:cNvPr id="26" name="Graphic 12">
                <a:extLst>
                  <a:ext uri="{FF2B5EF4-FFF2-40B4-BE49-F238E27FC236}">
                    <a16:creationId xmlns:a16="http://schemas.microsoft.com/office/drawing/2014/main" id="{2D141BF6-26BD-0B44-E18B-39F27D0A566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061796" y="9394066"/>
                <a:ext cx="703986" cy="331414"/>
              </a:xfrm>
              <a:prstGeom prst="rect">
                <a:avLst/>
              </a:prstGeom>
            </p:spPr>
          </p:pic>
        </p:grpSp>
        <p:sp>
          <p:nvSpPr>
            <p:cNvPr id="32" name="Rectangle 38">
              <a:extLst>
                <a:ext uri="{FF2B5EF4-FFF2-40B4-BE49-F238E27FC236}">
                  <a16:creationId xmlns:a16="http://schemas.microsoft.com/office/drawing/2014/main" id="{00E26775-DB14-4DCF-60CF-AC7F09076E18}"/>
                </a:ext>
              </a:extLst>
            </p:cNvPr>
            <p:cNvSpPr/>
            <p:nvPr/>
          </p:nvSpPr>
          <p:spPr>
            <a:xfrm>
              <a:off x="511948" y="745994"/>
              <a:ext cx="1640910" cy="107721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de-DE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Fügen Sie </a:t>
              </a:r>
              <a:br>
                <a:rPr lang="de-DE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de-DE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hier das Logo Ihrer Organisation ein</a:t>
              </a:r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27112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>
            <a:extLst>
              <a:ext uri="{FF2B5EF4-FFF2-40B4-BE49-F238E27FC236}">
                <a16:creationId xmlns:a16="http://schemas.microsoft.com/office/drawing/2014/main" id="{8563E2C1-17C1-79A4-EB90-E93C5441D94A}"/>
              </a:ext>
            </a:extLst>
          </p:cNvPr>
          <p:cNvGrpSpPr/>
          <p:nvPr/>
        </p:nvGrpSpPr>
        <p:grpSpPr>
          <a:xfrm>
            <a:off x="-4101" y="-92148"/>
            <a:ext cx="6879926" cy="10071606"/>
            <a:chOff x="-4101" y="-92148"/>
            <a:chExt cx="6879926" cy="10071606"/>
          </a:xfrm>
        </p:grpSpPr>
        <p:pic>
          <p:nvPicPr>
            <p:cNvPr id="9" name="Picture 8" descr="A glass of water on a table&#10;&#10;Description automatically generated with low confidence">
              <a:extLst>
                <a:ext uri="{FF2B5EF4-FFF2-40B4-BE49-F238E27FC236}">
                  <a16:creationId xmlns:a16="http://schemas.microsoft.com/office/drawing/2014/main" id="{AC4B3333-6DE3-550F-3238-29E65CFEBA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803" t="16964" r="3562" b="29804"/>
            <a:stretch/>
          </p:blipFill>
          <p:spPr>
            <a:xfrm>
              <a:off x="-4101" y="-92148"/>
              <a:ext cx="6862101" cy="9998148"/>
            </a:xfrm>
            <a:prstGeom prst="rect">
              <a:avLst/>
            </a:prstGeom>
          </p:spPr>
        </p:pic>
        <p:pic>
          <p:nvPicPr>
            <p:cNvPr id="11" name="Picture 10" descr="Shape, arrow&#10;&#10;Description automatically generated">
              <a:extLst>
                <a:ext uri="{FF2B5EF4-FFF2-40B4-BE49-F238E27FC236}">
                  <a16:creationId xmlns:a16="http://schemas.microsoft.com/office/drawing/2014/main" id="{59BCD5CA-8A51-49B5-6256-B88299D89F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60" r="2565"/>
            <a:stretch/>
          </p:blipFill>
          <p:spPr>
            <a:xfrm rot="5400000">
              <a:off x="-1580114" y="1487965"/>
              <a:ext cx="10022325" cy="6862100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267030" y="2924881"/>
              <a:ext cx="6402706" cy="2261464"/>
            </a:xfrm>
            <a:prstGeom prst="roundRect">
              <a:avLst/>
            </a:prstGeom>
            <a:solidFill>
              <a:schemeClr val="bg1">
                <a:alpha val="72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Freeform 72">
              <a:extLst>
                <a:ext uri="{FF2B5EF4-FFF2-40B4-BE49-F238E27FC236}">
                  <a16:creationId xmlns:a16="http://schemas.microsoft.com/office/drawing/2014/main" id="{BF8E8331-1907-4253-9301-20ED114474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1"/>
              <a:ext cx="4213623" cy="2285365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20" name="Freeform 74">
              <a:extLst>
                <a:ext uri="{FF2B5EF4-FFF2-40B4-BE49-F238E27FC236}">
                  <a16:creationId xmlns:a16="http://schemas.microsoft.com/office/drawing/2014/main" id="{37D52375-E0D3-47D4-B1A5-F8E64AD30D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1390292E-CF4A-4AAE-B8F3-6810A56F2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0615" y="2924879"/>
              <a:ext cx="6402706" cy="1237878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 dirty="0">
                  <a:solidFill>
                    <a:srgbClr val="877C63"/>
                  </a:solidFill>
                  <a:effectLst/>
                  <a:latin typeface="Aharoni" panose="02010803020104030203" pitchFamily="2" charset="-79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solidFill>
                  <a:srgbClr val="877C63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de-DE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Alkohol trinken wird </a:t>
              </a:r>
              <a:br>
                <a:rPr lang="de-DE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</a:br>
              <a:r>
                <a:rPr lang="de-DE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mit mehr als acht Krebsformen in Verbindung gebracht</a:t>
              </a:r>
              <a:endParaRPr lang="en-GB" sz="4800" b="1" dirty="0">
                <a:solidFill>
                  <a:srgbClr val="877C63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ACD2391A-E4A3-D6C2-18E9-1ABB4C72B7F0}"/>
                </a:ext>
              </a:extLst>
            </p:cNvPr>
            <p:cNvSpPr/>
            <p:nvPr/>
          </p:nvSpPr>
          <p:spPr>
            <a:xfrm>
              <a:off x="431279" y="388491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FAE4C70F-DC1E-20DC-29D3-75560C9029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482E753D-52AB-5C88-1BE3-BAFCAD3264C1}"/>
                </a:ext>
              </a:extLst>
            </p:cNvPr>
            <p:cNvGrpSpPr/>
            <p:nvPr/>
          </p:nvGrpSpPr>
          <p:grpSpPr>
            <a:xfrm>
              <a:off x="2529344" y="375565"/>
              <a:ext cx="1799302" cy="1805224"/>
              <a:chOff x="2529344" y="375565"/>
              <a:chExt cx="1799302" cy="1805224"/>
            </a:xfrm>
          </p:grpSpPr>
          <p:sp>
            <p:nvSpPr>
              <p:cNvPr id="5" name="Ovaal 41">
                <a:extLst>
                  <a:ext uri="{FF2B5EF4-FFF2-40B4-BE49-F238E27FC236}">
                    <a16:creationId xmlns:a16="http://schemas.microsoft.com/office/drawing/2014/main" id="{B2C9E221-E9F0-48C7-0D19-D29B2316AEBF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877C6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7" name="Picture 6" descr="Icon&#10;&#10;Description automatically generated">
                <a:extLst>
                  <a:ext uri="{FF2B5EF4-FFF2-40B4-BE49-F238E27FC236}">
                    <a16:creationId xmlns:a16="http://schemas.microsoft.com/office/drawing/2014/main" id="{D87F890A-ECBA-CE77-687D-5C3A1E36EE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51145" y="410315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A9EF7E7A-5839-99E5-4D06-48A5D5845ACF}"/>
                </a:ext>
              </a:extLst>
            </p:cNvPr>
            <p:cNvGrpSpPr/>
            <p:nvPr/>
          </p:nvGrpSpPr>
          <p:grpSpPr>
            <a:xfrm>
              <a:off x="2418875" y="375565"/>
              <a:ext cx="2049983" cy="2098358"/>
              <a:chOff x="2418875" y="375565"/>
              <a:chExt cx="2049983" cy="2098358"/>
            </a:xfrm>
          </p:grpSpPr>
          <p:sp>
            <p:nvSpPr>
              <p:cNvPr id="21" name="Ovaal 41">
                <a:extLst>
                  <a:ext uri="{FF2B5EF4-FFF2-40B4-BE49-F238E27FC236}">
                    <a16:creationId xmlns:a16="http://schemas.microsoft.com/office/drawing/2014/main" id="{7847C7E1-28AE-D85D-7C9A-4FB812512EA4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877C6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2" name="TextBox 7">
                <a:extLst>
                  <a:ext uri="{FF2B5EF4-FFF2-40B4-BE49-F238E27FC236}">
                    <a16:creationId xmlns:a16="http://schemas.microsoft.com/office/drawing/2014/main" id="{524DAB7B-8099-4904-EB00-416195D102C2}"/>
                  </a:ext>
                </a:extLst>
              </p:cNvPr>
              <p:cNvSpPr txBox="1"/>
              <p:nvPr/>
            </p:nvSpPr>
            <p:spPr>
              <a:xfrm>
                <a:off x="2418875" y="827368"/>
                <a:ext cx="204998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12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fontAlgn="base"/>
                <a:r>
                  <a:rPr lang="en-US" sz="12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REDUZIEREN SIE IHREN ALKOHOLKONSUM</a:t>
                </a:r>
                <a:endParaRPr lang="en-GB" sz="120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23" name="Picture 22" descr="Icon&#10;&#10;Description automatically generated">
                <a:extLst>
                  <a:ext uri="{FF2B5EF4-FFF2-40B4-BE49-F238E27FC236}">
                    <a16:creationId xmlns:a16="http://schemas.microsoft.com/office/drawing/2014/main" id="{F08E688E-6A00-769C-B679-C9F54329D4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51145" y="410315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24" name="Group 9">
              <a:extLst>
                <a:ext uri="{FF2B5EF4-FFF2-40B4-BE49-F238E27FC236}">
                  <a16:creationId xmlns:a16="http://schemas.microsoft.com/office/drawing/2014/main" id="{12040AEC-2DE1-1FBC-5749-EA4F43AE419A}"/>
                </a:ext>
              </a:extLst>
            </p:cNvPr>
            <p:cNvGrpSpPr/>
            <p:nvPr/>
          </p:nvGrpSpPr>
          <p:grpSpPr>
            <a:xfrm>
              <a:off x="-4101" y="9133072"/>
              <a:ext cx="6879926" cy="846386"/>
              <a:chOff x="-4101" y="9133072"/>
              <a:chExt cx="6879926" cy="846386"/>
            </a:xfrm>
          </p:grpSpPr>
          <p:grpSp>
            <p:nvGrpSpPr>
              <p:cNvPr id="26" name="Group 10">
                <a:extLst>
                  <a:ext uri="{FF2B5EF4-FFF2-40B4-BE49-F238E27FC236}">
                    <a16:creationId xmlns:a16="http://schemas.microsoft.com/office/drawing/2014/main" id="{387A6F75-FB1D-5157-93B8-E61A2CA8ECD9}"/>
                  </a:ext>
                </a:extLst>
              </p:cNvPr>
              <p:cNvGrpSpPr/>
              <p:nvPr/>
            </p:nvGrpSpPr>
            <p:grpSpPr>
              <a:xfrm>
                <a:off x="-4101" y="9133072"/>
                <a:ext cx="6879926" cy="846386"/>
                <a:chOff x="0" y="9108896"/>
                <a:chExt cx="6879926" cy="846386"/>
              </a:xfrm>
            </p:grpSpPr>
            <p:sp>
              <p:nvSpPr>
                <p:cNvPr id="28" name="Rectangle 13">
                  <a:extLst>
                    <a:ext uri="{FF2B5EF4-FFF2-40B4-BE49-F238E27FC236}">
                      <a16:creationId xmlns:a16="http://schemas.microsoft.com/office/drawing/2014/main" id="{D5C7C1E2-F550-8946-FD4F-756471B4DF97}"/>
                    </a:ext>
                  </a:extLst>
                </p:cNvPr>
                <p:cNvSpPr/>
                <p:nvPr/>
              </p:nvSpPr>
              <p:spPr>
                <a:xfrm>
                  <a:off x="0" y="9109018"/>
                  <a:ext cx="6858000" cy="796982"/>
                </a:xfrm>
                <a:prstGeom prst="rect">
                  <a:avLst/>
                </a:prstGeom>
                <a:solidFill>
                  <a:schemeClr val="bg1">
                    <a:alpha val="67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877C63"/>
                    </a:solidFill>
                  </a:endParaRPr>
                </a:p>
              </p:txBody>
            </p:sp>
            <p:sp>
              <p:nvSpPr>
                <p:cNvPr id="29" name="TextBox 14">
                  <a:extLst>
                    <a:ext uri="{FF2B5EF4-FFF2-40B4-BE49-F238E27FC236}">
                      <a16:creationId xmlns:a16="http://schemas.microsoft.com/office/drawing/2014/main" id="{A3DC0319-9472-B0BE-0AA8-942D4108BF95}"/>
                    </a:ext>
                  </a:extLst>
                </p:cNvPr>
                <p:cNvSpPr txBox="1"/>
                <p:nvPr/>
              </p:nvSpPr>
              <p:spPr>
                <a:xfrm>
                  <a:off x="21927" y="9108896"/>
                  <a:ext cx="6857999" cy="8463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l-BE" sz="1300" b="1" dirty="0">
                      <a:solidFill>
                        <a:srgbClr val="877C63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#PrEvCan #CANCERCODE</a:t>
                  </a:r>
                </a:p>
                <a:p>
                  <a:pPr algn="ctr"/>
                  <a:r>
                    <a:rPr lang="de-DE" sz="1200" b="1" dirty="0">
                      <a:solidFill>
                        <a:srgbClr val="877C63"/>
                      </a:solidFill>
                    </a:rPr>
                    <a:t>Die </a:t>
                  </a:r>
                  <a:r>
                    <a:rPr lang="de-DE" sz="1200" b="1" dirty="0" err="1">
                      <a:solidFill>
                        <a:srgbClr val="877C63"/>
                      </a:solidFill>
                    </a:rPr>
                    <a:t>PrEvCan</a:t>
                  </a:r>
                  <a:r>
                    <a:rPr lang="de-DE" sz="1200" b="1" dirty="0">
                      <a:solidFill>
                        <a:srgbClr val="877C63"/>
                      </a:solidFill>
                    </a:rPr>
                    <a:t>©- Kampagne wurde von EONS initiiert </a:t>
                  </a:r>
                  <a:br>
                    <a:rPr lang="de-DE" sz="1200" b="1" dirty="0">
                      <a:solidFill>
                        <a:srgbClr val="877C63"/>
                      </a:solidFill>
                    </a:rPr>
                  </a:br>
                  <a:r>
                    <a:rPr lang="de-DE" sz="1200" b="1" dirty="0">
                      <a:solidFill>
                        <a:srgbClr val="877C63"/>
                      </a:solidFill>
                    </a:rPr>
                    <a:t>und wird im Verbund durchgeführt mit dem wichtigsten Kampagnenpartner ESMO. </a:t>
                  </a:r>
                  <a:br>
                    <a:rPr lang="de-DE" sz="1200" b="1" dirty="0">
                      <a:solidFill>
                        <a:srgbClr val="877C63"/>
                      </a:solidFill>
                    </a:rPr>
                  </a:br>
                  <a:r>
                    <a:rPr lang="de-DE" sz="1200" b="1" dirty="0">
                      <a:solidFill>
                        <a:srgbClr val="877C63"/>
                      </a:solidFill>
                    </a:rPr>
                    <a:t>Weitere Informationen unter: www.cancernurse.eu/prevcan</a:t>
                  </a:r>
                </a:p>
              </p:txBody>
            </p:sp>
            <p:grpSp>
              <p:nvGrpSpPr>
                <p:cNvPr id="30" name="Group 15">
                  <a:extLst>
                    <a:ext uri="{FF2B5EF4-FFF2-40B4-BE49-F238E27FC236}">
                      <a16:creationId xmlns:a16="http://schemas.microsoft.com/office/drawing/2014/main" id="{5503445E-9230-E6D1-A467-DBCB34093B79}"/>
                    </a:ext>
                  </a:extLst>
                </p:cNvPr>
                <p:cNvGrpSpPr/>
                <p:nvPr/>
              </p:nvGrpSpPr>
              <p:grpSpPr>
                <a:xfrm>
                  <a:off x="224716" y="9297854"/>
                  <a:ext cx="475488" cy="475488"/>
                  <a:chOff x="-302004" y="1916250"/>
                  <a:chExt cx="2823923" cy="2823924"/>
                </a:xfrm>
              </p:grpSpPr>
              <p:sp>
                <p:nvSpPr>
                  <p:cNvPr id="31" name="Ovaal 2">
                    <a:extLst>
                      <a:ext uri="{FF2B5EF4-FFF2-40B4-BE49-F238E27FC236}">
                        <a16:creationId xmlns:a16="http://schemas.microsoft.com/office/drawing/2014/main" id="{088DBF71-636C-4FB4-3F83-CABCF1DC7F58}"/>
                      </a:ext>
                    </a:extLst>
                  </p:cNvPr>
                  <p:cNvSpPr/>
                  <p:nvPr/>
                </p:nvSpPr>
                <p:spPr>
                  <a:xfrm>
                    <a:off x="-302004" y="1916250"/>
                    <a:ext cx="2823923" cy="282392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BE" sz="1801" dirty="0">
                      <a:solidFill>
                        <a:srgbClr val="877C63"/>
                      </a:solidFill>
                    </a:endParaRPr>
                  </a:p>
                </p:txBody>
              </p:sp>
              <p:pic>
                <p:nvPicPr>
                  <p:cNvPr id="32" name="Picture 19" descr="A picture containing text, clipart&#10;&#10;Description automatically generated">
                    <a:extLst>
                      <a:ext uri="{FF2B5EF4-FFF2-40B4-BE49-F238E27FC236}">
                        <a16:creationId xmlns:a16="http://schemas.microsoft.com/office/drawing/2014/main" id="{41000F08-61E4-0950-8C0C-556E2FCEA43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219048" y="2002330"/>
                    <a:ext cx="2669717" cy="2651758"/>
                  </a:xfrm>
                  <a:prstGeom prst="ellipse">
                    <a:avLst/>
                  </a:prstGeom>
                </p:spPr>
              </p:pic>
            </p:grpSp>
          </p:grpSp>
          <p:pic>
            <p:nvPicPr>
              <p:cNvPr id="27" name="Graphic 12">
                <a:extLst>
                  <a:ext uri="{FF2B5EF4-FFF2-40B4-BE49-F238E27FC236}">
                    <a16:creationId xmlns:a16="http://schemas.microsoft.com/office/drawing/2014/main" id="{AB184D32-0D43-A317-9A7D-0E96C3AFF2F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rcRect t="1" r="36621" b="-13923"/>
              <a:stretch/>
            </p:blipFill>
            <p:spPr>
              <a:xfrm>
                <a:off x="6061796" y="9394066"/>
                <a:ext cx="703986" cy="331414"/>
              </a:xfrm>
              <a:prstGeom prst="rect">
                <a:avLst/>
              </a:prstGeom>
            </p:spPr>
          </p:pic>
        </p:grpSp>
        <p:sp>
          <p:nvSpPr>
            <p:cNvPr id="33" name="Rectangle 38">
              <a:extLst>
                <a:ext uri="{FF2B5EF4-FFF2-40B4-BE49-F238E27FC236}">
                  <a16:creationId xmlns:a16="http://schemas.microsoft.com/office/drawing/2014/main" id="{FACEEA0F-E357-6BC4-71DF-5588BDA531F7}"/>
                </a:ext>
              </a:extLst>
            </p:cNvPr>
            <p:cNvSpPr/>
            <p:nvPr/>
          </p:nvSpPr>
          <p:spPr>
            <a:xfrm>
              <a:off x="511948" y="745994"/>
              <a:ext cx="1640910" cy="107721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de-DE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Fügen Sie </a:t>
              </a:r>
              <a:br>
                <a:rPr lang="de-DE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de-DE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hier das Logo Ihrer Organisation ein</a:t>
              </a:r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852976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>
            <a:extLst>
              <a:ext uri="{FF2B5EF4-FFF2-40B4-BE49-F238E27FC236}">
                <a16:creationId xmlns:a16="http://schemas.microsoft.com/office/drawing/2014/main" id="{844D1959-26E2-B5C8-EE19-DFFA838AB90A}"/>
              </a:ext>
            </a:extLst>
          </p:cNvPr>
          <p:cNvGrpSpPr/>
          <p:nvPr/>
        </p:nvGrpSpPr>
        <p:grpSpPr>
          <a:xfrm>
            <a:off x="-672009" y="-1"/>
            <a:ext cx="7547834" cy="9979459"/>
            <a:chOff x="-672009" y="-1"/>
            <a:chExt cx="7547834" cy="9979459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69A5CC7-312B-F6A0-B405-08B7FF36C903}"/>
                </a:ext>
              </a:extLst>
            </p:cNvPr>
            <p:cNvSpPr/>
            <p:nvPr/>
          </p:nvSpPr>
          <p:spPr>
            <a:xfrm>
              <a:off x="5829" y="-1"/>
              <a:ext cx="6857999" cy="4575227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rgbClr val="DEDEDE"/>
                </a:gs>
                <a:gs pos="83000">
                  <a:srgbClr val="F3F3F3"/>
                </a:gs>
                <a:gs pos="100000">
                  <a:srgbClr val="F2F2F2"/>
                </a:gs>
              </a:gsLst>
              <a:lin ang="13500000" scaled="1"/>
              <a:tileRect/>
            </a:gradFill>
            <a:ln>
              <a:solidFill>
                <a:srgbClr val="F3F3F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 descr="Abstract background of simple node and mesh">
              <a:extLst>
                <a:ext uri="{FF2B5EF4-FFF2-40B4-BE49-F238E27FC236}">
                  <a16:creationId xmlns:a16="http://schemas.microsoft.com/office/drawing/2014/main" id="{E558CEE1-0688-81D1-87D1-5E09D42656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35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26" t="-63370" r="-74" b="-654"/>
            <a:stretch/>
          </p:blipFill>
          <p:spPr>
            <a:xfrm flipH="1">
              <a:off x="-4101" y="1705170"/>
              <a:ext cx="6879926" cy="7428673"/>
            </a:xfrm>
            <a:prstGeom prst="rect">
              <a:avLst/>
            </a:prstGeom>
          </p:spPr>
        </p:pic>
        <p:pic>
          <p:nvPicPr>
            <p:cNvPr id="9" name="Picture 8" descr="A picture containing indoor, container, curtain, glass&#10;&#10;Description automatically generated">
              <a:extLst>
                <a:ext uri="{FF2B5EF4-FFF2-40B4-BE49-F238E27FC236}">
                  <a16:creationId xmlns:a16="http://schemas.microsoft.com/office/drawing/2014/main" id="{CC494FBA-7178-138A-9A88-006E1A7F02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alphaModFix amt="5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7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4" t="26816" r="25262" b="2350"/>
            <a:stretch/>
          </p:blipFill>
          <p:spPr>
            <a:xfrm>
              <a:off x="-26027" y="-1"/>
              <a:ext cx="6871724" cy="9906000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305288" y="2737733"/>
              <a:ext cx="4434352" cy="3946602"/>
            </a:xfrm>
            <a:prstGeom prst="roundRect">
              <a:avLst/>
            </a:prstGeom>
            <a:solidFill>
              <a:schemeClr val="bg1">
                <a:alpha val="46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Freeform 72">
              <a:extLst>
                <a:ext uri="{FF2B5EF4-FFF2-40B4-BE49-F238E27FC236}">
                  <a16:creationId xmlns:a16="http://schemas.microsoft.com/office/drawing/2014/main" id="{BF8E8331-1907-4253-9301-20ED114474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1"/>
              <a:ext cx="4213623" cy="2285365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20" name="Freeform 74">
              <a:extLst>
                <a:ext uri="{FF2B5EF4-FFF2-40B4-BE49-F238E27FC236}">
                  <a16:creationId xmlns:a16="http://schemas.microsoft.com/office/drawing/2014/main" id="{37D52375-E0D3-47D4-B1A5-F8E64AD30D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1390292E-CF4A-4AAE-B8F3-6810A56F2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672009" y="3361989"/>
              <a:ext cx="6402706" cy="1237878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 dirty="0">
                  <a:gradFill>
                    <a:gsLst>
                      <a:gs pos="0">
                        <a:srgbClr val="F6F8FC"/>
                      </a:gs>
                      <a:gs pos="74000">
                        <a:srgbClr val="ABC0E4"/>
                      </a:gs>
                      <a:gs pos="83000">
                        <a:srgbClr val="ABC0E4"/>
                      </a:gs>
                      <a:gs pos="100000">
                        <a:srgbClr val="C7D5ED"/>
                      </a:gs>
                    </a:gsLst>
                    <a:lin ang="5400000" scaled="0"/>
                  </a:gradFill>
                  <a:effectLst/>
                  <a:latin typeface="Aharoni" panose="02010803020104030203" pitchFamily="2" charset="-79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de-DE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Desto weniger Alkohl </a:t>
              </a:r>
              <a:br>
                <a:rPr lang="de-DE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</a:br>
              <a:r>
                <a:rPr lang="de-DE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Sie konsumieren, </a:t>
              </a:r>
              <a:br>
                <a:rPr lang="de-DE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</a:br>
              <a:r>
                <a:rPr lang="de-DE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desto geringer </a:t>
              </a:r>
              <a:br>
                <a:rPr lang="de-DE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</a:br>
              <a:r>
                <a:rPr lang="de-DE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ist das Krebsrisiko</a:t>
              </a:r>
              <a:endParaRPr lang="en-GB" sz="4800" b="1" dirty="0">
                <a:solidFill>
                  <a:srgbClr val="877C63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ACD2391A-E4A3-D6C2-18E9-1ABB4C72B7F0}"/>
                </a:ext>
              </a:extLst>
            </p:cNvPr>
            <p:cNvSpPr/>
            <p:nvPr/>
          </p:nvSpPr>
          <p:spPr>
            <a:xfrm>
              <a:off x="431279" y="388491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0C58273D-2E28-D781-C51C-355DD5D9BA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8C378053-E02E-74E8-A7A5-DA1D56CE2EF9}"/>
                </a:ext>
              </a:extLst>
            </p:cNvPr>
            <p:cNvGrpSpPr/>
            <p:nvPr/>
          </p:nvGrpSpPr>
          <p:grpSpPr>
            <a:xfrm>
              <a:off x="2529344" y="375565"/>
              <a:ext cx="1799302" cy="1805224"/>
              <a:chOff x="2529344" y="375565"/>
              <a:chExt cx="1799302" cy="1805224"/>
            </a:xfrm>
          </p:grpSpPr>
          <p:sp>
            <p:nvSpPr>
              <p:cNvPr id="5" name="Ovaal 41">
                <a:extLst>
                  <a:ext uri="{FF2B5EF4-FFF2-40B4-BE49-F238E27FC236}">
                    <a16:creationId xmlns:a16="http://schemas.microsoft.com/office/drawing/2014/main" id="{34958285-610C-3AEE-03D8-046942338ACD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877C6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7" name="Picture 6" descr="Icon&#10;&#10;Description automatically generated">
                <a:extLst>
                  <a:ext uri="{FF2B5EF4-FFF2-40B4-BE49-F238E27FC236}">
                    <a16:creationId xmlns:a16="http://schemas.microsoft.com/office/drawing/2014/main" id="{9EFBBD06-6C92-76DD-06FA-899F4EE3153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51145" y="410315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04A93CD6-403C-DCAF-3B8E-9F5478F6A1E7}"/>
                </a:ext>
              </a:extLst>
            </p:cNvPr>
            <p:cNvGrpSpPr/>
            <p:nvPr/>
          </p:nvGrpSpPr>
          <p:grpSpPr>
            <a:xfrm>
              <a:off x="2418875" y="375565"/>
              <a:ext cx="2049983" cy="2098358"/>
              <a:chOff x="2418875" y="375565"/>
              <a:chExt cx="2049983" cy="2098358"/>
            </a:xfrm>
          </p:grpSpPr>
          <p:sp>
            <p:nvSpPr>
              <p:cNvPr id="22" name="Ovaal 41">
                <a:extLst>
                  <a:ext uri="{FF2B5EF4-FFF2-40B4-BE49-F238E27FC236}">
                    <a16:creationId xmlns:a16="http://schemas.microsoft.com/office/drawing/2014/main" id="{992489A5-8CAA-38B3-78CD-6EEF1EF6E486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877C6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3" name="TextBox 7">
                <a:extLst>
                  <a:ext uri="{FF2B5EF4-FFF2-40B4-BE49-F238E27FC236}">
                    <a16:creationId xmlns:a16="http://schemas.microsoft.com/office/drawing/2014/main" id="{A0714F0D-FCC3-D0A3-FDAA-AB7F8C183A4F}"/>
                  </a:ext>
                </a:extLst>
              </p:cNvPr>
              <p:cNvSpPr txBox="1"/>
              <p:nvPr/>
            </p:nvSpPr>
            <p:spPr>
              <a:xfrm>
                <a:off x="2418875" y="827368"/>
                <a:ext cx="204998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12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fontAlgn="base"/>
                <a:r>
                  <a:rPr lang="en-US" sz="12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REDUZIEREN SIE IHREN ALKOHOLKONSUM</a:t>
                </a:r>
                <a:endParaRPr lang="en-GB" sz="120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24" name="Picture 23" descr="Icon&#10;&#10;Description automatically generated">
                <a:extLst>
                  <a:ext uri="{FF2B5EF4-FFF2-40B4-BE49-F238E27FC236}">
                    <a16:creationId xmlns:a16="http://schemas.microsoft.com/office/drawing/2014/main" id="{DB199292-344A-4945-815F-E53F719621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51145" y="410315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26" name="Group 9">
              <a:extLst>
                <a:ext uri="{FF2B5EF4-FFF2-40B4-BE49-F238E27FC236}">
                  <a16:creationId xmlns:a16="http://schemas.microsoft.com/office/drawing/2014/main" id="{CCE72724-6F56-963E-C0C7-05B73D897E0A}"/>
                </a:ext>
              </a:extLst>
            </p:cNvPr>
            <p:cNvGrpSpPr/>
            <p:nvPr/>
          </p:nvGrpSpPr>
          <p:grpSpPr>
            <a:xfrm>
              <a:off x="-4101" y="9133072"/>
              <a:ext cx="6879926" cy="846386"/>
              <a:chOff x="-4101" y="9133072"/>
              <a:chExt cx="6879926" cy="846386"/>
            </a:xfrm>
          </p:grpSpPr>
          <p:grpSp>
            <p:nvGrpSpPr>
              <p:cNvPr id="27" name="Group 10">
                <a:extLst>
                  <a:ext uri="{FF2B5EF4-FFF2-40B4-BE49-F238E27FC236}">
                    <a16:creationId xmlns:a16="http://schemas.microsoft.com/office/drawing/2014/main" id="{BDDCEB91-622B-A054-55BF-1B686CF84FDA}"/>
                  </a:ext>
                </a:extLst>
              </p:cNvPr>
              <p:cNvGrpSpPr/>
              <p:nvPr/>
            </p:nvGrpSpPr>
            <p:grpSpPr>
              <a:xfrm>
                <a:off x="-4101" y="9133072"/>
                <a:ext cx="6879926" cy="846386"/>
                <a:chOff x="0" y="9108896"/>
                <a:chExt cx="6879926" cy="846386"/>
              </a:xfrm>
            </p:grpSpPr>
            <p:sp>
              <p:nvSpPr>
                <p:cNvPr id="29" name="Rectangle 13">
                  <a:extLst>
                    <a:ext uri="{FF2B5EF4-FFF2-40B4-BE49-F238E27FC236}">
                      <a16:creationId xmlns:a16="http://schemas.microsoft.com/office/drawing/2014/main" id="{934947DD-9E3E-A302-4670-C38A9F752F23}"/>
                    </a:ext>
                  </a:extLst>
                </p:cNvPr>
                <p:cNvSpPr/>
                <p:nvPr/>
              </p:nvSpPr>
              <p:spPr>
                <a:xfrm>
                  <a:off x="0" y="9109018"/>
                  <a:ext cx="6858000" cy="796982"/>
                </a:xfrm>
                <a:prstGeom prst="rect">
                  <a:avLst/>
                </a:prstGeom>
                <a:solidFill>
                  <a:schemeClr val="bg1">
                    <a:alpha val="67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877C63"/>
                    </a:solidFill>
                  </a:endParaRPr>
                </a:p>
              </p:txBody>
            </p:sp>
            <p:sp>
              <p:nvSpPr>
                <p:cNvPr id="30" name="TextBox 14">
                  <a:extLst>
                    <a:ext uri="{FF2B5EF4-FFF2-40B4-BE49-F238E27FC236}">
                      <a16:creationId xmlns:a16="http://schemas.microsoft.com/office/drawing/2014/main" id="{B26DB0FF-1ECA-B103-470D-B3B0F965D937}"/>
                    </a:ext>
                  </a:extLst>
                </p:cNvPr>
                <p:cNvSpPr txBox="1"/>
                <p:nvPr/>
              </p:nvSpPr>
              <p:spPr>
                <a:xfrm>
                  <a:off x="21927" y="9108896"/>
                  <a:ext cx="6857999" cy="8463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l-BE" sz="1300" b="1" dirty="0">
                      <a:solidFill>
                        <a:srgbClr val="877C63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#PrEvCan #CANCERCODE</a:t>
                  </a:r>
                </a:p>
                <a:p>
                  <a:pPr algn="ctr"/>
                  <a:r>
                    <a:rPr lang="de-DE" sz="1200" b="1" dirty="0">
                      <a:solidFill>
                        <a:srgbClr val="877C63"/>
                      </a:solidFill>
                    </a:rPr>
                    <a:t>Die </a:t>
                  </a:r>
                  <a:r>
                    <a:rPr lang="de-DE" sz="1200" b="1" dirty="0" err="1">
                      <a:solidFill>
                        <a:srgbClr val="877C63"/>
                      </a:solidFill>
                    </a:rPr>
                    <a:t>PrEvCan</a:t>
                  </a:r>
                  <a:r>
                    <a:rPr lang="de-DE" sz="1200" b="1" dirty="0">
                      <a:solidFill>
                        <a:srgbClr val="877C63"/>
                      </a:solidFill>
                    </a:rPr>
                    <a:t>©- Kampagne wurde von EONS initiiert </a:t>
                  </a:r>
                  <a:br>
                    <a:rPr lang="de-DE" sz="1200" b="1" dirty="0">
                      <a:solidFill>
                        <a:srgbClr val="877C63"/>
                      </a:solidFill>
                    </a:rPr>
                  </a:br>
                  <a:r>
                    <a:rPr lang="de-DE" sz="1200" b="1" dirty="0">
                      <a:solidFill>
                        <a:srgbClr val="877C63"/>
                      </a:solidFill>
                    </a:rPr>
                    <a:t>und wird im Verbund durchgeführt mit dem wichtigsten Kampagnenpartner ESMO. </a:t>
                  </a:r>
                  <a:br>
                    <a:rPr lang="de-DE" sz="1200" b="1" dirty="0">
                      <a:solidFill>
                        <a:srgbClr val="877C63"/>
                      </a:solidFill>
                    </a:rPr>
                  </a:br>
                  <a:r>
                    <a:rPr lang="de-DE" sz="1200" b="1" dirty="0">
                      <a:solidFill>
                        <a:srgbClr val="877C63"/>
                      </a:solidFill>
                    </a:rPr>
                    <a:t>Weitere Informationen unter: www.cancernurse.eu/prevcan</a:t>
                  </a:r>
                </a:p>
              </p:txBody>
            </p:sp>
            <p:grpSp>
              <p:nvGrpSpPr>
                <p:cNvPr id="31" name="Group 15">
                  <a:extLst>
                    <a:ext uri="{FF2B5EF4-FFF2-40B4-BE49-F238E27FC236}">
                      <a16:creationId xmlns:a16="http://schemas.microsoft.com/office/drawing/2014/main" id="{EB4C20C3-7421-4B6E-CECE-207B5DBB5AE3}"/>
                    </a:ext>
                  </a:extLst>
                </p:cNvPr>
                <p:cNvGrpSpPr/>
                <p:nvPr/>
              </p:nvGrpSpPr>
              <p:grpSpPr>
                <a:xfrm>
                  <a:off x="224716" y="9297854"/>
                  <a:ext cx="475488" cy="475488"/>
                  <a:chOff x="-302004" y="1916250"/>
                  <a:chExt cx="2823923" cy="2823924"/>
                </a:xfrm>
              </p:grpSpPr>
              <p:sp>
                <p:nvSpPr>
                  <p:cNvPr id="32" name="Ovaal 2">
                    <a:extLst>
                      <a:ext uri="{FF2B5EF4-FFF2-40B4-BE49-F238E27FC236}">
                        <a16:creationId xmlns:a16="http://schemas.microsoft.com/office/drawing/2014/main" id="{E6A54D1A-114B-4002-6883-A7A6501CC4E7}"/>
                      </a:ext>
                    </a:extLst>
                  </p:cNvPr>
                  <p:cNvSpPr/>
                  <p:nvPr/>
                </p:nvSpPr>
                <p:spPr>
                  <a:xfrm>
                    <a:off x="-302004" y="1916250"/>
                    <a:ext cx="2823923" cy="282392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BE" sz="1801" dirty="0">
                      <a:solidFill>
                        <a:srgbClr val="877C63"/>
                      </a:solidFill>
                    </a:endParaRPr>
                  </a:p>
                </p:txBody>
              </p:sp>
              <p:pic>
                <p:nvPicPr>
                  <p:cNvPr id="33" name="Picture 19" descr="A picture containing text, clipart&#10;&#10;Description automatically generated">
                    <a:extLst>
                      <a:ext uri="{FF2B5EF4-FFF2-40B4-BE49-F238E27FC236}">
                        <a16:creationId xmlns:a16="http://schemas.microsoft.com/office/drawing/2014/main" id="{11C28B9F-4A6B-256A-F471-F2B64B5860E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219048" y="2002330"/>
                    <a:ext cx="2669717" cy="2651758"/>
                  </a:xfrm>
                  <a:prstGeom prst="ellipse">
                    <a:avLst/>
                  </a:prstGeom>
                </p:spPr>
              </p:pic>
            </p:grpSp>
          </p:grpSp>
          <p:pic>
            <p:nvPicPr>
              <p:cNvPr id="28" name="Graphic 12">
                <a:extLst>
                  <a:ext uri="{FF2B5EF4-FFF2-40B4-BE49-F238E27FC236}">
                    <a16:creationId xmlns:a16="http://schemas.microsoft.com/office/drawing/2014/main" id="{D11AB49E-3D32-8545-74B8-228B3185FC8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rcRect t="1" r="36621" b="-13923"/>
              <a:stretch/>
            </p:blipFill>
            <p:spPr>
              <a:xfrm>
                <a:off x="6061796" y="9394066"/>
                <a:ext cx="703986" cy="331414"/>
              </a:xfrm>
              <a:prstGeom prst="rect">
                <a:avLst/>
              </a:prstGeom>
            </p:spPr>
          </p:pic>
        </p:grpSp>
        <p:sp>
          <p:nvSpPr>
            <p:cNvPr id="34" name="Rectangle 38">
              <a:extLst>
                <a:ext uri="{FF2B5EF4-FFF2-40B4-BE49-F238E27FC236}">
                  <a16:creationId xmlns:a16="http://schemas.microsoft.com/office/drawing/2014/main" id="{E273E1F1-EFEB-B739-4401-6354E2B4D951}"/>
                </a:ext>
              </a:extLst>
            </p:cNvPr>
            <p:cNvSpPr/>
            <p:nvPr/>
          </p:nvSpPr>
          <p:spPr>
            <a:xfrm>
              <a:off x="511948" y="745994"/>
              <a:ext cx="1640910" cy="107721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de-DE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Fügen Sie </a:t>
              </a:r>
              <a:br>
                <a:rPr lang="de-DE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de-DE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hier das Logo Ihrer Organisation ein</a:t>
              </a:r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709782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2">
            <a:extLst>
              <a:ext uri="{FF2B5EF4-FFF2-40B4-BE49-F238E27FC236}">
                <a16:creationId xmlns:a16="http://schemas.microsoft.com/office/drawing/2014/main" id="{BA5DC2EF-57D2-2975-D32C-D2C3DE8E406E}"/>
              </a:ext>
            </a:extLst>
          </p:cNvPr>
          <p:cNvGrpSpPr/>
          <p:nvPr/>
        </p:nvGrpSpPr>
        <p:grpSpPr>
          <a:xfrm>
            <a:off x="-4101" y="0"/>
            <a:ext cx="6879926" cy="9979458"/>
            <a:chOff x="-4101" y="0"/>
            <a:chExt cx="6879926" cy="9979458"/>
          </a:xfrm>
        </p:grpSpPr>
        <p:pic>
          <p:nvPicPr>
            <p:cNvPr id="15" name="Picture 14" descr="Nurse holding patient's hand">
              <a:extLst>
                <a:ext uri="{FF2B5EF4-FFF2-40B4-BE49-F238E27FC236}">
                  <a16:creationId xmlns:a16="http://schemas.microsoft.com/office/drawing/2014/main" id="{7BA876DA-DA32-B83B-3193-9B63ECB44E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30" t="829" r="30627"/>
            <a:stretch/>
          </p:blipFill>
          <p:spPr>
            <a:xfrm>
              <a:off x="-4101" y="0"/>
              <a:ext cx="6879926" cy="9125947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578166" y="4562973"/>
              <a:ext cx="5731400" cy="3735207"/>
            </a:xfrm>
            <a:prstGeom prst="roundRect">
              <a:avLst/>
            </a:prstGeom>
            <a:solidFill>
              <a:schemeClr val="bg1">
                <a:alpha val="79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Freeform 72">
              <a:extLst>
                <a:ext uri="{FF2B5EF4-FFF2-40B4-BE49-F238E27FC236}">
                  <a16:creationId xmlns:a16="http://schemas.microsoft.com/office/drawing/2014/main" id="{BF8E8331-1907-4253-9301-20ED114474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1"/>
              <a:ext cx="4213623" cy="2285365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20" name="Freeform 74">
              <a:extLst>
                <a:ext uri="{FF2B5EF4-FFF2-40B4-BE49-F238E27FC236}">
                  <a16:creationId xmlns:a16="http://schemas.microsoft.com/office/drawing/2014/main" id="{37D52375-E0D3-47D4-B1A5-F8E64AD30D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1390292E-CF4A-4AAE-B8F3-6810A56F2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8166" y="4855563"/>
              <a:ext cx="5731401" cy="1237878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 dirty="0">
                  <a:gradFill>
                    <a:gsLst>
                      <a:gs pos="0">
                        <a:srgbClr val="F6F8FC"/>
                      </a:gs>
                      <a:gs pos="74000">
                        <a:srgbClr val="ABC0E4"/>
                      </a:gs>
                      <a:gs pos="83000">
                        <a:srgbClr val="ABC0E4"/>
                      </a:gs>
                      <a:gs pos="100000">
                        <a:srgbClr val="C7D5ED"/>
                      </a:gs>
                    </a:gsLst>
                    <a:lin ang="5400000" scaled="0"/>
                  </a:gradFill>
                  <a:effectLst/>
                  <a:latin typeface="Aharoni" panose="02010803020104030203" pitchFamily="2" charset="-79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de-DE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Fragen Sie </a:t>
              </a:r>
              <a:br>
                <a:rPr lang="de-DE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</a:br>
              <a:r>
                <a:rPr lang="de-DE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Ihre Pflegeperson </a:t>
              </a:r>
              <a:br>
                <a:rPr lang="de-DE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</a:br>
              <a:r>
                <a:rPr lang="de-DE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oder Gesundheitspersonal nach Unterstützung</a:t>
              </a:r>
              <a:endParaRPr lang="en-GB" sz="4800" b="1" dirty="0">
                <a:solidFill>
                  <a:srgbClr val="877C63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ACD2391A-E4A3-D6C2-18E9-1ABB4C72B7F0}"/>
                </a:ext>
              </a:extLst>
            </p:cNvPr>
            <p:cNvSpPr/>
            <p:nvPr/>
          </p:nvSpPr>
          <p:spPr>
            <a:xfrm>
              <a:off x="417821" y="388491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D5B6168C-C5FD-D3EB-E6DA-5A5DBEFF5D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5AEBF94F-AF87-21CE-E786-9B657A9DEAEF}"/>
                </a:ext>
              </a:extLst>
            </p:cNvPr>
            <p:cNvGrpSpPr/>
            <p:nvPr/>
          </p:nvGrpSpPr>
          <p:grpSpPr>
            <a:xfrm>
              <a:off x="2529344" y="375565"/>
              <a:ext cx="1799302" cy="1805224"/>
              <a:chOff x="2529344" y="375565"/>
              <a:chExt cx="1799302" cy="1805224"/>
            </a:xfrm>
          </p:grpSpPr>
          <p:sp>
            <p:nvSpPr>
              <p:cNvPr id="5" name="Ovaal 41">
                <a:extLst>
                  <a:ext uri="{FF2B5EF4-FFF2-40B4-BE49-F238E27FC236}">
                    <a16:creationId xmlns:a16="http://schemas.microsoft.com/office/drawing/2014/main" id="{EC25606C-326F-D9A4-0E45-48841793A3CB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877C6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7" name="Picture 6" descr="Icon&#10;&#10;Description automatically generated">
                <a:extLst>
                  <a:ext uri="{FF2B5EF4-FFF2-40B4-BE49-F238E27FC236}">
                    <a16:creationId xmlns:a16="http://schemas.microsoft.com/office/drawing/2014/main" id="{41159505-7C7F-88E7-6DF8-E09AF0FE43A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51145" y="410315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2B3A1675-A765-DCBE-3F3E-04E78F0855F4}"/>
                </a:ext>
              </a:extLst>
            </p:cNvPr>
            <p:cNvGrpSpPr/>
            <p:nvPr/>
          </p:nvGrpSpPr>
          <p:grpSpPr>
            <a:xfrm>
              <a:off x="2418875" y="375565"/>
              <a:ext cx="2049983" cy="2098358"/>
              <a:chOff x="2418875" y="375565"/>
              <a:chExt cx="2049983" cy="2098358"/>
            </a:xfrm>
          </p:grpSpPr>
          <p:sp>
            <p:nvSpPr>
              <p:cNvPr id="18" name="Ovaal 41">
                <a:extLst>
                  <a:ext uri="{FF2B5EF4-FFF2-40B4-BE49-F238E27FC236}">
                    <a16:creationId xmlns:a16="http://schemas.microsoft.com/office/drawing/2014/main" id="{C5959D7B-D4B4-212D-3119-92B0F7A6879A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877C6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1" name="TextBox 7">
                <a:extLst>
                  <a:ext uri="{FF2B5EF4-FFF2-40B4-BE49-F238E27FC236}">
                    <a16:creationId xmlns:a16="http://schemas.microsoft.com/office/drawing/2014/main" id="{23E14F49-F97E-537E-8574-8F8A4183022F}"/>
                  </a:ext>
                </a:extLst>
              </p:cNvPr>
              <p:cNvSpPr txBox="1"/>
              <p:nvPr/>
            </p:nvSpPr>
            <p:spPr>
              <a:xfrm>
                <a:off x="2418875" y="827368"/>
                <a:ext cx="204998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12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fontAlgn="base"/>
                <a:r>
                  <a:rPr lang="en-US" sz="12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REDUZIEREN SIE IHREN ALKOHOLKONSUM</a:t>
                </a:r>
                <a:endParaRPr lang="en-GB" sz="120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22" name="Picture 21" descr="Icon&#10;&#10;Description automatically generated">
                <a:extLst>
                  <a:ext uri="{FF2B5EF4-FFF2-40B4-BE49-F238E27FC236}">
                    <a16:creationId xmlns:a16="http://schemas.microsoft.com/office/drawing/2014/main" id="{AECB544F-237E-072A-B83F-ED239DB9821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51145" y="410315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23" name="Group 9">
              <a:extLst>
                <a:ext uri="{FF2B5EF4-FFF2-40B4-BE49-F238E27FC236}">
                  <a16:creationId xmlns:a16="http://schemas.microsoft.com/office/drawing/2014/main" id="{747C8C7F-129A-4C21-9305-72C9BD439AAB}"/>
                </a:ext>
              </a:extLst>
            </p:cNvPr>
            <p:cNvGrpSpPr/>
            <p:nvPr/>
          </p:nvGrpSpPr>
          <p:grpSpPr>
            <a:xfrm>
              <a:off x="-4101" y="9133072"/>
              <a:ext cx="6879926" cy="846386"/>
              <a:chOff x="-4101" y="9133072"/>
              <a:chExt cx="6879926" cy="846386"/>
            </a:xfrm>
          </p:grpSpPr>
          <p:grpSp>
            <p:nvGrpSpPr>
              <p:cNvPr id="24" name="Group 10">
                <a:extLst>
                  <a:ext uri="{FF2B5EF4-FFF2-40B4-BE49-F238E27FC236}">
                    <a16:creationId xmlns:a16="http://schemas.microsoft.com/office/drawing/2014/main" id="{1AB2C065-8E60-AE5D-EFBC-E74CFE6BACE0}"/>
                  </a:ext>
                </a:extLst>
              </p:cNvPr>
              <p:cNvGrpSpPr/>
              <p:nvPr/>
            </p:nvGrpSpPr>
            <p:grpSpPr>
              <a:xfrm>
                <a:off x="-4101" y="9133072"/>
                <a:ext cx="6879926" cy="846386"/>
                <a:chOff x="0" y="9108896"/>
                <a:chExt cx="6879926" cy="846386"/>
              </a:xfrm>
            </p:grpSpPr>
            <p:sp>
              <p:nvSpPr>
                <p:cNvPr id="27" name="Rectangle 13">
                  <a:extLst>
                    <a:ext uri="{FF2B5EF4-FFF2-40B4-BE49-F238E27FC236}">
                      <a16:creationId xmlns:a16="http://schemas.microsoft.com/office/drawing/2014/main" id="{4610BA14-34A1-D514-91A2-AA901102EDCC}"/>
                    </a:ext>
                  </a:extLst>
                </p:cNvPr>
                <p:cNvSpPr/>
                <p:nvPr/>
              </p:nvSpPr>
              <p:spPr>
                <a:xfrm>
                  <a:off x="0" y="9109018"/>
                  <a:ext cx="6858000" cy="796982"/>
                </a:xfrm>
                <a:prstGeom prst="rect">
                  <a:avLst/>
                </a:prstGeom>
                <a:solidFill>
                  <a:schemeClr val="bg1">
                    <a:alpha val="67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877C63"/>
                    </a:solidFill>
                  </a:endParaRPr>
                </a:p>
              </p:txBody>
            </p:sp>
            <p:sp>
              <p:nvSpPr>
                <p:cNvPr id="28" name="TextBox 14">
                  <a:extLst>
                    <a:ext uri="{FF2B5EF4-FFF2-40B4-BE49-F238E27FC236}">
                      <a16:creationId xmlns:a16="http://schemas.microsoft.com/office/drawing/2014/main" id="{600B8642-9ABD-54D9-B4E8-77BFDEA5CBCA}"/>
                    </a:ext>
                  </a:extLst>
                </p:cNvPr>
                <p:cNvSpPr txBox="1"/>
                <p:nvPr/>
              </p:nvSpPr>
              <p:spPr>
                <a:xfrm>
                  <a:off x="21927" y="9108896"/>
                  <a:ext cx="6857999" cy="8463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l-BE" sz="1300" b="1" dirty="0">
                      <a:solidFill>
                        <a:srgbClr val="877C63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#PrEvCan #CANCERCODE</a:t>
                  </a:r>
                </a:p>
                <a:p>
                  <a:pPr algn="ctr"/>
                  <a:r>
                    <a:rPr lang="de-DE" sz="1200" b="1" dirty="0">
                      <a:solidFill>
                        <a:srgbClr val="877C63"/>
                      </a:solidFill>
                    </a:rPr>
                    <a:t>Die </a:t>
                  </a:r>
                  <a:r>
                    <a:rPr lang="de-DE" sz="1200" b="1" dirty="0" err="1">
                      <a:solidFill>
                        <a:srgbClr val="877C63"/>
                      </a:solidFill>
                    </a:rPr>
                    <a:t>PrEvCan</a:t>
                  </a:r>
                  <a:r>
                    <a:rPr lang="de-DE" sz="1200" b="1" dirty="0">
                      <a:solidFill>
                        <a:srgbClr val="877C63"/>
                      </a:solidFill>
                    </a:rPr>
                    <a:t>©- Kampagne wurde von EONS initiiert </a:t>
                  </a:r>
                  <a:br>
                    <a:rPr lang="de-DE" sz="1200" b="1" dirty="0">
                      <a:solidFill>
                        <a:srgbClr val="877C63"/>
                      </a:solidFill>
                    </a:rPr>
                  </a:br>
                  <a:r>
                    <a:rPr lang="de-DE" sz="1200" b="1" dirty="0">
                      <a:solidFill>
                        <a:srgbClr val="877C63"/>
                      </a:solidFill>
                    </a:rPr>
                    <a:t>und wird im Verbund durchgeführt mit dem wichtigsten Kampagnenpartner ESMO. </a:t>
                  </a:r>
                  <a:br>
                    <a:rPr lang="de-DE" sz="1200" b="1" dirty="0">
                      <a:solidFill>
                        <a:srgbClr val="877C63"/>
                      </a:solidFill>
                    </a:rPr>
                  </a:br>
                  <a:r>
                    <a:rPr lang="de-DE" sz="1200" b="1" dirty="0">
                      <a:solidFill>
                        <a:srgbClr val="877C63"/>
                      </a:solidFill>
                    </a:rPr>
                    <a:t>Weitere Informationen unter: www.cancernurse.eu/prevcan</a:t>
                  </a:r>
                </a:p>
              </p:txBody>
            </p:sp>
            <p:grpSp>
              <p:nvGrpSpPr>
                <p:cNvPr id="29" name="Group 15">
                  <a:extLst>
                    <a:ext uri="{FF2B5EF4-FFF2-40B4-BE49-F238E27FC236}">
                      <a16:creationId xmlns:a16="http://schemas.microsoft.com/office/drawing/2014/main" id="{689EEAF2-8B86-DF0D-0278-F6C624A8B980}"/>
                    </a:ext>
                  </a:extLst>
                </p:cNvPr>
                <p:cNvGrpSpPr/>
                <p:nvPr/>
              </p:nvGrpSpPr>
              <p:grpSpPr>
                <a:xfrm>
                  <a:off x="224716" y="9297854"/>
                  <a:ext cx="475488" cy="475488"/>
                  <a:chOff x="-302004" y="1916250"/>
                  <a:chExt cx="2823923" cy="2823924"/>
                </a:xfrm>
              </p:grpSpPr>
              <p:sp>
                <p:nvSpPr>
                  <p:cNvPr id="30" name="Ovaal 2">
                    <a:extLst>
                      <a:ext uri="{FF2B5EF4-FFF2-40B4-BE49-F238E27FC236}">
                        <a16:creationId xmlns:a16="http://schemas.microsoft.com/office/drawing/2014/main" id="{4091BD1B-B511-5F8D-F7B5-1A32F62444B9}"/>
                      </a:ext>
                    </a:extLst>
                  </p:cNvPr>
                  <p:cNvSpPr/>
                  <p:nvPr/>
                </p:nvSpPr>
                <p:spPr>
                  <a:xfrm>
                    <a:off x="-302004" y="1916250"/>
                    <a:ext cx="2823923" cy="282392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BE" sz="1801" dirty="0">
                      <a:solidFill>
                        <a:srgbClr val="877C63"/>
                      </a:solidFill>
                    </a:endParaRPr>
                  </a:p>
                </p:txBody>
              </p:sp>
              <p:pic>
                <p:nvPicPr>
                  <p:cNvPr id="31" name="Picture 19" descr="A picture containing text, clipart&#10;&#10;Description automatically generated">
                    <a:extLst>
                      <a:ext uri="{FF2B5EF4-FFF2-40B4-BE49-F238E27FC236}">
                        <a16:creationId xmlns:a16="http://schemas.microsoft.com/office/drawing/2014/main" id="{7D8AF515-0E7A-BA10-C443-413C681D6E3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219048" y="2002330"/>
                    <a:ext cx="2669717" cy="2651758"/>
                  </a:xfrm>
                  <a:prstGeom prst="ellipse">
                    <a:avLst/>
                  </a:prstGeom>
                </p:spPr>
              </p:pic>
            </p:grpSp>
          </p:grpSp>
          <p:pic>
            <p:nvPicPr>
              <p:cNvPr id="26" name="Graphic 12">
                <a:extLst>
                  <a:ext uri="{FF2B5EF4-FFF2-40B4-BE49-F238E27FC236}">
                    <a16:creationId xmlns:a16="http://schemas.microsoft.com/office/drawing/2014/main" id="{09D82539-977B-736D-E95E-DCB56A7DB4B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061796" y="9394066"/>
                <a:ext cx="703986" cy="331414"/>
              </a:xfrm>
              <a:prstGeom prst="rect">
                <a:avLst/>
              </a:prstGeom>
            </p:spPr>
          </p:pic>
        </p:grpSp>
        <p:sp>
          <p:nvSpPr>
            <p:cNvPr id="32" name="Rectangle 38">
              <a:extLst>
                <a:ext uri="{FF2B5EF4-FFF2-40B4-BE49-F238E27FC236}">
                  <a16:creationId xmlns:a16="http://schemas.microsoft.com/office/drawing/2014/main" id="{F4784FB8-F64E-DC3D-64C9-4650E8B40B85}"/>
                </a:ext>
              </a:extLst>
            </p:cNvPr>
            <p:cNvSpPr/>
            <p:nvPr/>
          </p:nvSpPr>
          <p:spPr>
            <a:xfrm>
              <a:off x="511948" y="745994"/>
              <a:ext cx="1640910" cy="107721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de-DE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Fügen Sie </a:t>
              </a:r>
              <a:br>
                <a:rPr lang="de-DE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de-DE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hier das Logo Ihrer Organisation ein</a:t>
              </a:r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606682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A7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>
            <a:extLst>
              <a:ext uri="{FF2B5EF4-FFF2-40B4-BE49-F238E27FC236}">
                <a16:creationId xmlns:a16="http://schemas.microsoft.com/office/drawing/2014/main" id="{73E8BECD-E3C1-B152-8203-3D1B27966345}"/>
              </a:ext>
            </a:extLst>
          </p:cNvPr>
          <p:cNvGrpSpPr/>
          <p:nvPr/>
        </p:nvGrpSpPr>
        <p:grpSpPr>
          <a:xfrm>
            <a:off x="-4101" y="153870"/>
            <a:ext cx="6879926" cy="9825588"/>
            <a:chOff x="-4101" y="153870"/>
            <a:chExt cx="6879926" cy="9825588"/>
          </a:xfrm>
        </p:grpSpPr>
        <p:sp>
          <p:nvSpPr>
            <p:cNvPr id="19" name="Freeform 72">
              <a:extLst>
                <a:ext uri="{FF2B5EF4-FFF2-40B4-BE49-F238E27FC236}">
                  <a16:creationId xmlns:a16="http://schemas.microsoft.com/office/drawing/2014/main" id="{BF8E8331-1907-4253-9301-20ED114474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0"/>
              <a:ext cx="4213623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20" name="Freeform 74">
              <a:extLst>
                <a:ext uri="{FF2B5EF4-FFF2-40B4-BE49-F238E27FC236}">
                  <a16:creationId xmlns:a16="http://schemas.microsoft.com/office/drawing/2014/main" id="{37D52375-E0D3-47D4-B1A5-F8E64AD30D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A5FEF6DD-585F-1199-0FC2-AD256E4C8A71}"/>
                </a:ext>
              </a:extLst>
            </p:cNvPr>
            <p:cNvGrpSpPr/>
            <p:nvPr/>
          </p:nvGrpSpPr>
          <p:grpSpPr>
            <a:xfrm>
              <a:off x="431279" y="375565"/>
              <a:ext cx="1792224" cy="1792224"/>
              <a:chOff x="1433852" y="1700836"/>
              <a:chExt cx="2823923" cy="2823924"/>
            </a:xfrm>
          </p:grpSpPr>
          <p:sp>
            <p:nvSpPr>
              <p:cNvPr id="37" name="Ovaal 2">
                <a:extLst>
                  <a:ext uri="{FF2B5EF4-FFF2-40B4-BE49-F238E27FC236}">
                    <a16:creationId xmlns:a16="http://schemas.microsoft.com/office/drawing/2014/main" id="{8A2DE224-974B-3F12-8DDB-319001774B99}"/>
                  </a:ext>
                </a:extLst>
              </p:cNvPr>
              <p:cNvSpPr/>
              <p:nvPr/>
            </p:nvSpPr>
            <p:spPr>
              <a:xfrm>
                <a:off x="1433852" y="1700836"/>
                <a:ext cx="2823923" cy="282392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sz="1801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38" name="Picture 37" descr="A picture containing text, clipart&#10;&#10;Description automatically generated">
                <a:extLst>
                  <a:ext uri="{FF2B5EF4-FFF2-40B4-BE49-F238E27FC236}">
                    <a16:creationId xmlns:a16="http://schemas.microsoft.com/office/drawing/2014/main" id="{B506322B-FFFB-E0D9-77DF-A394480ACE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99791" y="1805365"/>
                <a:ext cx="2669717" cy="2651760"/>
              </a:xfrm>
              <a:prstGeom prst="ellipse">
                <a:avLst/>
              </a:prstGeom>
            </p:spPr>
          </p:pic>
        </p:grpSp>
        <p:sp>
          <p:nvSpPr>
            <p:cNvPr id="57" name="Rectangle: Rounded Corners 56">
              <a:extLst>
                <a:ext uri="{FF2B5EF4-FFF2-40B4-BE49-F238E27FC236}">
                  <a16:creationId xmlns:a16="http://schemas.microsoft.com/office/drawing/2014/main" id="{8E8A3043-603E-6CED-2B04-9EE75E5226DD}"/>
                </a:ext>
              </a:extLst>
            </p:cNvPr>
            <p:cNvSpPr/>
            <p:nvPr/>
          </p:nvSpPr>
          <p:spPr>
            <a:xfrm>
              <a:off x="347456" y="4555419"/>
              <a:ext cx="6238960" cy="1708298"/>
            </a:xfrm>
            <a:prstGeom prst="roundRect">
              <a:avLst/>
            </a:prstGeom>
            <a:solidFill>
              <a:schemeClr val="bg1">
                <a:alpha val="77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494B86EF-B186-4B6B-88ED-83589B6946DC}"/>
                </a:ext>
              </a:extLst>
            </p:cNvPr>
            <p:cNvSpPr/>
            <p:nvPr/>
          </p:nvSpPr>
          <p:spPr>
            <a:xfrm>
              <a:off x="453258" y="4662803"/>
              <a:ext cx="5981219" cy="1489904"/>
            </a:xfrm>
            <a:prstGeom prst="roundRect">
              <a:avLst/>
            </a:prstGeom>
            <a:noFill/>
            <a:ln>
              <a:solidFill>
                <a:srgbClr val="DBD1C3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3DE73569-89E4-253B-3DB0-71163F4074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885B69A4-3EA8-7659-C0B8-D7553D54DB80}"/>
                </a:ext>
              </a:extLst>
            </p:cNvPr>
            <p:cNvGrpSpPr/>
            <p:nvPr/>
          </p:nvGrpSpPr>
          <p:grpSpPr>
            <a:xfrm>
              <a:off x="2529344" y="375565"/>
              <a:ext cx="1799302" cy="1805224"/>
              <a:chOff x="2529344" y="375565"/>
              <a:chExt cx="1799302" cy="1805224"/>
            </a:xfrm>
          </p:grpSpPr>
          <p:sp>
            <p:nvSpPr>
              <p:cNvPr id="3" name="Ovaal 41">
                <a:extLst>
                  <a:ext uri="{FF2B5EF4-FFF2-40B4-BE49-F238E27FC236}">
                    <a16:creationId xmlns:a16="http://schemas.microsoft.com/office/drawing/2014/main" id="{E408ED14-35F9-F8F0-56CC-96579D3FA588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877C6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5" name="Picture 4" descr="Icon&#10;&#10;Description automatically generated">
                <a:extLst>
                  <a:ext uri="{FF2B5EF4-FFF2-40B4-BE49-F238E27FC236}">
                    <a16:creationId xmlns:a16="http://schemas.microsoft.com/office/drawing/2014/main" id="{D807BF64-89EA-98AA-E586-38627A9955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51145" y="410315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ED518D26-ED8E-CCA7-2562-34537BFA3720}"/>
                </a:ext>
              </a:extLst>
            </p:cNvPr>
            <p:cNvGrpSpPr/>
            <p:nvPr/>
          </p:nvGrpSpPr>
          <p:grpSpPr>
            <a:xfrm>
              <a:off x="2418875" y="375565"/>
              <a:ext cx="2049983" cy="2098358"/>
              <a:chOff x="2418875" y="375565"/>
              <a:chExt cx="2049983" cy="2098358"/>
            </a:xfrm>
          </p:grpSpPr>
          <p:sp>
            <p:nvSpPr>
              <p:cNvPr id="16" name="Ovaal 41">
                <a:extLst>
                  <a:ext uri="{FF2B5EF4-FFF2-40B4-BE49-F238E27FC236}">
                    <a16:creationId xmlns:a16="http://schemas.microsoft.com/office/drawing/2014/main" id="{2AA94545-D1E7-000A-47C9-EB86C55E2185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877C6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7" name="TextBox 7">
                <a:extLst>
                  <a:ext uri="{FF2B5EF4-FFF2-40B4-BE49-F238E27FC236}">
                    <a16:creationId xmlns:a16="http://schemas.microsoft.com/office/drawing/2014/main" id="{691766F5-491B-C9A2-6DF0-058B8D1FDD4D}"/>
                  </a:ext>
                </a:extLst>
              </p:cNvPr>
              <p:cNvSpPr txBox="1"/>
              <p:nvPr/>
            </p:nvSpPr>
            <p:spPr>
              <a:xfrm>
                <a:off x="2418875" y="827368"/>
                <a:ext cx="204998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12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fontAlgn="base"/>
                <a:r>
                  <a:rPr lang="en-US" sz="12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REDUZIEREN SIE IHREN ALKOHOLKONSUM</a:t>
                </a:r>
                <a:endParaRPr lang="en-GB" sz="120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18" name="Picture 17" descr="Icon&#10;&#10;Description automatically generated">
                <a:extLst>
                  <a:ext uri="{FF2B5EF4-FFF2-40B4-BE49-F238E27FC236}">
                    <a16:creationId xmlns:a16="http://schemas.microsoft.com/office/drawing/2014/main" id="{49256F7F-FA60-A68D-532B-4EBDDCCE0E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51145" y="410315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21" name="Group 9">
              <a:extLst>
                <a:ext uri="{FF2B5EF4-FFF2-40B4-BE49-F238E27FC236}">
                  <a16:creationId xmlns:a16="http://schemas.microsoft.com/office/drawing/2014/main" id="{96BAEFA8-E5B5-A297-53DB-D6992B2D9125}"/>
                </a:ext>
              </a:extLst>
            </p:cNvPr>
            <p:cNvGrpSpPr/>
            <p:nvPr/>
          </p:nvGrpSpPr>
          <p:grpSpPr>
            <a:xfrm>
              <a:off x="-4101" y="9133072"/>
              <a:ext cx="6879926" cy="846386"/>
              <a:chOff x="-4101" y="9133072"/>
              <a:chExt cx="6879926" cy="846386"/>
            </a:xfrm>
          </p:grpSpPr>
          <p:grpSp>
            <p:nvGrpSpPr>
              <p:cNvPr id="22" name="Group 10">
                <a:extLst>
                  <a:ext uri="{FF2B5EF4-FFF2-40B4-BE49-F238E27FC236}">
                    <a16:creationId xmlns:a16="http://schemas.microsoft.com/office/drawing/2014/main" id="{4FB291C1-E1FC-B89E-5497-9CA189667629}"/>
                  </a:ext>
                </a:extLst>
              </p:cNvPr>
              <p:cNvGrpSpPr/>
              <p:nvPr/>
            </p:nvGrpSpPr>
            <p:grpSpPr>
              <a:xfrm>
                <a:off x="-4101" y="9133072"/>
                <a:ext cx="6879926" cy="846386"/>
                <a:chOff x="0" y="9108896"/>
                <a:chExt cx="6879926" cy="846386"/>
              </a:xfrm>
            </p:grpSpPr>
            <p:sp>
              <p:nvSpPr>
                <p:cNvPr id="24" name="Rectangle 13">
                  <a:extLst>
                    <a:ext uri="{FF2B5EF4-FFF2-40B4-BE49-F238E27FC236}">
                      <a16:creationId xmlns:a16="http://schemas.microsoft.com/office/drawing/2014/main" id="{A6AED0D4-F555-9306-5EED-547424C385F9}"/>
                    </a:ext>
                  </a:extLst>
                </p:cNvPr>
                <p:cNvSpPr/>
                <p:nvPr/>
              </p:nvSpPr>
              <p:spPr>
                <a:xfrm>
                  <a:off x="0" y="9109018"/>
                  <a:ext cx="6858000" cy="796982"/>
                </a:xfrm>
                <a:prstGeom prst="rect">
                  <a:avLst/>
                </a:prstGeom>
                <a:solidFill>
                  <a:schemeClr val="bg1">
                    <a:alpha val="67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877C63"/>
                    </a:solidFill>
                  </a:endParaRPr>
                </a:p>
              </p:txBody>
            </p:sp>
            <p:sp>
              <p:nvSpPr>
                <p:cNvPr id="25" name="TextBox 14">
                  <a:extLst>
                    <a:ext uri="{FF2B5EF4-FFF2-40B4-BE49-F238E27FC236}">
                      <a16:creationId xmlns:a16="http://schemas.microsoft.com/office/drawing/2014/main" id="{1F8B7710-96CA-F81A-C09E-D812A486A19F}"/>
                    </a:ext>
                  </a:extLst>
                </p:cNvPr>
                <p:cNvSpPr txBox="1"/>
                <p:nvPr/>
              </p:nvSpPr>
              <p:spPr>
                <a:xfrm>
                  <a:off x="21927" y="9108896"/>
                  <a:ext cx="6857999" cy="8463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l-BE" sz="1300" b="1" dirty="0">
                      <a:solidFill>
                        <a:srgbClr val="877C63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#PrEvCan #CANCERCODE</a:t>
                  </a:r>
                </a:p>
                <a:p>
                  <a:pPr algn="ctr"/>
                  <a:r>
                    <a:rPr lang="de-DE" sz="1200" b="1" dirty="0">
                      <a:solidFill>
                        <a:srgbClr val="877C63"/>
                      </a:solidFill>
                    </a:rPr>
                    <a:t>Die </a:t>
                  </a:r>
                  <a:r>
                    <a:rPr lang="de-DE" sz="1200" b="1" dirty="0" err="1">
                      <a:solidFill>
                        <a:srgbClr val="877C63"/>
                      </a:solidFill>
                    </a:rPr>
                    <a:t>PrEvCan</a:t>
                  </a:r>
                  <a:r>
                    <a:rPr lang="de-DE" sz="1200" b="1" dirty="0">
                      <a:solidFill>
                        <a:srgbClr val="877C63"/>
                      </a:solidFill>
                    </a:rPr>
                    <a:t>©- Kampagne wurde von EONS initiiert </a:t>
                  </a:r>
                  <a:br>
                    <a:rPr lang="de-DE" sz="1200" b="1" dirty="0">
                      <a:solidFill>
                        <a:srgbClr val="877C63"/>
                      </a:solidFill>
                    </a:rPr>
                  </a:br>
                  <a:r>
                    <a:rPr lang="de-DE" sz="1200" b="1" dirty="0">
                      <a:solidFill>
                        <a:srgbClr val="877C63"/>
                      </a:solidFill>
                    </a:rPr>
                    <a:t>und wird im Verbund durchgeführt mit dem wichtigsten Kampagnenpartner ESMO. </a:t>
                  </a:r>
                  <a:br>
                    <a:rPr lang="de-DE" sz="1200" b="1" dirty="0">
                      <a:solidFill>
                        <a:srgbClr val="877C63"/>
                      </a:solidFill>
                    </a:rPr>
                  </a:br>
                  <a:r>
                    <a:rPr lang="de-DE" sz="1200" b="1" dirty="0">
                      <a:solidFill>
                        <a:srgbClr val="877C63"/>
                      </a:solidFill>
                    </a:rPr>
                    <a:t>Weitere Informationen unter: www.cancernurse.eu/prevcan</a:t>
                  </a:r>
                </a:p>
              </p:txBody>
            </p:sp>
            <p:grpSp>
              <p:nvGrpSpPr>
                <p:cNvPr id="26" name="Group 15">
                  <a:extLst>
                    <a:ext uri="{FF2B5EF4-FFF2-40B4-BE49-F238E27FC236}">
                      <a16:creationId xmlns:a16="http://schemas.microsoft.com/office/drawing/2014/main" id="{456721CE-C94F-A19D-3B67-B242ECAFA8D8}"/>
                    </a:ext>
                  </a:extLst>
                </p:cNvPr>
                <p:cNvGrpSpPr/>
                <p:nvPr/>
              </p:nvGrpSpPr>
              <p:grpSpPr>
                <a:xfrm>
                  <a:off x="224716" y="9297854"/>
                  <a:ext cx="475488" cy="475488"/>
                  <a:chOff x="-302004" y="1916250"/>
                  <a:chExt cx="2823923" cy="2823924"/>
                </a:xfrm>
              </p:grpSpPr>
              <p:sp>
                <p:nvSpPr>
                  <p:cNvPr id="27" name="Ovaal 2">
                    <a:extLst>
                      <a:ext uri="{FF2B5EF4-FFF2-40B4-BE49-F238E27FC236}">
                        <a16:creationId xmlns:a16="http://schemas.microsoft.com/office/drawing/2014/main" id="{1BE4DD58-EF52-276F-7B84-6759D77425B1}"/>
                      </a:ext>
                    </a:extLst>
                  </p:cNvPr>
                  <p:cNvSpPr/>
                  <p:nvPr/>
                </p:nvSpPr>
                <p:spPr>
                  <a:xfrm>
                    <a:off x="-302004" y="1916250"/>
                    <a:ext cx="2823923" cy="282392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BE" sz="1801" dirty="0">
                      <a:solidFill>
                        <a:srgbClr val="877C63"/>
                      </a:solidFill>
                    </a:endParaRPr>
                  </a:p>
                </p:txBody>
              </p:sp>
              <p:pic>
                <p:nvPicPr>
                  <p:cNvPr id="28" name="Picture 19" descr="A picture containing text, clipart&#10;&#10;Description automatically generated">
                    <a:extLst>
                      <a:ext uri="{FF2B5EF4-FFF2-40B4-BE49-F238E27FC236}">
                        <a16:creationId xmlns:a16="http://schemas.microsoft.com/office/drawing/2014/main" id="{ECD58536-9332-742B-896C-0C6D0815EAD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219048" y="2002330"/>
                    <a:ext cx="2669717" cy="2651758"/>
                  </a:xfrm>
                  <a:prstGeom prst="ellipse">
                    <a:avLst/>
                  </a:prstGeom>
                </p:spPr>
              </p:pic>
            </p:grpSp>
          </p:grpSp>
          <p:pic>
            <p:nvPicPr>
              <p:cNvPr id="23" name="Graphic 12">
                <a:extLst>
                  <a:ext uri="{FF2B5EF4-FFF2-40B4-BE49-F238E27FC236}">
                    <a16:creationId xmlns:a16="http://schemas.microsoft.com/office/drawing/2014/main" id="{E02FA7A7-620A-37F1-F330-15276221380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061796" y="9394066"/>
                <a:ext cx="703986" cy="331414"/>
              </a:xfrm>
              <a:prstGeom prst="rect">
                <a:avLst/>
              </a:prstGeom>
            </p:spPr>
          </p:pic>
        </p:grpSp>
        <p:sp>
          <p:nvSpPr>
            <p:cNvPr id="29" name="TextBox 18">
              <a:extLst>
                <a:ext uri="{FF2B5EF4-FFF2-40B4-BE49-F238E27FC236}">
                  <a16:creationId xmlns:a16="http://schemas.microsoft.com/office/drawing/2014/main" id="{CDBC1B7F-91D2-29B6-0300-D8E203BD6B3B}"/>
                </a:ext>
              </a:extLst>
            </p:cNvPr>
            <p:cNvSpPr txBox="1"/>
            <p:nvPr/>
          </p:nvSpPr>
          <p:spPr>
            <a:xfrm>
              <a:off x="150659" y="4458107"/>
              <a:ext cx="6586415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3000" dirty="0">
                <a:solidFill>
                  <a:srgbClr val="877C63"/>
                </a:solidFill>
              </a:endParaRPr>
            </a:p>
            <a:p>
              <a:pPr algn="ctr"/>
              <a:r>
                <a:rPr lang="de-DE" sz="3000" b="1" dirty="0">
                  <a:solidFill>
                    <a:srgbClr val="877C6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Botschaften </a:t>
              </a:r>
              <a:br>
                <a:rPr lang="de-DE" sz="3000" b="1" dirty="0">
                  <a:solidFill>
                    <a:srgbClr val="877C6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de-DE" sz="3000" b="1" dirty="0">
                  <a:solidFill>
                    <a:srgbClr val="877C6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für die medizinischen Fachpersonal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156406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2">
            <a:extLst>
              <a:ext uri="{FF2B5EF4-FFF2-40B4-BE49-F238E27FC236}">
                <a16:creationId xmlns:a16="http://schemas.microsoft.com/office/drawing/2014/main" id="{67A3533C-71B4-F743-A71B-257D0DD58272}"/>
              </a:ext>
            </a:extLst>
          </p:cNvPr>
          <p:cNvGrpSpPr/>
          <p:nvPr/>
        </p:nvGrpSpPr>
        <p:grpSpPr>
          <a:xfrm>
            <a:off x="-113414" y="0"/>
            <a:ext cx="6989239" cy="9979458"/>
            <a:chOff x="-113414" y="0"/>
            <a:chExt cx="6989239" cy="9979458"/>
          </a:xfrm>
        </p:grpSpPr>
        <p:pic>
          <p:nvPicPr>
            <p:cNvPr id="23" name="Picture 22" descr="A picture containing indoor&#10;&#10;Description automatically generated">
              <a:extLst>
                <a:ext uri="{FF2B5EF4-FFF2-40B4-BE49-F238E27FC236}">
                  <a16:creationId xmlns:a16="http://schemas.microsoft.com/office/drawing/2014/main" id="{8B8CB515-FEC8-4656-9BC7-2A8F10714E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273" t="2233" r="-1" b="1359"/>
            <a:stretch/>
          </p:blipFill>
          <p:spPr>
            <a:xfrm>
              <a:off x="-113414" y="0"/>
              <a:ext cx="6953588" cy="9930176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549008" y="3468959"/>
              <a:ext cx="5668912" cy="3296521"/>
            </a:xfrm>
            <a:prstGeom prst="roundRect">
              <a:avLst/>
            </a:prstGeom>
            <a:solidFill>
              <a:schemeClr val="bg1">
                <a:alpha val="83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Freeform 72">
              <a:extLst>
                <a:ext uri="{FF2B5EF4-FFF2-40B4-BE49-F238E27FC236}">
                  <a16:creationId xmlns:a16="http://schemas.microsoft.com/office/drawing/2014/main" id="{BF8E8331-1907-4253-9301-20ED114474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0"/>
              <a:ext cx="4213623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20" name="Freeform 74">
              <a:extLst>
                <a:ext uri="{FF2B5EF4-FFF2-40B4-BE49-F238E27FC236}">
                  <a16:creationId xmlns:a16="http://schemas.microsoft.com/office/drawing/2014/main" id="{37D52375-E0D3-47D4-B1A5-F8E64AD30D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1390292E-CF4A-4AAE-B8F3-6810A56F2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9008" y="3801963"/>
              <a:ext cx="5751782" cy="1466835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de-DE" sz="40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Erheben Sie immer, </a:t>
              </a:r>
              <a:br>
                <a:rPr lang="de-DE" sz="40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</a:br>
              <a:r>
                <a:rPr lang="de-DE" sz="40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ob Ihre Patientin </a:t>
              </a:r>
              <a:br>
                <a:rPr lang="de-DE" sz="40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</a:br>
              <a:r>
                <a:rPr lang="de-DE" sz="40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oder Ihr Patient Alkohol konsumiert</a:t>
              </a:r>
              <a:endParaRPr lang="en-GB" sz="2400" b="1" dirty="0">
                <a:solidFill>
                  <a:srgbClr val="877C63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22A0147C-F24F-6F13-ABE1-F5581667435A}"/>
                </a:ext>
              </a:extLst>
            </p:cNvPr>
            <p:cNvSpPr/>
            <p:nvPr/>
          </p:nvSpPr>
          <p:spPr>
            <a:xfrm>
              <a:off x="431279" y="375565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5B4B24AD-D99F-76D7-5B9B-1F892E4003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0922C351-74D3-D303-A541-3587BE0AA5D5}"/>
                </a:ext>
              </a:extLst>
            </p:cNvPr>
            <p:cNvGrpSpPr/>
            <p:nvPr/>
          </p:nvGrpSpPr>
          <p:grpSpPr>
            <a:xfrm>
              <a:off x="2529344" y="375565"/>
              <a:ext cx="1799302" cy="1805224"/>
              <a:chOff x="2529344" y="375565"/>
              <a:chExt cx="1799302" cy="1805224"/>
            </a:xfrm>
          </p:grpSpPr>
          <p:sp>
            <p:nvSpPr>
              <p:cNvPr id="4" name="Ovaal 41">
                <a:extLst>
                  <a:ext uri="{FF2B5EF4-FFF2-40B4-BE49-F238E27FC236}">
                    <a16:creationId xmlns:a16="http://schemas.microsoft.com/office/drawing/2014/main" id="{C93BFFB3-8FD4-03A5-E976-E5118F64E97C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877C6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6" name="Picture 5" descr="Icon&#10;&#10;Description automatically generated">
                <a:extLst>
                  <a:ext uri="{FF2B5EF4-FFF2-40B4-BE49-F238E27FC236}">
                    <a16:creationId xmlns:a16="http://schemas.microsoft.com/office/drawing/2014/main" id="{6BCC474F-C6C7-F572-3EFF-704F48BFD6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51145" y="410315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52AE0945-15B4-8D24-1BAD-B3E71BD7E098}"/>
                </a:ext>
              </a:extLst>
            </p:cNvPr>
            <p:cNvGrpSpPr/>
            <p:nvPr/>
          </p:nvGrpSpPr>
          <p:grpSpPr>
            <a:xfrm>
              <a:off x="2418875" y="375565"/>
              <a:ext cx="2049983" cy="2098358"/>
              <a:chOff x="2418875" y="375565"/>
              <a:chExt cx="2049983" cy="2098358"/>
            </a:xfrm>
          </p:grpSpPr>
          <p:sp>
            <p:nvSpPr>
              <p:cNvPr id="17" name="Ovaal 41">
                <a:extLst>
                  <a:ext uri="{FF2B5EF4-FFF2-40B4-BE49-F238E27FC236}">
                    <a16:creationId xmlns:a16="http://schemas.microsoft.com/office/drawing/2014/main" id="{B191EDA0-38BC-C172-4968-B094FBF115C9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877C6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8" name="TextBox 7">
                <a:extLst>
                  <a:ext uri="{FF2B5EF4-FFF2-40B4-BE49-F238E27FC236}">
                    <a16:creationId xmlns:a16="http://schemas.microsoft.com/office/drawing/2014/main" id="{91E758C2-7912-A946-F32E-573D59B8A490}"/>
                  </a:ext>
                </a:extLst>
              </p:cNvPr>
              <p:cNvSpPr txBox="1"/>
              <p:nvPr/>
            </p:nvSpPr>
            <p:spPr>
              <a:xfrm>
                <a:off x="2418875" y="827368"/>
                <a:ext cx="204998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12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fontAlgn="base"/>
                <a:r>
                  <a:rPr lang="en-US" sz="12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REDUZIEREN SIE IHREN ALKOHOLKONSUM</a:t>
                </a:r>
                <a:endParaRPr lang="en-GB" sz="120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21" name="Picture 20" descr="Icon&#10;&#10;Description automatically generated">
                <a:extLst>
                  <a:ext uri="{FF2B5EF4-FFF2-40B4-BE49-F238E27FC236}">
                    <a16:creationId xmlns:a16="http://schemas.microsoft.com/office/drawing/2014/main" id="{AFEBBABC-9E10-6315-9790-66CDFA7370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51145" y="410315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22" name="Group 9">
              <a:extLst>
                <a:ext uri="{FF2B5EF4-FFF2-40B4-BE49-F238E27FC236}">
                  <a16:creationId xmlns:a16="http://schemas.microsoft.com/office/drawing/2014/main" id="{3F5A4DE9-1BC9-552F-8D5D-BF4CEB8245C5}"/>
                </a:ext>
              </a:extLst>
            </p:cNvPr>
            <p:cNvGrpSpPr/>
            <p:nvPr/>
          </p:nvGrpSpPr>
          <p:grpSpPr>
            <a:xfrm>
              <a:off x="-4101" y="9133072"/>
              <a:ext cx="6879926" cy="846386"/>
              <a:chOff x="-4101" y="9133072"/>
              <a:chExt cx="6879926" cy="846386"/>
            </a:xfrm>
          </p:grpSpPr>
          <p:grpSp>
            <p:nvGrpSpPr>
              <p:cNvPr id="24" name="Group 10">
                <a:extLst>
                  <a:ext uri="{FF2B5EF4-FFF2-40B4-BE49-F238E27FC236}">
                    <a16:creationId xmlns:a16="http://schemas.microsoft.com/office/drawing/2014/main" id="{FC87B427-33ED-5031-B1F4-5C600F5C84A1}"/>
                  </a:ext>
                </a:extLst>
              </p:cNvPr>
              <p:cNvGrpSpPr/>
              <p:nvPr/>
            </p:nvGrpSpPr>
            <p:grpSpPr>
              <a:xfrm>
                <a:off x="-4101" y="9133072"/>
                <a:ext cx="6879926" cy="846386"/>
                <a:chOff x="0" y="9108896"/>
                <a:chExt cx="6879926" cy="846386"/>
              </a:xfrm>
            </p:grpSpPr>
            <p:sp>
              <p:nvSpPr>
                <p:cNvPr id="27" name="Rectangle 13">
                  <a:extLst>
                    <a:ext uri="{FF2B5EF4-FFF2-40B4-BE49-F238E27FC236}">
                      <a16:creationId xmlns:a16="http://schemas.microsoft.com/office/drawing/2014/main" id="{885A7A4E-1302-A71A-B5EB-834F43290023}"/>
                    </a:ext>
                  </a:extLst>
                </p:cNvPr>
                <p:cNvSpPr/>
                <p:nvPr/>
              </p:nvSpPr>
              <p:spPr>
                <a:xfrm>
                  <a:off x="0" y="9109018"/>
                  <a:ext cx="6858000" cy="796982"/>
                </a:xfrm>
                <a:prstGeom prst="rect">
                  <a:avLst/>
                </a:prstGeom>
                <a:solidFill>
                  <a:schemeClr val="bg1">
                    <a:alpha val="67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877C63"/>
                    </a:solidFill>
                  </a:endParaRPr>
                </a:p>
              </p:txBody>
            </p:sp>
            <p:sp>
              <p:nvSpPr>
                <p:cNvPr id="28" name="TextBox 14">
                  <a:extLst>
                    <a:ext uri="{FF2B5EF4-FFF2-40B4-BE49-F238E27FC236}">
                      <a16:creationId xmlns:a16="http://schemas.microsoft.com/office/drawing/2014/main" id="{BC2DA68D-07D1-8D4F-22DB-6B3D70FB3793}"/>
                    </a:ext>
                  </a:extLst>
                </p:cNvPr>
                <p:cNvSpPr txBox="1"/>
                <p:nvPr/>
              </p:nvSpPr>
              <p:spPr>
                <a:xfrm>
                  <a:off x="21927" y="9108896"/>
                  <a:ext cx="6857999" cy="8463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l-BE" sz="1300" b="1" dirty="0">
                      <a:solidFill>
                        <a:srgbClr val="877C63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#PrEvCan #CANCERCODE</a:t>
                  </a:r>
                </a:p>
                <a:p>
                  <a:pPr algn="ctr"/>
                  <a:r>
                    <a:rPr lang="de-DE" sz="1200" b="1" dirty="0">
                      <a:solidFill>
                        <a:srgbClr val="877C63"/>
                      </a:solidFill>
                    </a:rPr>
                    <a:t>Die </a:t>
                  </a:r>
                  <a:r>
                    <a:rPr lang="de-DE" sz="1200" b="1" dirty="0" err="1">
                      <a:solidFill>
                        <a:srgbClr val="877C63"/>
                      </a:solidFill>
                    </a:rPr>
                    <a:t>PrEvCan</a:t>
                  </a:r>
                  <a:r>
                    <a:rPr lang="de-DE" sz="1200" b="1" dirty="0">
                      <a:solidFill>
                        <a:srgbClr val="877C63"/>
                      </a:solidFill>
                    </a:rPr>
                    <a:t>©- Kampagne wurde von EONS initiiert </a:t>
                  </a:r>
                  <a:br>
                    <a:rPr lang="de-DE" sz="1200" b="1" dirty="0">
                      <a:solidFill>
                        <a:srgbClr val="877C63"/>
                      </a:solidFill>
                    </a:rPr>
                  </a:br>
                  <a:r>
                    <a:rPr lang="de-DE" sz="1200" b="1" dirty="0">
                      <a:solidFill>
                        <a:srgbClr val="877C63"/>
                      </a:solidFill>
                    </a:rPr>
                    <a:t>und wird im Verbund durchgeführt mit dem wichtigsten Kampagnenpartner ESMO. </a:t>
                  </a:r>
                  <a:br>
                    <a:rPr lang="de-DE" sz="1200" b="1" dirty="0">
                      <a:solidFill>
                        <a:srgbClr val="877C63"/>
                      </a:solidFill>
                    </a:rPr>
                  </a:br>
                  <a:r>
                    <a:rPr lang="de-DE" sz="1200" b="1" dirty="0">
                      <a:solidFill>
                        <a:srgbClr val="877C63"/>
                      </a:solidFill>
                    </a:rPr>
                    <a:t>Weitere Informationen unter: www.cancernurse.eu/prevcan</a:t>
                  </a:r>
                </a:p>
              </p:txBody>
            </p:sp>
            <p:grpSp>
              <p:nvGrpSpPr>
                <p:cNvPr id="29" name="Group 15">
                  <a:extLst>
                    <a:ext uri="{FF2B5EF4-FFF2-40B4-BE49-F238E27FC236}">
                      <a16:creationId xmlns:a16="http://schemas.microsoft.com/office/drawing/2014/main" id="{A786D085-3C0C-11A4-2724-55663E9A9AA0}"/>
                    </a:ext>
                  </a:extLst>
                </p:cNvPr>
                <p:cNvGrpSpPr/>
                <p:nvPr/>
              </p:nvGrpSpPr>
              <p:grpSpPr>
                <a:xfrm>
                  <a:off x="224716" y="9297854"/>
                  <a:ext cx="475488" cy="475488"/>
                  <a:chOff x="-302004" y="1916250"/>
                  <a:chExt cx="2823923" cy="2823924"/>
                </a:xfrm>
              </p:grpSpPr>
              <p:sp>
                <p:nvSpPr>
                  <p:cNvPr id="30" name="Ovaal 2">
                    <a:extLst>
                      <a:ext uri="{FF2B5EF4-FFF2-40B4-BE49-F238E27FC236}">
                        <a16:creationId xmlns:a16="http://schemas.microsoft.com/office/drawing/2014/main" id="{2DF809F6-66C4-CE96-5A28-D62CAD9A4FBE}"/>
                      </a:ext>
                    </a:extLst>
                  </p:cNvPr>
                  <p:cNvSpPr/>
                  <p:nvPr/>
                </p:nvSpPr>
                <p:spPr>
                  <a:xfrm>
                    <a:off x="-302004" y="1916250"/>
                    <a:ext cx="2823923" cy="282392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BE" sz="1801" dirty="0">
                      <a:solidFill>
                        <a:srgbClr val="877C63"/>
                      </a:solidFill>
                    </a:endParaRPr>
                  </a:p>
                </p:txBody>
              </p:sp>
              <p:pic>
                <p:nvPicPr>
                  <p:cNvPr id="31" name="Picture 19" descr="A picture containing text, clipart&#10;&#10;Description automatically generated">
                    <a:extLst>
                      <a:ext uri="{FF2B5EF4-FFF2-40B4-BE49-F238E27FC236}">
                        <a16:creationId xmlns:a16="http://schemas.microsoft.com/office/drawing/2014/main" id="{CFD799B6-FB19-7846-C0D0-19ADC410004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219048" y="2002330"/>
                    <a:ext cx="2669717" cy="2651758"/>
                  </a:xfrm>
                  <a:prstGeom prst="ellipse">
                    <a:avLst/>
                  </a:prstGeom>
                </p:spPr>
              </p:pic>
            </p:grpSp>
          </p:grpSp>
          <p:pic>
            <p:nvPicPr>
              <p:cNvPr id="26" name="Graphic 12">
                <a:extLst>
                  <a:ext uri="{FF2B5EF4-FFF2-40B4-BE49-F238E27FC236}">
                    <a16:creationId xmlns:a16="http://schemas.microsoft.com/office/drawing/2014/main" id="{5139A88A-CE6C-EFDC-8530-F99E369CDCA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061796" y="9394066"/>
                <a:ext cx="703986" cy="331414"/>
              </a:xfrm>
              <a:prstGeom prst="rect">
                <a:avLst/>
              </a:prstGeom>
            </p:spPr>
          </p:pic>
        </p:grpSp>
        <p:sp>
          <p:nvSpPr>
            <p:cNvPr id="32" name="Rectangle 38">
              <a:extLst>
                <a:ext uri="{FF2B5EF4-FFF2-40B4-BE49-F238E27FC236}">
                  <a16:creationId xmlns:a16="http://schemas.microsoft.com/office/drawing/2014/main" id="{72C839A7-2876-53BF-16E9-38338FF26C1A}"/>
                </a:ext>
              </a:extLst>
            </p:cNvPr>
            <p:cNvSpPr/>
            <p:nvPr/>
          </p:nvSpPr>
          <p:spPr>
            <a:xfrm>
              <a:off x="511948" y="745994"/>
              <a:ext cx="1640910" cy="107721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de-DE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Fügen Sie </a:t>
              </a:r>
              <a:br>
                <a:rPr lang="de-DE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de-DE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hier das Logo Ihrer Organisation ein</a:t>
              </a:r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269526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>
            <a:extLst>
              <a:ext uri="{FF2B5EF4-FFF2-40B4-BE49-F238E27FC236}">
                <a16:creationId xmlns:a16="http://schemas.microsoft.com/office/drawing/2014/main" id="{80A47805-56D1-C946-9391-AD3F2269F45A}"/>
              </a:ext>
            </a:extLst>
          </p:cNvPr>
          <p:cNvGrpSpPr/>
          <p:nvPr/>
        </p:nvGrpSpPr>
        <p:grpSpPr>
          <a:xfrm>
            <a:off x="-4101" y="0"/>
            <a:ext cx="6879926" cy="9979458"/>
            <a:chOff x="-4101" y="0"/>
            <a:chExt cx="6879926" cy="9979458"/>
          </a:xfrm>
        </p:grpSpPr>
        <p:pic>
          <p:nvPicPr>
            <p:cNvPr id="12" name="Picture 11" descr="A picture containing person, indoor&#10;&#10;Description automatically generated">
              <a:extLst>
                <a:ext uri="{FF2B5EF4-FFF2-40B4-BE49-F238E27FC236}">
                  <a16:creationId xmlns:a16="http://schemas.microsoft.com/office/drawing/2014/main" id="{8802ACF2-5886-AFAC-F668-5A7C164CDA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49" b="1795"/>
            <a:stretch/>
          </p:blipFill>
          <p:spPr>
            <a:xfrm>
              <a:off x="-1" y="0"/>
              <a:ext cx="6870405" cy="9930176"/>
            </a:xfrm>
            <a:prstGeom prst="rect">
              <a:avLst/>
            </a:prstGeom>
          </p:spPr>
        </p:pic>
        <p:sp>
          <p:nvSpPr>
            <p:cNvPr id="19" name="Freeform 72">
              <a:extLst>
                <a:ext uri="{FF2B5EF4-FFF2-40B4-BE49-F238E27FC236}">
                  <a16:creationId xmlns:a16="http://schemas.microsoft.com/office/drawing/2014/main" id="{BF8E8331-1907-4253-9301-20ED114474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0"/>
              <a:ext cx="4213623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20" name="Freeform 74">
              <a:extLst>
                <a:ext uri="{FF2B5EF4-FFF2-40B4-BE49-F238E27FC236}">
                  <a16:creationId xmlns:a16="http://schemas.microsoft.com/office/drawing/2014/main" id="{37D52375-E0D3-47D4-B1A5-F8E64AD30D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F63CD941-2679-B156-7E9A-60AA69670CD9}"/>
                </a:ext>
              </a:extLst>
            </p:cNvPr>
            <p:cNvGrpSpPr/>
            <p:nvPr/>
          </p:nvGrpSpPr>
          <p:grpSpPr>
            <a:xfrm>
              <a:off x="909464" y="5594259"/>
              <a:ext cx="4904596" cy="2890612"/>
              <a:chOff x="446293" y="3156082"/>
              <a:chExt cx="6678327" cy="2977340"/>
            </a:xfrm>
          </p:grpSpPr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DE322BCE-0271-4C8E-9878-A7CF42C7A47B}"/>
                  </a:ext>
                </a:extLst>
              </p:cNvPr>
              <p:cNvSpPr/>
              <p:nvPr/>
            </p:nvSpPr>
            <p:spPr>
              <a:xfrm>
                <a:off x="446293" y="3156082"/>
                <a:ext cx="6678327" cy="2977340"/>
              </a:xfrm>
              <a:prstGeom prst="roundRect">
                <a:avLst/>
              </a:prstGeom>
              <a:solidFill>
                <a:schemeClr val="bg1">
                  <a:alpha val="71000"/>
                </a:schemeClr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5" name="Text Box 2">
                <a:extLst>
                  <a:ext uri="{FF2B5EF4-FFF2-40B4-BE49-F238E27FC236}">
                    <a16:creationId xmlns:a16="http://schemas.microsoft.com/office/drawing/2014/main" id="{1390292E-CF4A-4AAE-B8F3-6810A56F228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57764" y="3482018"/>
                <a:ext cx="6455383" cy="1466835"/>
              </a:xfrm>
              <a:prstGeom prst="rect">
                <a:avLst/>
              </a:prstGeom>
              <a:noFill/>
              <a:ln w="57150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noAutofit/>
              </a:bodyPr>
              <a:lstStyle/>
              <a:p>
                <a:pPr marR="0" lvl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4000" b="1" dirty="0">
                    <a:solidFill>
                      <a:srgbClr val="2585C2"/>
                    </a:solidFill>
                    <a:effectLst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r>
                  <a:rPr lang="de-DE" sz="4000" b="1" dirty="0">
                    <a:solidFill>
                      <a:srgbClr val="877C63"/>
                    </a:solidFill>
                    <a:effectLst/>
                    <a:ea typeface="DengXian" panose="02010600030101010101" pitchFamily="2" charset="-122"/>
                    <a:cs typeface="Arial" panose="020B0604020202020204" pitchFamily="34" charset="0"/>
                  </a:rPr>
                  <a:t>Bieten Sie Beratung, Unterstützung </a:t>
                </a:r>
              </a:p>
              <a:p>
                <a:pPr marR="0" lvl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de-DE" sz="4000" b="1" dirty="0">
                    <a:solidFill>
                      <a:srgbClr val="877C63"/>
                    </a:solidFill>
                    <a:effectLst/>
                    <a:ea typeface="DengXian" panose="02010600030101010101" pitchFamily="2" charset="-122"/>
                    <a:cs typeface="Arial" panose="020B0604020202020204" pitchFamily="34" charset="0"/>
                  </a:rPr>
                  <a:t>und Nachsorge an</a:t>
                </a:r>
                <a:endParaRPr lang="en-GB" sz="600" b="1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6732A7D6-4418-4D73-8FF1-BC263DF6FB10}"/>
                </a:ext>
              </a:extLst>
            </p:cNvPr>
            <p:cNvGrpSpPr/>
            <p:nvPr/>
          </p:nvGrpSpPr>
          <p:grpSpPr>
            <a:xfrm>
              <a:off x="433928" y="382065"/>
              <a:ext cx="1792224" cy="1792224"/>
              <a:chOff x="1433852" y="1700836"/>
              <a:chExt cx="2823923" cy="2823924"/>
            </a:xfrm>
          </p:grpSpPr>
          <p:sp>
            <p:nvSpPr>
              <p:cNvPr id="30" name="Ovaal 2">
                <a:extLst>
                  <a:ext uri="{FF2B5EF4-FFF2-40B4-BE49-F238E27FC236}">
                    <a16:creationId xmlns:a16="http://schemas.microsoft.com/office/drawing/2014/main" id="{72B3D861-DE96-44B4-A2B1-1A48D27B27D8}"/>
                  </a:ext>
                </a:extLst>
              </p:cNvPr>
              <p:cNvSpPr/>
              <p:nvPr/>
            </p:nvSpPr>
            <p:spPr>
              <a:xfrm>
                <a:off x="1433852" y="1700836"/>
                <a:ext cx="2823923" cy="282392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sz="1801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31" name="Picture 30" descr="A picture containing text, clipart&#10;&#10;Description automatically generated">
                <a:extLst>
                  <a:ext uri="{FF2B5EF4-FFF2-40B4-BE49-F238E27FC236}">
                    <a16:creationId xmlns:a16="http://schemas.microsoft.com/office/drawing/2014/main" id="{33CF413F-ED04-4D80-B3F3-2957C14029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99791" y="1805365"/>
                <a:ext cx="2669717" cy="2651760"/>
              </a:xfrm>
              <a:prstGeom prst="ellipse">
                <a:avLst/>
              </a:prstGeom>
            </p:spPr>
          </p:pic>
        </p:grp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43A41ACC-DCC3-0F59-1C36-4BDAC7C29B2B}"/>
                </a:ext>
              </a:extLst>
            </p:cNvPr>
            <p:cNvSpPr/>
            <p:nvPr/>
          </p:nvSpPr>
          <p:spPr>
            <a:xfrm>
              <a:off x="439174" y="408429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6A1C431A-D95B-D031-3E4E-FB66F8A03C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A595C4A9-D919-DC0E-0977-66489F947EF6}"/>
                </a:ext>
              </a:extLst>
            </p:cNvPr>
            <p:cNvGrpSpPr/>
            <p:nvPr/>
          </p:nvGrpSpPr>
          <p:grpSpPr>
            <a:xfrm>
              <a:off x="2529344" y="375565"/>
              <a:ext cx="1799302" cy="1805224"/>
              <a:chOff x="2529344" y="375565"/>
              <a:chExt cx="1799302" cy="1805224"/>
            </a:xfrm>
          </p:grpSpPr>
          <p:sp>
            <p:nvSpPr>
              <p:cNvPr id="4" name="Ovaal 41">
                <a:extLst>
                  <a:ext uri="{FF2B5EF4-FFF2-40B4-BE49-F238E27FC236}">
                    <a16:creationId xmlns:a16="http://schemas.microsoft.com/office/drawing/2014/main" id="{4CEA05DB-4471-E53A-A9E1-FB97093D4406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877C6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6" name="Picture 5" descr="Icon&#10;&#10;Description automatically generated">
                <a:extLst>
                  <a:ext uri="{FF2B5EF4-FFF2-40B4-BE49-F238E27FC236}">
                    <a16:creationId xmlns:a16="http://schemas.microsoft.com/office/drawing/2014/main" id="{569502AA-9015-3F53-F7E0-8AB7BA5A30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51145" y="410315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B8E20305-0DC1-B5FB-5334-E2F14EDADD61}"/>
                </a:ext>
              </a:extLst>
            </p:cNvPr>
            <p:cNvGrpSpPr/>
            <p:nvPr/>
          </p:nvGrpSpPr>
          <p:grpSpPr>
            <a:xfrm>
              <a:off x="2418875" y="375565"/>
              <a:ext cx="2049983" cy="2098358"/>
              <a:chOff x="2418875" y="375565"/>
              <a:chExt cx="2049983" cy="2098358"/>
            </a:xfrm>
          </p:grpSpPr>
          <p:sp>
            <p:nvSpPr>
              <p:cNvPr id="21" name="Ovaal 41">
                <a:extLst>
                  <a:ext uri="{FF2B5EF4-FFF2-40B4-BE49-F238E27FC236}">
                    <a16:creationId xmlns:a16="http://schemas.microsoft.com/office/drawing/2014/main" id="{2170E216-2675-8123-4F98-E5F6494CFD2A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877C6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2" name="TextBox 7">
                <a:extLst>
                  <a:ext uri="{FF2B5EF4-FFF2-40B4-BE49-F238E27FC236}">
                    <a16:creationId xmlns:a16="http://schemas.microsoft.com/office/drawing/2014/main" id="{3806BE42-6FA7-13C2-8B36-E5994E84E390}"/>
                  </a:ext>
                </a:extLst>
              </p:cNvPr>
              <p:cNvSpPr txBox="1"/>
              <p:nvPr/>
            </p:nvSpPr>
            <p:spPr>
              <a:xfrm>
                <a:off x="2418875" y="827368"/>
                <a:ext cx="204998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12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fontAlgn="base"/>
                <a:r>
                  <a:rPr lang="en-US" sz="12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REDUZIEREN SIE IHREN ALKOHOLKONSUM</a:t>
                </a:r>
                <a:endParaRPr lang="en-GB" sz="120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23" name="Picture 22" descr="Icon&#10;&#10;Description automatically generated">
                <a:extLst>
                  <a:ext uri="{FF2B5EF4-FFF2-40B4-BE49-F238E27FC236}">
                    <a16:creationId xmlns:a16="http://schemas.microsoft.com/office/drawing/2014/main" id="{2F28AD1C-8037-A81F-6355-41DC2EB680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51145" y="410315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24" name="Group 9">
              <a:extLst>
                <a:ext uri="{FF2B5EF4-FFF2-40B4-BE49-F238E27FC236}">
                  <a16:creationId xmlns:a16="http://schemas.microsoft.com/office/drawing/2014/main" id="{E72AD293-6D74-1195-3F2C-C10C06CF03BE}"/>
                </a:ext>
              </a:extLst>
            </p:cNvPr>
            <p:cNvGrpSpPr/>
            <p:nvPr/>
          </p:nvGrpSpPr>
          <p:grpSpPr>
            <a:xfrm>
              <a:off x="-4101" y="9133072"/>
              <a:ext cx="6879926" cy="846386"/>
              <a:chOff x="-4101" y="9133072"/>
              <a:chExt cx="6879926" cy="846386"/>
            </a:xfrm>
          </p:grpSpPr>
          <p:grpSp>
            <p:nvGrpSpPr>
              <p:cNvPr id="26" name="Group 10">
                <a:extLst>
                  <a:ext uri="{FF2B5EF4-FFF2-40B4-BE49-F238E27FC236}">
                    <a16:creationId xmlns:a16="http://schemas.microsoft.com/office/drawing/2014/main" id="{64CC9CDA-5DD2-7F65-EF60-FE96E1A0E8A0}"/>
                  </a:ext>
                </a:extLst>
              </p:cNvPr>
              <p:cNvGrpSpPr/>
              <p:nvPr/>
            </p:nvGrpSpPr>
            <p:grpSpPr>
              <a:xfrm>
                <a:off x="-4101" y="9133072"/>
                <a:ext cx="6879926" cy="846386"/>
                <a:chOff x="0" y="9108896"/>
                <a:chExt cx="6879926" cy="846386"/>
              </a:xfrm>
            </p:grpSpPr>
            <p:sp>
              <p:nvSpPr>
                <p:cNvPr id="28" name="Rectangle 13">
                  <a:extLst>
                    <a:ext uri="{FF2B5EF4-FFF2-40B4-BE49-F238E27FC236}">
                      <a16:creationId xmlns:a16="http://schemas.microsoft.com/office/drawing/2014/main" id="{E735DDC4-9F9A-D022-930D-6E33D4928FD7}"/>
                    </a:ext>
                  </a:extLst>
                </p:cNvPr>
                <p:cNvSpPr/>
                <p:nvPr/>
              </p:nvSpPr>
              <p:spPr>
                <a:xfrm>
                  <a:off x="0" y="9109018"/>
                  <a:ext cx="6858000" cy="796982"/>
                </a:xfrm>
                <a:prstGeom prst="rect">
                  <a:avLst/>
                </a:prstGeom>
                <a:solidFill>
                  <a:schemeClr val="bg1">
                    <a:alpha val="67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877C63"/>
                    </a:solidFill>
                  </a:endParaRPr>
                </a:p>
              </p:txBody>
            </p:sp>
            <p:sp>
              <p:nvSpPr>
                <p:cNvPr id="32" name="TextBox 14">
                  <a:extLst>
                    <a:ext uri="{FF2B5EF4-FFF2-40B4-BE49-F238E27FC236}">
                      <a16:creationId xmlns:a16="http://schemas.microsoft.com/office/drawing/2014/main" id="{56C26835-4636-3A93-E6E4-D535FB801491}"/>
                    </a:ext>
                  </a:extLst>
                </p:cNvPr>
                <p:cNvSpPr txBox="1"/>
                <p:nvPr/>
              </p:nvSpPr>
              <p:spPr>
                <a:xfrm>
                  <a:off x="21927" y="9108896"/>
                  <a:ext cx="6857999" cy="8463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l-BE" sz="1300" b="1" dirty="0">
                      <a:solidFill>
                        <a:srgbClr val="877C63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#PrEvCan #CANCERCODE</a:t>
                  </a:r>
                </a:p>
                <a:p>
                  <a:pPr algn="ctr"/>
                  <a:r>
                    <a:rPr lang="de-DE" sz="1200" b="1" dirty="0">
                      <a:solidFill>
                        <a:srgbClr val="877C63"/>
                      </a:solidFill>
                    </a:rPr>
                    <a:t>Die </a:t>
                  </a:r>
                  <a:r>
                    <a:rPr lang="de-DE" sz="1200" b="1" dirty="0" err="1">
                      <a:solidFill>
                        <a:srgbClr val="877C63"/>
                      </a:solidFill>
                    </a:rPr>
                    <a:t>PrEvCan</a:t>
                  </a:r>
                  <a:r>
                    <a:rPr lang="de-DE" sz="1200" b="1" dirty="0">
                      <a:solidFill>
                        <a:srgbClr val="877C63"/>
                      </a:solidFill>
                    </a:rPr>
                    <a:t>©- Kampagne wurde von EONS initiiert </a:t>
                  </a:r>
                  <a:br>
                    <a:rPr lang="de-DE" sz="1200" b="1" dirty="0">
                      <a:solidFill>
                        <a:srgbClr val="877C63"/>
                      </a:solidFill>
                    </a:rPr>
                  </a:br>
                  <a:r>
                    <a:rPr lang="de-DE" sz="1200" b="1" dirty="0">
                      <a:solidFill>
                        <a:srgbClr val="877C63"/>
                      </a:solidFill>
                    </a:rPr>
                    <a:t>und wird im Verbund durchgeführt mit dem wichtigsten Kampagnenpartner ESMO. </a:t>
                  </a:r>
                  <a:br>
                    <a:rPr lang="de-DE" sz="1200" b="1" dirty="0">
                      <a:solidFill>
                        <a:srgbClr val="877C63"/>
                      </a:solidFill>
                    </a:rPr>
                  </a:br>
                  <a:r>
                    <a:rPr lang="de-DE" sz="1200" b="1" dirty="0">
                      <a:solidFill>
                        <a:srgbClr val="877C63"/>
                      </a:solidFill>
                    </a:rPr>
                    <a:t>Weitere Informationen unter: www.cancernurse.eu/prevcan</a:t>
                  </a:r>
                </a:p>
              </p:txBody>
            </p:sp>
            <p:grpSp>
              <p:nvGrpSpPr>
                <p:cNvPr id="33" name="Group 15">
                  <a:extLst>
                    <a:ext uri="{FF2B5EF4-FFF2-40B4-BE49-F238E27FC236}">
                      <a16:creationId xmlns:a16="http://schemas.microsoft.com/office/drawing/2014/main" id="{DFB1C284-15DF-F2C5-95EC-DBDC8022EEE3}"/>
                    </a:ext>
                  </a:extLst>
                </p:cNvPr>
                <p:cNvGrpSpPr/>
                <p:nvPr/>
              </p:nvGrpSpPr>
              <p:grpSpPr>
                <a:xfrm>
                  <a:off x="224716" y="9297854"/>
                  <a:ext cx="475488" cy="475488"/>
                  <a:chOff x="-302004" y="1916250"/>
                  <a:chExt cx="2823923" cy="2823924"/>
                </a:xfrm>
              </p:grpSpPr>
              <p:sp>
                <p:nvSpPr>
                  <p:cNvPr id="34" name="Ovaal 2">
                    <a:extLst>
                      <a:ext uri="{FF2B5EF4-FFF2-40B4-BE49-F238E27FC236}">
                        <a16:creationId xmlns:a16="http://schemas.microsoft.com/office/drawing/2014/main" id="{BA6E38C9-8755-48AE-04FB-319E74B2CB2E}"/>
                      </a:ext>
                    </a:extLst>
                  </p:cNvPr>
                  <p:cNvSpPr/>
                  <p:nvPr/>
                </p:nvSpPr>
                <p:spPr>
                  <a:xfrm>
                    <a:off x="-302004" y="1916250"/>
                    <a:ext cx="2823923" cy="282392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BE" sz="1801" dirty="0">
                      <a:solidFill>
                        <a:srgbClr val="877C63"/>
                      </a:solidFill>
                    </a:endParaRPr>
                  </a:p>
                </p:txBody>
              </p:sp>
              <p:pic>
                <p:nvPicPr>
                  <p:cNvPr id="35" name="Picture 19" descr="A picture containing text, clipart&#10;&#10;Description automatically generated">
                    <a:extLst>
                      <a:ext uri="{FF2B5EF4-FFF2-40B4-BE49-F238E27FC236}">
                        <a16:creationId xmlns:a16="http://schemas.microsoft.com/office/drawing/2014/main" id="{4F549A76-05D5-5918-AF73-CEE9E299AEF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219048" y="2002330"/>
                    <a:ext cx="2669717" cy="2651758"/>
                  </a:xfrm>
                  <a:prstGeom prst="ellipse">
                    <a:avLst/>
                  </a:prstGeom>
                </p:spPr>
              </p:pic>
            </p:grpSp>
          </p:grpSp>
          <p:pic>
            <p:nvPicPr>
              <p:cNvPr id="27" name="Graphic 12">
                <a:extLst>
                  <a:ext uri="{FF2B5EF4-FFF2-40B4-BE49-F238E27FC236}">
                    <a16:creationId xmlns:a16="http://schemas.microsoft.com/office/drawing/2014/main" id="{1179789E-E777-86D0-0B27-E4F66B09669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rcRect t="1" r="36621" b="-13923"/>
              <a:stretch/>
            </p:blipFill>
            <p:spPr>
              <a:xfrm>
                <a:off x="6061796" y="9394066"/>
                <a:ext cx="703986" cy="331414"/>
              </a:xfrm>
              <a:prstGeom prst="rect">
                <a:avLst/>
              </a:prstGeom>
            </p:spPr>
          </p:pic>
        </p:grpSp>
        <p:sp>
          <p:nvSpPr>
            <p:cNvPr id="36" name="Rectangle 38">
              <a:extLst>
                <a:ext uri="{FF2B5EF4-FFF2-40B4-BE49-F238E27FC236}">
                  <a16:creationId xmlns:a16="http://schemas.microsoft.com/office/drawing/2014/main" id="{688FA3B2-02B0-1CE2-1B0D-0471BC5BD0BD}"/>
                </a:ext>
              </a:extLst>
            </p:cNvPr>
            <p:cNvSpPr/>
            <p:nvPr/>
          </p:nvSpPr>
          <p:spPr>
            <a:xfrm>
              <a:off x="511948" y="745994"/>
              <a:ext cx="1640910" cy="107721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de-DE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Fügen Sie </a:t>
              </a:r>
              <a:br>
                <a:rPr lang="de-DE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de-DE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hier das Logo Ihrer Organisation ein</a:t>
              </a:r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93870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>
            <a:extLst>
              <a:ext uri="{FF2B5EF4-FFF2-40B4-BE49-F238E27FC236}">
                <a16:creationId xmlns:a16="http://schemas.microsoft.com/office/drawing/2014/main" id="{E383F19A-9B90-8C46-9A4D-2B6B0C5B52EA}"/>
              </a:ext>
            </a:extLst>
          </p:cNvPr>
          <p:cNvGrpSpPr/>
          <p:nvPr/>
        </p:nvGrpSpPr>
        <p:grpSpPr>
          <a:xfrm>
            <a:off x="-18024" y="-1"/>
            <a:ext cx="6893849" cy="9979459"/>
            <a:chOff x="-18024" y="-1"/>
            <a:chExt cx="6893849" cy="9979459"/>
          </a:xfrm>
        </p:grpSpPr>
        <p:pic>
          <p:nvPicPr>
            <p:cNvPr id="7" name="Picture 6" descr="A picture containing spectacles&#10;&#10;Description automatically generated">
              <a:extLst>
                <a:ext uri="{FF2B5EF4-FFF2-40B4-BE49-F238E27FC236}">
                  <a16:creationId xmlns:a16="http://schemas.microsoft.com/office/drawing/2014/main" id="{17A8EA35-0EA5-F6C3-CF1F-F3155C75BF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8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33" t="-10" r="24905" b="38296"/>
            <a:stretch/>
          </p:blipFill>
          <p:spPr>
            <a:xfrm>
              <a:off x="-18024" y="-1"/>
              <a:ext cx="6872121" cy="9908377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2226152" y="3920840"/>
              <a:ext cx="4427373" cy="4826886"/>
            </a:xfrm>
            <a:prstGeom prst="roundRect">
              <a:avLst/>
            </a:prstGeom>
            <a:solidFill>
              <a:schemeClr val="bg1">
                <a:alpha val="71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Freeform 72">
              <a:extLst>
                <a:ext uri="{FF2B5EF4-FFF2-40B4-BE49-F238E27FC236}">
                  <a16:creationId xmlns:a16="http://schemas.microsoft.com/office/drawing/2014/main" id="{BF8E8331-1907-4253-9301-20ED114474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0"/>
              <a:ext cx="4213623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20" name="Freeform 74">
              <a:extLst>
                <a:ext uri="{FF2B5EF4-FFF2-40B4-BE49-F238E27FC236}">
                  <a16:creationId xmlns:a16="http://schemas.microsoft.com/office/drawing/2014/main" id="{37D52375-E0D3-47D4-B1A5-F8E64AD30D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5BF916CE-0624-4EA7-AB9A-6C4C006BCA7D}"/>
                </a:ext>
              </a:extLst>
            </p:cNvPr>
            <p:cNvSpPr/>
            <p:nvPr/>
          </p:nvSpPr>
          <p:spPr>
            <a:xfrm>
              <a:off x="321465" y="2598636"/>
              <a:ext cx="2454399" cy="2864706"/>
            </a:xfrm>
            <a:prstGeom prst="roundRect">
              <a:avLst/>
            </a:prstGeom>
            <a:solidFill>
              <a:schemeClr val="bg1">
                <a:alpha val="71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12393347-F201-5ACD-4072-5E79D864C946}"/>
                </a:ext>
              </a:extLst>
            </p:cNvPr>
            <p:cNvSpPr/>
            <p:nvPr/>
          </p:nvSpPr>
          <p:spPr>
            <a:xfrm>
              <a:off x="433209" y="388491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EA8E9F1C-6238-1A6A-CD0E-AD5E337436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43D7F5A4-C85B-E63B-AE1D-9CD084050A13}"/>
                </a:ext>
              </a:extLst>
            </p:cNvPr>
            <p:cNvGrpSpPr/>
            <p:nvPr/>
          </p:nvGrpSpPr>
          <p:grpSpPr>
            <a:xfrm>
              <a:off x="2529344" y="375565"/>
              <a:ext cx="1799302" cy="1805224"/>
              <a:chOff x="2529344" y="375565"/>
              <a:chExt cx="1799302" cy="1805224"/>
            </a:xfrm>
          </p:grpSpPr>
          <p:sp>
            <p:nvSpPr>
              <p:cNvPr id="4" name="Ovaal 41">
                <a:extLst>
                  <a:ext uri="{FF2B5EF4-FFF2-40B4-BE49-F238E27FC236}">
                    <a16:creationId xmlns:a16="http://schemas.microsoft.com/office/drawing/2014/main" id="{4ECBEB37-6421-9EC3-974B-750BE841EA88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877C6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6" name="Picture 5" descr="Icon&#10;&#10;Description automatically generated">
                <a:extLst>
                  <a:ext uri="{FF2B5EF4-FFF2-40B4-BE49-F238E27FC236}">
                    <a16:creationId xmlns:a16="http://schemas.microsoft.com/office/drawing/2014/main" id="{3A4D8938-8372-2AF5-630F-E089A1DBFF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51145" y="410315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8C8FF053-7C22-A7D4-2C79-6C326C5C2212}"/>
                </a:ext>
              </a:extLst>
            </p:cNvPr>
            <p:cNvGrpSpPr/>
            <p:nvPr/>
          </p:nvGrpSpPr>
          <p:grpSpPr>
            <a:xfrm>
              <a:off x="2418875" y="375565"/>
              <a:ext cx="2049983" cy="2098358"/>
              <a:chOff x="2418875" y="375565"/>
              <a:chExt cx="2049983" cy="2098358"/>
            </a:xfrm>
          </p:grpSpPr>
          <p:sp>
            <p:nvSpPr>
              <p:cNvPr id="18" name="Ovaal 41">
                <a:extLst>
                  <a:ext uri="{FF2B5EF4-FFF2-40B4-BE49-F238E27FC236}">
                    <a16:creationId xmlns:a16="http://schemas.microsoft.com/office/drawing/2014/main" id="{AE9A5241-B0AA-0505-511E-F831770FD0F4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877C6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1" name="TextBox 7">
                <a:extLst>
                  <a:ext uri="{FF2B5EF4-FFF2-40B4-BE49-F238E27FC236}">
                    <a16:creationId xmlns:a16="http://schemas.microsoft.com/office/drawing/2014/main" id="{7226A3D9-5933-A579-B3ED-3F51ADE46AB9}"/>
                  </a:ext>
                </a:extLst>
              </p:cNvPr>
              <p:cNvSpPr txBox="1"/>
              <p:nvPr/>
            </p:nvSpPr>
            <p:spPr>
              <a:xfrm>
                <a:off x="2418875" y="827368"/>
                <a:ext cx="204998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12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fontAlgn="base"/>
                <a:r>
                  <a:rPr lang="en-US" sz="12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REDUZIEREN SIE IHREN ALKOHOLKONSUM</a:t>
                </a:r>
                <a:endParaRPr lang="en-GB" sz="120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22" name="Picture 21" descr="Icon&#10;&#10;Description automatically generated">
                <a:extLst>
                  <a:ext uri="{FF2B5EF4-FFF2-40B4-BE49-F238E27FC236}">
                    <a16:creationId xmlns:a16="http://schemas.microsoft.com/office/drawing/2014/main" id="{EA3A4598-58F9-6BE5-7B79-400C026D63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51145" y="410315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23" name="Group 9">
              <a:extLst>
                <a:ext uri="{FF2B5EF4-FFF2-40B4-BE49-F238E27FC236}">
                  <a16:creationId xmlns:a16="http://schemas.microsoft.com/office/drawing/2014/main" id="{442E1AF2-1DCB-6958-AD96-9995539A9993}"/>
                </a:ext>
              </a:extLst>
            </p:cNvPr>
            <p:cNvGrpSpPr/>
            <p:nvPr/>
          </p:nvGrpSpPr>
          <p:grpSpPr>
            <a:xfrm>
              <a:off x="-4101" y="9133072"/>
              <a:ext cx="6879926" cy="846386"/>
              <a:chOff x="-4101" y="9133072"/>
              <a:chExt cx="6879926" cy="846386"/>
            </a:xfrm>
          </p:grpSpPr>
          <p:grpSp>
            <p:nvGrpSpPr>
              <p:cNvPr id="24" name="Group 10">
                <a:extLst>
                  <a:ext uri="{FF2B5EF4-FFF2-40B4-BE49-F238E27FC236}">
                    <a16:creationId xmlns:a16="http://schemas.microsoft.com/office/drawing/2014/main" id="{0547D1A2-A4E4-A312-2074-861C5D802BE1}"/>
                  </a:ext>
                </a:extLst>
              </p:cNvPr>
              <p:cNvGrpSpPr/>
              <p:nvPr/>
            </p:nvGrpSpPr>
            <p:grpSpPr>
              <a:xfrm>
                <a:off x="-4101" y="9133072"/>
                <a:ext cx="6879926" cy="846386"/>
                <a:chOff x="0" y="9108896"/>
                <a:chExt cx="6879926" cy="846386"/>
              </a:xfrm>
            </p:grpSpPr>
            <p:sp>
              <p:nvSpPr>
                <p:cNvPr id="27" name="Rectangle 13">
                  <a:extLst>
                    <a:ext uri="{FF2B5EF4-FFF2-40B4-BE49-F238E27FC236}">
                      <a16:creationId xmlns:a16="http://schemas.microsoft.com/office/drawing/2014/main" id="{4900E0EE-2AA0-56EA-4CCD-ECCCB83E7DAA}"/>
                    </a:ext>
                  </a:extLst>
                </p:cNvPr>
                <p:cNvSpPr/>
                <p:nvPr/>
              </p:nvSpPr>
              <p:spPr>
                <a:xfrm>
                  <a:off x="0" y="9109018"/>
                  <a:ext cx="6858000" cy="796982"/>
                </a:xfrm>
                <a:prstGeom prst="rect">
                  <a:avLst/>
                </a:prstGeom>
                <a:solidFill>
                  <a:schemeClr val="bg1">
                    <a:alpha val="67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877C63"/>
                    </a:solidFill>
                  </a:endParaRPr>
                </a:p>
              </p:txBody>
            </p:sp>
            <p:sp>
              <p:nvSpPr>
                <p:cNvPr id="28" name="TextBox 14">
                  <a:extLst>
                    <a:ext uri="{FF2B5EF4-FFF2-40B4-BE49-F238E27FC236}">
                      <a16:creationId xmlns:a16="http://schemas.microsoft.com/office/drawing/2014/main" id="{292CB789-C39A-8811-9CB7-AE83CE8DCAFD}"/>
                    </a:ext>
                  </a:extLst>
                </p:cNvPr>
                <p:cNvSpPr txBox="1"/>
                <p:nvPr/>
              </p:nvSpPr>
              <p:spPr>
                <a:xfrm>
                  <a:off x="21927" y="9108896"/>
                  <a:ext cx="6857999" cy="8463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l-BE" sz="1300" b="1" dirty="0">
                      <a:solidFill>
                        <a:srgbClr val="877C63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#PrEvCan #CANCERCODE</a:t>
                  </a:r>
                </a:p>
                <a:p>
                  <a:pPr algn="ctr"/>
                  <a:r>
                    <a:rPr lang="de-DE" sz="1200" b="1" dirty="0">
                      <a:solidFill>
                        <a:srgbClr val="877C63"/>
                      </a:solidFill>
                    </a:rPr>
                    <a:t>Die </a:t>
                  </a:r>
                  <a:r>
                    <a:rPr lang="de-DE" sz="1200" b="1" dirty="0" err="1">
                      <a:solidFill>
                        <a:srgbClr val="877C63"/>
                      </a:solidFill>
                    </a:rPr>
                    <a:t>PrEvCan</a:t>
                  </a:r>
                  <a:r>
                    <a:rPr lang="de-DE" sz="1200" b="1" dirty="0">
                      <a:solidFill>
                        <a:srgbClr val="877C63"/>
                      </a:solidFill>
                    </a:rPr>
                    <a:t>©- Kampagne wurde von EONS initiiert </a:t>
                  </a:r>
                  <a:br>
                    <a:rPr lang="de-DE" sz="1200" b="1" dirty="0">
                      <a:solidFill>
                        <a:srgbClr val="877C63"/>
                      </a:solidFill>
                    </a:rPr>
                  </a:br>
                  <a:r>
                    <a:rPr lang="de-DE" sz="1200" b="1" dirty="0">
                      <a:solidFill>
                        <a:srgbClr val="877C63"/>
                      </a:solidFill>
                    </a:rPr>
                    <a:t>und wird im Verbund durchgeführt mit dem wichtigsten Kampagnenpartner ESMO. </a:t>
                  </a:r>
                  <a:br>
                    <a:rPr lang="de-DE" sz="1200" b="1" dirty="0">
                      <a:solidFill>
                        <a:srgbClr val="877C63"/>
                      </a:solidFill>
                    </a:rPr>
                  </a:br>
                  <a:r>
                    <a:rPr lang="de-DE" sz="1200" b="1" dirty="0">
                      <a:solidFill>
                        <a:srgbClr val="877C63"/>
                      </a:solidFill>
                    </a:rPr>
                    <a:t>Weitere Informationen unter: www.cancernurse.eu/prevcan</a:t>
                  </a:r>
                </a:p>
              </p:txBody>
            </p:sp>
            <p:grpSp>
              <p:nvGrpSpPr>
                <p:cNvPr id="29" name="Group 15">
                  <a:extLst>
                    <a:ext uri="{FF2B5EF4-FFF2-40B4-BE49-F238E27FC236}">
                      <a16:creationId xmlns:a16="http://schemas.microsoft.com/office/drawing/2014/main" id="{FB896484-2697-DAA1-61B8-7ABCD1615161}"/>
                    </a:ext>
                  </a:extLst>
                </p:cNvPr>
                <p:cNvGrpSpPr/>
                <p:nvPr/>
              </p:nvGrpSpPr>
              <p:grpSpPr>
                <a:xfrm>
                  <a:off x="224716" y="9297854"/>
                  <a:ext cx="475488" cy="475488"/>
                  <a:chOff x="-302004" y="1916250"/>
                  <a:chExt cx="2823923" cy="2823924"/>
                </a:xfrm>
              </p:grpSpPr>
              <p:sp>
                <p:nvSpPr>
                  <p:cNvPr id="30" name="Ovaal 2">
                    <a:extLst>
                      <a:ext uri="{FF2B5EF4-FFF2-40B4-BE49-F238E27FC236}">
                        <a16:creationId xmlns:a16="http://schemas.microsoft.com/office/drawing/2014/main" id="{0BE09582-B645-42CE-5593-E64CB2DE4045}"/>
                      </a:ext>
                    </a:extLst>
                  </p:cNvPr>
                  <p:cNvSpPr/>
                  <p:nvPr/>
                </p:nvSpPr>
                <p:spPr>
                  <a:xfrm>
                    <a:off x="-302004" y="1916250"/>
                    <a:ext cx="2823923" cy="282392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BE" sz="1801" dirty="0">
                      <a:solidFill>
                        <a:srgbClr val="877C63"/>
                      </a:solidFill>
                    </a:endParaRPr>
                  </a:p>
                </p:txBody>
              </p:sp>
              <p:pic>
                <p:nvPicPr>
                  <p:cNvPr id="31" name="Picture 19" descr="A picture containing text, clipart&#10;&#10;Description automatically generated">
                    <a:extLst>
                      <a:ext uri="{FF2B5EF4-FFF2-40B4-BE49-F238E27FC236}">
                        <a16:creationId xmlns:a16="http://schemas.microsoft.com/office/drawing/2014/main" id="{F247FA81-6425-7693-EE41-081A1C91BDA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219048" y="2002330"/>
                    <a:ext cx="2669717" cy="2651758"/>
                  </a:xfrm>
                  <a:prstGeom prst="ellipse">
                    <a:avLst/>
                  </a:prstGeom>
                </p:spPr>
              </p:pic>
            </p:grpSp>
          </p:grpSp>
          <p:pic>
            <p:nvPicPr>
              <p:cNvPr id="26" name="Graphic 12">
                <a:extLst>
                  <a:ext uri="{FF2B5EF4-FFF2-40B4-BE49-F238E27FC236}">
                    <a16:creationId xmlns:a16="http://schemas.microsoft.com/office/drawing/2014/main" id="{00F7EEEC-0194-74A7-CBBC-5C0F8F5D209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061796" y="9394066"/>
                <a:ext cx="703986" cy="331414"/>
              </a:xfrm>
              <a:prstGeom prst="rect">
                <a:avLst/>
              </a:prstGeom>
            </p:spPr>
          </p:pic>
        </p:grpSp>
        <p:sp>
          <p:nvSpPr>
            <p:cNvPr id="32" name="Rectangle 38">
              <a:extLst>
                <a:ext uri="{FF2B5EF4-FFF2-40B4-BE49-F238E27FC236}">
                  <a16:creationId xmlns:a16="http://schemas.microsoft.com/office/drawing/2014/main" id="{0E459CB2-31F5-5565-6EAD-17CC21E7B079}"/>
                </a:ext>
              </a:extLst>
            </p:cNvPr>
            <p:cNvSpPr/>
            <p:nvPr/>
          </p:nvSpPr>
          <p:spPr>
            <a:xfrm>
              <a:off x="511948" y="745994"/>
              <a:ext cx="1640910" cy="107721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de-DE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Fügen Sie </a:t>
              </a:r>
              <a:br>
                <a:rPr lang="de-DE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de-DE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hier das Logo Ihrer Organisation ein</a:t>
              </a:r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33" name="TextBox 18">
              <a:extLst>
                <a:ext uri="{FF2B5EF4-FFF2-40B4-BE49-F238E27FC236}">
                  <a16:creationId xmlns:a16="http://schemas.microsoft.com/office/drawing/2014/main" id="{B928DD3F-4126-70D1-8895-0C76CC16F28C}"/>
                </a:ext>
              </a:extLst>
            </p:cNvPr>
            <p:cNvSpPr txBox="1"/>
            <p:nvPr/>
          </p:nvSpPr>
          <p:spPr>
            <a:xfrm>
              <a:off x="2350863" y="5657174"/>
              <a:ext cx="4177952" cy="13542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dirty="0">
                <a:solidFill>
                  <a:srgbClr val="877C63"/>
                </a:solidFill>
              </a:endParaRPr>
            </a:p>
            <a:p>
              <a:pPr algn="ctr"/>
              <a:r>
                <a:rPr lang="en-US" sz="3200" b="1" dirty="0" err="1">
                  <a:solidFill>
                    <a:srgbClr val="877C6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Persönlicher</a:t>
              </a:r>
              <a:r>
                <a:rPr lang="en-US" sz="3200" b="1" dirty="0">
                  <a:solidFill>
                    <a:srgbClr val="877C6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br>
                <a:rPr lang="en-US" sz="3200" b="1" dirty="0">
                  <a:solidFill>
                    <a:srgbClr val="877C6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3200" b="1" dirty="0">
                  <a:solidFill>
                    <a:srgbClr val="877C6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Text</a:t>
              </a:r>
              <a:endParaRPr lang="en-GB" sz="3200" b="1" dirty="0">
                <a:solidFill>
                  <a:srgbClr val="877C63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6" name="Text Box 2">
              <a:extLst>
                <a:ext uri="{FF2B5EF4-FFF2-40B4-BE49-F238E27FC236}">
                  <a16:creationId xmlns:a16="http://schemas.microsoft.com/office/drawing/2014/main" id="{E8C1C788-DC7E-7DA4-761F-0D50F7D7A8E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3126" y="2951898"/>
              <a:ext cx="1901177" cy="1466835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600" dirty="0">
                  <a:solidFill>
                    <a:srgbClr val="877C63"/>
                  </a:solidFill>
                  <a:effectLst/>
                  <a:latin typeface="Aharoni" panose="02010803020104030203" pitchFamily="2" charset="-79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000" dirty="0">
                <a:solidFill>
                  <a:srgbClr val="877C63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de-DE" sz="2800" b="1" dirty="0">
                  <a:solidFill>
                    <a:srgbClr val="877C63"/>
                  </a:solidFill>
                  <a:latin typeface="Calibri" panose="020F0502020204030204" pitchFamily="34" charset="0"/>
                </a:rPr>
                <a:t>Fügen Sie hier </a:t>
              </a:r>
              <a:br>
                <a:rPr lang="de-DE" sz="2800" b="1" dirty="0">
                  <a:solidFill>
                    <a:srgbClr val="877C63"/>
                  </a:solidFill>
                  <a:latin typeface="Calibri" panose="020F0502020204030204" pitchFamily="34" charset="0"/>
                </a:rPr>
              </a:br>
              <a:r>
                <a:rPr lang="de-DE" sz="2800" b="1" dirty="0">
                  <a:solidFill>
                    <a:srgbClr val="877C63"/>
                  </a:solidFill>
                  <a:latin typeface="Calibri" panose="020F0502020204030204" pitchFamily="34" charset="0"/>
                </a:rPr>
                <a:t>ein Foto ein </a:t>
              </a:r>
              <a:endParaRPr lang="en-GB" sz="2800" b="1" dirty="0">
                <a:solidFill>
                  <a:srgbClr val="877C63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132953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550</Words>
  <Application>Microsoft Office PowerPoint</Application>
  <PresentationFormat>A4 Paper (210x297 mm)</PresentationFormat>
  <Paragraphs>79</Paragraphs>
  <Slides>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Michaela Popelková</dc:creator>
  <cp:lastModifiedBy>Michaela Popelková</cp:lastModifiedBy>
  <cp:revision>11</cp:revision>
  <cp:lastPrinted>2021-11-01T10:57:37Z</cp:lastPrinted>
  <dcterms:created xsi:type="dcterms:W3CDTF">2021-10-31T06:37:30Z</dcterms:created>
  <dcterms:modified xsi:type="dcterms:W3CDTF">2023-02-21T07:21:40Z</dcterms:modified>
</cp:coreProperties>
</file>