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062E7E-8D61-4AFA-95B2-F68DCE93A0CC}" v="38" dt="2023-02-13T05:37:29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6.sv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808B238-6A9A-63A5-3541-9065C9C6B11C}"/>
              </a:ext>
            </a:extLst>
          </p:cNvPr>
          <p:cNvGrpSpPr/>
          <p:nvPr/>
        </p:nvGrpSpPr>
        <p:grpSpPr>
          <a:xfrm>
            <a:off x="-4101" y="153870"/>
            <a:ext cx="6879926" cy="9787488"/>
            <a:chOff x="-4101" y="153870"/>
            <a:chExt cx="6879926" cy="97874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152697"/>
              <a:chOff x="2418875" y="375565"/>
              <a:chExt cx="2049983" cy="215269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18875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თუ სვამთ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ნებისმიერი სახის ალკოჰოლს, შეზღუდეთ მისი მიღება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8BA03910-D096-1775-89A0-8AD9FC40A6F5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ka-GE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მესიჯი ზოგად პუბლიკას</a:t>
              </a:r>
            </a:p>
          </p:txBody>
        </p: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716EB256-457C-69F9-7B88-DCDB68A8F84A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id="{BE3B8175-C92A-3364-96A8-27B7372A1E88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9" name="Rectangle 13">
                  <a:extLst>
                    <a:ext uri="{FF2B5EF4-FFF2-40B4-BE49-F238E27FC236}">
                      <a16:creationId xmlns:a16="http://schemas.microsoft.com/office/drawing/2014/main" id="{77ACCBCE-2CDF-A5C6-C434-E36FFD113B4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10" name="TextBox 14">
                  <a:extLst>
                    <a:ext uri="{FF2B5EF4-FFF2-40B4-BE49-F238E27FC236}">
                      <a16:creationId xmlns:a16="http://schemas.microsoft.com/office/drawing/2014/main" id="{EDBBA5E7-FF97-4414-CCC0-13CA8E7604FE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11" name="Group 15">
                  <a:extLst>
                    <a:ext uri="{FF2B5EF4-FFF2-40B4-BE49-F238E27FC236}">
                      <a16:creationId xmlns:a16="http://schemas.microsoft.com/office/drawing/2014/main" id="{FAA9605C-A6D6-6FDE-412E-11F1EFD8231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37E75E1F-8F07-BA74-A136-8DDD7053B6C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1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A23DDFA-7F95-B27E-EA6A-8D31989DA6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8" name="Graphic 12">
                <a:extLst>
                  <a:ext uri="{FF2B5EF4-FFF2-40B4-BE49-F238E27FC236}">
                    <a16:creationId xmlns:a16="http://schemas.microsoft.com/office/drawing/2014/main" id="{EE26F737-FFB7-3428-9E4D-09E65442B3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EB1D3D6-476F-215F-0CC0-A9D7EB378E2A}"/>
              </a:ext>
            </a:extLst>
          </p:cNvPr>
          <p:cNvGrpSpPr/>
          <p:nvPr/>
        </p:nvGrpSpPr>
        <p:grpSpPr>
          <a:xfrm>
            <a:off x="-18024" y="-1"/>
            <a:ext cx="6893849" cy="9941359"/>
            <a:chOff x="-18024" y="-1"/>
            <a:chExt cx="6893849" cy="9941359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39174" y="3816978"/>
              <a:ext cx="5974615" cy="3710873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60" y="3797946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თუ სვამთ ნებისმიერი </a:t>
              </a:r>
              <a:b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სახის ალკოჰოლს, </a:t>
              </a:r>
              <a:b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შეზღუდეთ მისი მიღება. ალკოჰოლი ხელს უშლის სიმსივნის განვითარების პრევენციულ მექანიზმებს.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E3933B-B149-BD60-3976-95D01909BD09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152697"/>
              <a:chOff x="2418875" y="375565"/>
              <a:chExt cx="2049983" cy="2152697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BCFEBDC-D5C1-15FC-15DF-0EF7F6F09D6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4E3E9656-D05C-976B-A510-254B15AE09E4}"/>
                  </a:ext>
                </a:extLst>
              </p:cNvPr>
              <p:cNvSpPr txBox="1"/>
              <p:nvPr/>
            </p:nvSpPr>
            <p:spPr>
              <a:xfrm>
                <a:off x="2418875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თუ სვამთ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ნებისმიერი სახის ალკოჰოლს, შეზღუდეთ მისი მიღება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393D314D-B4E3-21BC-F706-CFC25F801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461E8F0D-8EBC-5712-0B73-BC02F1CC7AC8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7AE79EDF-127F-5405-617D-7B87310AFCC3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48B06408-2C9A-3D4F-A75E-F1CB579418F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FB6DD0AF-3501-E7A9-DB56-D5688BBFD5D9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2658DB90-0BF8-C2DF-4B80-6DFA4405A8C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154C0B84-1EAF-1F00-3BA5-B87FAB1BEC4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692AFF4-20F2-6C86-6F50-AD0FF928E8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F0774DD7-A066-CA12-E768-B6FD23AF37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61">
              <a:extLst>
                <a:ext uri="{FF2B5EF4-FFF2-40B4-BE49-F238E27FC236}">
                  <a16:creationId xmlns:a16="http://schemas.microsoft.com/office/drawing/2014/main" id="{32BEBD96-7CB5-C9E2-F04A-5D6EED3ED6C4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014E35D-2CF0-5E35-FC21-E2C48E0EA1EB}"/>
              </a:ext>
            </a:extLst>
          </p:cNvPr>
          <p:cNvGrpSpPr/>
          <p:nvPr/>
        </p:nvGrpSpPr>
        <p:grpSpPr>
          <a:xfrm>
            <a:off x="-4101" y="-92148"/>
            <a:ext cx="6879926" cy="10033506"/>
            <a:chOff x="-4101" y="-92148"/>
            <a:chExt cx="6879926" cy="10033506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684" y="2899039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ალკოჰოლი დაკავშირებულია სიმსივნის სულ მცირე 8 ტიპთან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B2D7E70-02D0-8A6C-93A8-418920968654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152697"/>
              <a:chOff x="2418875" y="375565"/>
              <a:chExt cx="2049983" cy="2152697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2248DDF9-EB40-7E7B-F114-527E64E26AF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DE5371E8-7A9E-A79B-90ED-7030962C30CE}"/>
                  </a:ext>
                </a:extLst>
              </p:cNvPr>
              <p:cNvSpPr txBox="1"/>
              <p:nvPr/>
            </p:nvSpPr>
            <p:spPr>
              <a:xfrm>
                <a:off x="2418875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თუ სვამთ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ნებისმიერი სახის ალკოჰოლს, შეზღუდეთ მისი მიღება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D40D2122-3491-8D88-B8D8-1BB605B34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4CB6BE12-B011-8422-772D-441256A7EACF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27" name="Group 10">
                <a:extLst>
                  <a:ext uri="{FF2B5EF4-FFF2-40B4-BE49-F238E27FC236}">
                    <a16:creationId xmlns:a16="http://schemas.microsoft.com/office/drawing/2014/main" id="{2F3048B6-8B42-192B-DC41-BC42FC53F3F9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29" name="Rectangle 13">
                  <a:extLst>
                    <a:ext uri="{FF2B5EF4-FFF2-40B4-BE49-F238E27FC236}">
                      <a16:creationId xmlns:a16="http://schemas.microsoft.com/office/drawing/2014/main" id="{0B797F17-7BEA-F17D-6600-601309B44C0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0" name="TextBox 14">
                  <a:extLst>
                    <a:ext uri="{FF2B5EF4-FFF2-40B4-BE49-F238E27FC236}">
                      <a16:creationId xmlns:a16="http://schemas.microsoft.com/office/drawing/2014/main" id="{4549F907-0FE6-59EA-D8A6-594F131D2C7B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31" name="Group 15">
                  <a:extLst>
                    <a:ext uri="{FF2B5EF4-FFF2-40B4-BE49-F238E27FC236}">
                      <a16:creationId xmlns:a16="http://schemas.microsoft.com/office/drawing/2014/main" id="{4148BC9B-B16D-0369-B307-5533132677D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19CAF728-DC1F-BC1E-BE7D-83A70590170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8F3E4F7-8318-3C0C-2382-FEF139B387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8" name="Graphic 12">
                <a:extLst>
                  <a:ext uri="{FF2B5EF4-FFF2-40B4-BE49-F238E27FC236}">
                    <a16:creationId xmlns:a16="http://schemas.microsoft.com/office/drawing/2014/main" id="{09D5B420-C5FA-1399-C622-BF366B0312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4" name="Rectangle 61">
              <a:extLst>
                <a:ext uri="{FF2B5EF4-FFF2-40B4-BE49-F238E27FC236}">
                  <a16:creationId xmlns:a16="http://schemas.microsoft.com/office/drawing/2014/main" id="{AAA5328B-5D5D-808D-F751-E454B41208BF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0440B376-4406-85B8-32A6-AA356E4CC120}"/>
              </a:ext>
            </a:extLst>
          </p:cNvPr>
          <p:cNvGrpSpPr/>
          <p:nvPr/>
        </p:nvGrpSpPr>
        <p:grpSpPr>
          <a:xfrm>
            <a:off x="-866899" y="-1"/>
            <a:ext cx="7742724" cy="9941359"/>
            <a:chOff x="-866899" y="-1"/>
            <a:chExt cx="7742724" cy="99413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2"/>
              <a:ext cx="4023357" cy="5187067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66899" y="269982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რაც უფრო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ნაკლებად იღებ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ალკოჰოლს,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მით უფრო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დაბალია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სიმსივნის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განვითარების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რისკი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6A7907-0883-1089-80F9-8C032DBFBB20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152697"/>
              <a:chOff x="2418875" y="375565"/>
              <a:chExt cx="2049983" cy="2152697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4E695EC1-DC74-04F6-9950-63F122BCF2E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1195725F-00FA-4459-CBD1-0D46A418B7C0}"/>
                  </a:ext>
                </a:extLst>
              </p:cNvPr>
              <p:cNvSpPr txBox="1"/>
              <p:nvPr/>
            </p:nvSpPr>
            <p:spPr>
              <a:xfrm>
                <a:off x="2418875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თუ სვამთ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ნებისმიერი სახის ალკოჰოლს, შეზღუდეთ მისი მიღება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13CF49E9-9777-6DAD-B18B-A26D49810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4663A879-539F-57C6-5C2E-E40C1244AE79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27" name="Group 10">
                <a:extLst>
                  <a:ext uri="{FF2B5EF4-FFF2-40B4-BE49-F238E27FC236}">
                    <a16:creationId xmlns:a16="http://schemas.microsoft.com/office/drawing/2014/main" id="{57584C3A-0AAD-4F4C-BF24-39AA59068DC4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29" name="Rectangle 13">
                  <a:extLst>
                    <a:ext uri="{FF2B5EF4-FFF2-40B4-BE49-F238E27FC236}">
                      <a16:creationId xmlns:a16="http://schemas.microsoft.com/office/drawing/2014/main" id="{6D18A227-608C-17E0-B473-5402A7AA5CB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0" name="TextBox 14">
                  <a:extLst>
                    <a:ext uri="{FF2B5EF4-FFF2-40B4-BE49-F238E27FC236}">
                      <a16:creationId xmlns:a16="http://schemas.microsoft.com/office/drawing/2014/main" id="{C3BB842A-00FB-B400-9D3E-05023804D5DE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31" name="Group 15">
                  <a:extLst>
                    <a:ext uri="{FF2B5EF4-FFF2-40B4-BE49-F238E27FC236}">
                      <a16:creationId xmlns:a16="http://schemas.microsoft.com/office/drawing/2014/main" id="{A8CE4D91-D6F3-82B5-4A38-EC9161056C3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9F522C22-DCF8-ADE9-1D47-65A05B80592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745A4FB-0C6D-656B-C94A-585AE7FFBA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8" name="Graphic 12">
                <a:extLst>
                  <a:ext uri="{FF2B5EF4-FFF2-40B4-BE49-F238E27FC236}">
                    <a16:creationId xmlns:a16="http://schemas.microsoft.com/office/drawing/2014/main" id="{4BFBB3C6-1E8D-FE97-D23A-8D74D1C26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4" name="Rectangle 61">
              <a:extLst>
                <a:ext uri="{FF2B5EF4-FFF2-40B4-BE49-F238E27FC236}">
                  <a16:creationId xmlns:a16="http://schemas.microsoft.com/office/drawing/2014/main" id="{63691A31-1D74-C9EC-4A27-433829CDC5CA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F58D0FE7-0BD0-EB37-86D3-5CE632047C58}"/>
              </a:ext>
            </a:extLst>
          </p:cNvPr>
          <p:cNvGrpSpPr/>
          <p:nvPr/>
        </p:nvGrpSpPr>
        <p:grpSpPr>
          <a:xfrm>
            <a:off x="-565628" y="0"/>
            <a:ext cx="7441453" cy="9941358"/>
            <a:chOff x="-565628" y="0"/>
            <a:chExt cx="7441453" cy="9941358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4813436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თხოვეთ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დახმარება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ექთანს ან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სხვა სამედიცინო პერსონალს 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EECC92-0C2D-1E69-09E1-7401E8EF4F3F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152697"/>
              <a:chOff x="2418875" y="375565"/>
              <a:chExt cx="2049983" cy="2152697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D499A298-1FF7-49C9-D43B-77049E8AE1D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7">
                <a:extLst>
                  <a:ext uri="{FF2B5EF4-FFF2-40B4-BE49-F238E27FC236}">
                    <a16:creationId xmlns:a16="http://schemas.microsoft.com/office/drawing/2014/main" id="{534F7A6C-6D79-0029-27BD-63A31A203773}"/>
                  </a:ext>
                </a:extLst>
              </p:cNvPr>
              <p:cNvSpPr txBox="1"/>
              <p:nvPr/>
            </p:nvSpPr>
            <p:spPr>
              <a:xfrm>
                <a:off x="2418875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თუ სვამთ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ნებისმიერი სახის ალკოჰოლს, შეზღუდეთ მისი მიღება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7" name="Picture 36" descr="Icon&#10;&#10;Description automatically generated">
                <a:extLst>
                  <a:ext uri="{FF2B5EF4-FFF2-40B4-BE49-F238E27FC236}">
                    <a16:creationId xmlns:a16="http://schemas.microsoft.com/office/drawing/2014/main" id="{F4121FC7-F4C2-54D4-0E6B-4BF7293E1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8" name="Group 9">
              <a:extLst>
                <a:ext uri="{FF2B5EF4-FFF2-40B4-BE49-F238E27FC236}">
                  <a16:creationId xmlns:a16="http://schemas.microsoft.com/office/drawing/2014/main" id="{F90EEEEA-A4CD-8186-1976-061B1BCA9CD4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39" name="Group 10">
                <a:extLst>
                  <a:ext uri="{FF2B5EF4-FFF2-40B4-BE49-F238E27FC236}">
                    <a16:creationId xmlns:a16="http://schemas.microsoft.com/office/drawing/2014/main" id="{6FF8126A-C47A-9D1B-7396-CD08CFE2B236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41" name="Rectangle 13">
                  <a:extLst>
                    <a:ext uri="{FF2B5EF4-FFF2-40B4-BE49-F238E27FC236}">
                      <a16:creationId xmlns:a16="http://schemas.microsoft.com/office/drawing/2014/main" id="{93890445-66DF-2600-D6B9-BB92B19A94F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42" name="TextBox 14">
                  <a:extLst>
                    <a:ext uri="{FF2B5EF4-FFF2-40B4-BE49-F238E27FC236}">
                      <a16:creationId xmlns:a16="http://schemas.microsoft.com/office/drawing/2014/main" id="{365F837D-DD2C-B630-397C-13DB313B7BBC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43" name="Group 15">
                  <a:extLst>
                    <a:ext uri="{FF2B5EF4-FFF2-40B4-BE49-F238E27FC236}">
                      <a16:creationId xmlns:a16="http://schemas.microsoft.com/office/drawing/2014/main" id="{A36956EC-C479-9F6C-5966-6578E3152AD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44" name="Ovaal 2">
                    <a:extLst>
                      <a:ext uri="{FF2B5EF4-FFF2-40B4-BE49-F238E27FC236}">
                        <a16:creationId xmlns:a16="http://schemas.microsoft.com/office/drawing/2014/main" id="{3B8E64FA-500D-303B-603D-7BF333F9AA5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49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88593E7-0008-0CBF-9136-3C03869D63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40" name="Graphic 12">
                <a:extLst>
                  <a:ext uri="{FF2B5EF4-FFF2-40B4-BE49-F238E27FC236}">
                    <a16:creationId xmlns:a16="http://schemas.microsoft.com/office/drawing/2014/main" id="{FE6E60F4-3F91-E0C1-E16B-16D20E9A07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50" name="Rectangle 61">
              <a:extLst>
                <a:ext uri="{FF2B5EF4-FFF2-40B4-BE49-F238E27FC236}">
                  <a16:creationId xmlns:a16="http://schemas.microsoft.com/office/drawing/2014/main" id="{979A9787-DAEB-7D9F-80D0-2EB861AB625D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28661F4-FA04-6D07-3CFD-704F443CC5B4}"/>
              </a:ext>
            </a:extLst>
          </p:cNvPr>
          <p:cNvGrpSpPr/>
          <p:nvPr/>
        </p:nvGrpSpPr>
        <p:grpSpPr>
          <a:xfrm>
            <a:off x="-4101" y="153870"/>
            <a:ext cx="6879926" cy="9787488"/>
            <a:chOff x="-4101" y="153870"/>
            <a:chExt cx="6879926" cy="97874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515755D-97A8-10FC-0103-722AC34D0B67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152697"/>
              <a:chOff x="2418875" y="375565"/>
              <a:chExt cx="2049983" cy="2152697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92B7715E-C608-726D-D75B-E1EDBC0F41A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1C39EF4C-1067-587B-BF5C-094174923113}"/>
                  </a:ext>
                </a:extLst>
              </p:cNvPr>
              <p:cNvSpPr txBox="1"/>
              <p:nvPr/>
            </p:nvSpPr>
            <p:spPr>
              <a:xfrm>
                <a:off x="2418875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თუ სვამთ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ნებისმიერი სახის ალკოჰოლს, შეზღუდეთ მისი მიღება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9207D8E2-F05D-5A29-1147-D39A85BF1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E4040875-EFBF-F034-17C0-96129BB62C22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3D2F90F3-4D0A-FBCB-A320-78FDB3CF09B0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93D2A4E0-139A-0E85-41D3-BF468BBE572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5" name="TextBox 14">
                  <a:extLst>
                    <a:ext uri="{FF2B5EF4-FFF2-40B4-BE49-F238E27FC236}">
                      <a16:creationId xmlns:a16="http://schemas.microsoft.com/office/drawing/2014/main" id="{BE7A7AA9-9DE4-DEAD-3820-A29AB1FFD286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26" name="Group 15">
                  <a:extLst>
                    <a:ext uri="{FF2B5EF4-FFF2-40B4-BE49-F238E27FC236}">
                      <a16:creationId xmlns:a16="http://schemas.microsoft.com/office/drawing/2014/main" id="{8F611B70-CA1B-664F-C68C-36381345F1D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73849EAB-4C60-8253-DDC0-0891E63F03A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8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C3958F6-C381-2B4E-FAA2-C2CB4975A0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2">
                <a:extLst>
                  <a:ext uri="{FF2B5EF4-FFF2-40B4-BE49-F238E27FC236}">
                    <a16:creationId xmlns:a16="http://schemas.microsoft.com/office/drawing/2014/main" id="{D0E37FDC-FCA4-7110-F0AE-61B0B1E11C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766427E1-7C68-3E34-46D3-9709ED1FF276}"/>
                </a:ext>
              </a:extLst>
            </p:cNvPr>
            <p:cNvSpPr txBox="1"/>
            <p:nvPr/>
          </p:nvSpPr>
          <p:spPr>
            <a:xfrm>
              <a:off x="150659" y="4590024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ka-GE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მესიჯი სამედიცინო პროფესიონალებს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5483FAA-906A-AC27-202C-7B6224BD32DB}"/>
              </a:ext>
            </a:extLst>
          </p:cNvPr>
          <p:cNvGrpSpPr/>
          <p:nvPr/>
        </p:nvGrpSpPr>
        <p:grpSpPr>
          <a:xfrm>
            <a:off x="-130572" y="0"/>
            <a:ext cx="7015804" cy="9941358"/>
            <a:chOff x="-130572" y="0"/>
            <a:chExt cx="7015804" cy="9941358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30572" y="0"/>
              <a:ext cx="7015804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815122" y="3377519"/>
              <a:ext cx="5392965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152" y="153870"/>
              <a:ext cx="4251324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590" y="153871"/>
              <a:ext cx="4251324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419" y="3719176"/>
              <a:ext cx="580324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ka-G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ყოველთვის </a:t>
              </a:r>
              <a:br>
                <a:rPr lang="en-US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ka-G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შეეკითხეთ პაციენტს მოიხმარს თუ არა ალკოჰოლს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18995" y="375565"/>
              <a:ext cx="1808260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47293" y="370203"/>
              <a:ext cx="1843803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35832" y="375565"/>
              <a:ext cx="1815401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AD1C511-BD11-FC18-2819-8CA4E1F760DE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152697"/>
              <a:chOff x="2418875" y="375565"/>
              <a:chExt cx="2049983" cy="2152697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FC9F29D-54DE-313B-9FE5-59641D8FD8D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F50CF031-65D5-035B-C172-D71829D073D1}"/>
                  </a:ext>
                </a:extLst>
              </p:cNvPr>
              <p:cNvSpPr txBox="1"/>
              <p:nvPr/>
            </p:nvSpPr>
            <p:spPr>
              <a:xfrm>
                <a:off x="2418875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თუ სვამთ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ნებისმიერი სახის ალკოჰოლს, შეზღუდეთ მისი მიღება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580EC438-267E-8B80-D080-38F69C020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2C3DFF1C-DA4E-5860-4EB4-89464D0821B7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BFD6BC47-7477-A10F-C64C-5D607E86D8C7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9799B1F7-FA97-266C-8D6D-DD419A878D0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A0E954BB-E012-EB51-AF24-6C6AA7719D97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DA295964-AC7B-E09F-DC01-E27808397CD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527A871B-4B4C-5D8A-4074-D66FFE94FEB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C570235-332C-F1FD-DEAC-3ED03315F2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89E1017E-3678-2BDC-CB76-6CBC5D2D1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61">
              <a:extLst>
                <a:ext uri="{FF2B5EF4-FFF2-40B4-BE49-F238E27FC236}">
                  <a16:creationId xmlns:a16="http://schemas.microsoft.com/office/drawing/2014/main" id="{D8298C46-41A4-143C-A8E6-2A7B4E3894F9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6E9031E-D733-61EC-5D17-F46BCC2FD6F8}"/>
              </a:ext>
            </a:extLst>
          </p:cNvPr>
          <p:cNvGrpSpPr/>
          <p:nvPr/>
        </p:nvGrpSpPr>
        <p:grpSpPr>
          <a:xfrm>
            <a:off x="-4101" y="0"/>
            <a:ext cx="6879926" cy="9941358"/>
            <a:chOff x="-4101" y="0"/>
            <a:chExt cx="6879926" cy="9941358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327757" y="5594259"/>
              <a:ext cx="6028822" cy="2890612"/>
              <a:chOff x="-345786" y="3156082"/>
              <a:chExt cx="8209126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472320" y="3156082"/>
                <a:ext cx="657291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45786" y="3574012"/>
                <a:ext cx="8209126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ka-GE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შეთავაზეთ რჩევა, დახმარება </a:t>
                </a:r>
                <a:br>
                  <a:rPr lang="en-US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ka-GE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და დაკვირვება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A69ED9B-0130-E1A3-E9B8-859542A6C007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152697"/>
              <a:chOff x="2418875" y="375565"/>
              <a:chExt cx="2049983" cy="2152697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DFEA8C26-BB22-8D6A-8F7E-D2654C21EA1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ED57DA03-472E-EDD2-2732-213C150D7F7C}"/>
                  </a:ext>
                </a:extLst>
              </p:cNvPr>
              <p:cNvSpPr txBox="1"/>
              <p:nvPr/>
            </p:nvSpPr>
            <p:spPr>
              <a:xfrm>
                <a:off x="2418875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თუ სვამთ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ნებისმიერი სახის ალკოჰოლს, შეზღუდეთ მისი მიღება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5783AFB-1F97-C0CF-5126-C180E5B54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6C862D7E-9760-404F-36C6-ABEEE20B4393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4C4DC403-E24E-FE4E-F329-0B3D692DB7C8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28" name="Rectangle 13">
                  <a:extLst>
                    <a:ext uri="{FF2B5EF4-FFF2-40B4-BE49-F238E27FC236}">
                      <a16:creationId xmlns:a16="http://schemas.microsoft.com/office/drawing/2014/main" id="{E75B31EC-6701-E160-D102-8B41A5F85E7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2" name="TextBox 14">
                  <a:extLst>
                    <a:ext uri="{FF2B5EF4-FFF2-40B4-BE49-F238E27FC236}">
                      <a16:creationId xmlns:a16="http://schemas.microsoft.com/office/drawing/2014/main" id="{F2263CA9-8DE5-5275-4DFD-58C430EFF534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33" name="Group 15">
                  <a:extLst>
                    <a:ext uri="{FF2B5EF4-FFF2-40B4-BE49-F238E27FC236}">
                      <a16:creationId xmlns:a16="http://schemas.microsoft.com/office/drawing/2014/main" id="{D9C91856-44B4-C5CB-CAE9-AE59CFBBC92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F8AB8734-7D59-FCF2-F375-F572F71AFB9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5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16C0663-2B01-45FB-2321-DB8E0FDE77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12">
                <a:extLst>
                  <a:ext uri="{FF2B5EF4-FFF2-40B4-BE49-F238E27FC236}">
                    <a16:creationId xmlns:a16="http://schemas.microsoft.com/office/drawing/2014/main" id="{226CE4AC-229A-BFD3-2C1C-C914510770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5F529CA7-F935-D22A-AE18-83A67B9CE599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B460E79-1A16-C00D-9494-5674A94DC99D}"/>
              </a:ext>
            </a:extLst>
          </p:cNvPr>
          <p:cNvGrpSpPr/>
          <p:nvPr/>
        </p:nvGrpSpPr>
        <p:grpSpPr>
          <a:xfrm>
            <a:off x="-193223" y="-1"/>
            <a:ext cx="7069048" cy="9941359"/>
            <a:chOff x="-193223" y="-1"/>
            <a:chExt cx="7069048" cy="9941359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0E38FC3-EF09-AEA8-98E1-EC09A517A5EA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152697"/>
              <a:chOff x="2418875" y="375565"/>
              <a:chExt cx="2049983" cy="2152697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70344C3-465C-D9BE-A4CA-F59D7331FB4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7591C481-521A-BC09-D16F-DD24A7DF0F86}"/>
                  </a:ext>
                </a:extLst>
              </p:cNvPr>
              <p:cNvSpPr txBox="1"/>
              <p:nvPr/>
            </p:nvSpPr>
            <p:spPr>
              <a:xfrm>
                <a:off x="2418875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თუ სვამთ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ka-GE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ნებისმიერი სახის ალკოჰოლს, შეზღუდეთ მისი მიღება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13DEB2AB-AB1A-95A1-AC51-E3CBEBD3E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09789F97-E0BF-E695-D362-7543CBFBBC73}"/>
                </a:ext>
              </a:extLst>
            </p:cNvPr>
            <p:cNvGrpSpPr/>
            <p:nvPr/>
          </p:nvGrpSpPr>
          <p:grpSpPr>
            <a:xfrm>
              <a:off x="-4101" y="9094972"/>
              <a:ext cx="6879926" cy="846386"/>
              <a:chOff x="-4101" y="9094972"/>
              <a:chExt cx="6879926" cy="846386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F7F1885C-F837-B6B8-DC91-AE3A6D5039CD}"/>
                  </a:ext>
                </a:extLst>
              </p:cNvPr>
              <p:cNvGrpSpPr/>
              <p:nvPr/>
            </p:nvGrpSpPr>
            <p:grpSpPr>
              <a:xfrm>
                <a:off x="-4101" y="9094972"/>
                <a:ext cx="6879926" cy="846386"/>
                <a:chOff x="0" y="9070796"/>
                <a:chExt cx="6879926" cy="846386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FB6EB7A6-B89C-0F57-1169-8D3C2CA99EA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237418B1-B991-8F7F-E683-B6637BEFEBAF}"/>
                    </a:ext>
                  </a:extLst>
                </p:cNvPr>
                <p:cNvSpPr txBox="1"/>
                <p:nvPr/>
              </p:nvSpPr>
              <p:spPr>
                <a:xfrm>
                  <a:off x="21927" y="90707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© 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კამპანია დაიწყო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EONS_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ის ინიციატივით და მიმდინარეობს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კამპანიის მთავარ პარტნიორთან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ESMO_</a:t>
                  </a:r>
                  <a:r>
                    <a:rPr lang="ka-GE" sz="1200" b="1" dirty="0">
                      <a:solidFill>
                        <a:srgbClr val="877C63"/>
                      </a:solidFill>
                    </a:rPr>
                    <a:t>სთან. </a:t>
                  </a:r>
                  <a:br>
                    <a:rPr lang="ka-GE" sz="1200" b="1" dirty="0">
                      <a:solidFill>
                        <a:srgbClr val="877C63"/>
                      </a:solidFill>
                    </a:rPr>
                  </a:br>
                  <a:r>
                    <a:rPr lang="ka-GE" sz="1200" b="1" dirty="0">
                      <a:solidFill>
                        <a:srgbClr val="877C63"/>
                      </a:solidFill>
                    </a:rPr>
                    <a:t>დამატებითი ინფორმაცია: </a:t>
                  </a:r>
                  <a:r>
                    <a:rPr lang="en-GB" sz="1200" b="1" dirty="0">
                      <a:solidFill>
                        <a:srgbClr val="877C63"/>
                      </a:solidFill>
                    </a:rPr>
                    <a:t>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C5B04A63-7D3C-4D0D-85CC-8A6A871F328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0FB05C76-435C-F74E-ECA1-19384224CEB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9341CA9-B6DF-6117-8EAE-BB8A65113B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7A5C1992-F23C-1CF5-4F84-C3E3888965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61">
              <a:extLst>
                <a:ext uri="{FF2B5EF4-FFF2-40B4-BE49-F238E27FC236}">
                  <a16:creationId xmlns:a16="http://schemas.microsoft.com/office/drawing/2014/main" id="{09136CAD-F7D9-F042-1DCA-06F33712881D}"/>
                </a:ext>
              </a:extLst>
            </p:cNvPr>
            <p:cNvSpPr/>
            <p:nvPr/>
          </p:nvSpPr>
          <p:spPr>
            <a:xfrm>
              <a:off x="528090" y="948985"/>
              <a:ext cx="16143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a-GE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ჩასვით თქვენი ორგანიზაციის ლოგო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DC108DFA-4103-4208-980D-9202B4798595}"/>
                </a:ext>
              </a:extLst>
            </p:cNvPr>
            <p:cNvSpPr txBox="1"/>
            <p:nvPr/>
          </p:nvSpPr>
          <p:spPr>
            <a:xfrm>
              <a:off x="2350862" y="5526720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ka-GE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შეცვალე </a:t>
              </a:r>
              <a:br>
                <a:rPr lang="cs-CZ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ka-GE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ტექსტი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8C42DD13-6B9C-1379-58C6-ED5EA997B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3223" y="3010172"/>
              <a:ext cx="3483773" cy="235205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ka-GE" sz="24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ჩასვით </a:t>
              </a:r>
              <a:br>
                <a:rPr lang="cs-CZ" sz="2400" b="1" dirty="0">
                  <a:solidFill>
                    <a:srgbClr val="877C63"/>
                  </a:solidFill>
                  <a:latin typeface="Calibri" panose="020F0502020204030204" pitchFamily="34" charset="0"/>
                </a:rPr>
              </a:br>
              <a:r>
                <a:rPr lang="ka-GE" sz="24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თქვენი </a:t>
              </a:r>
              <a:br>
                <a:rPr lang="cs-CZ" sz="2400" b="1" dirty="0">
                  <a:solidFill>
                    <a:srgbClr val="877C63"/>
                  </a:solidFill>
                  <a:latin typeface="Calibri" panose="020F0502020204030204" pitchFamily="34" charset="0"/>
                </a:rPr>
              </a:br>
              <a:r>
                <a:rPr lang="ka-GE" sz="24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ფოტოსურათი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523</Words>
  <Application>Microsoft Office PowerPoint</Application>
  <PresentationFormat>A4 Paper (210x297 mm)</PresentationFormat>
  <Paragraphs>78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2023-02-21T07:21:05Z</dcterms:modified>
</cp:coreProperties>
</file>