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6" r:id="rId2"/>
    <p:sldId id="261" r:id="rId3"/>
    <p:sldId id="262" r:id="rId4"/>
    <p:sldId id="295" r:id="rId5"/>
    <p:sldId id="291" r:id="rId6"/>
    <p:sldId id="287" r:id="rId7"/>
    <p:sldId id="281" r:id="rId8"/>
    <p:sldId id="284" r:id="rId9"/>
    <p:sldId id="279" r:id="rId10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7C63"/>
    <a:srgbClr val="D9A7A7"/>
    <a:srgbClr val="CC3300"/>
    <a:srgbClr val="F2F2F2"/>
    <a:srgbClr val="F3F3F3"/>
    <a:srgbClr val="DEDEDE"/>
    <a:srgbClr val="E0E0E0"/>
    <a:srgbClr val="F6F6F5"/>
    <a:srgbClr val="F7F6F5"/>
    <a:srgbClr val="F9F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49182E-9FCD-447F-AFEB-C70A66338B98}" v="34" dt="2023-02-13T05:05:07.6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0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6" y="-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8.jpeg"/><Relationship Id="rId7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10" Type="http://schemas.openxmlformats.org/officeDocument/2006/relationships/image" Target="../media/image5.sv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A02305D1-D27B-E648-1F33-C02D5D9E2DAD}"/>
              </a:ext>
            </a:extLst>
          </p:cNvPr>
          <p:cNvGrpSpPr/>
          <p:nvPr/>
        </p:nvGrpSpPr>
        <p:grpSpPr>
          <a:xfrm>
            <a:off x="-10968" y="153870"/>
            <a:ext cx="6868968" cy="9866691"/>
            <a:chOff x="-10968" y="153870"/>
            <a:chExt cx="6868968" cy="9866691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F7ECA4E-66A6-A4C7-99EF-195DB43D667A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C28B1735-51B1-0D6F-DB10-4776CB354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9657B27-8444-E264-CB37-237EA3FBB723}"/>
                </a:ext>
              </a:extLst>
            </p:cNvPr>
            <p:cNvGrpSpPr/>
            <p:nvPr/>
          </p:nvGrpSpPr>
          <p:grpSpPr>
            <a:xfrm>
              <a:off x="2404003" y="375565"/>
              <a:ext cx="2049983" cy="1805224"/>
              <a:chOff x="2404003" y="375565"/>
              <a:chExt cx="2049983" cy="1805224"/>
            </a:xfrm>
          </p:grpSpPr>
          <p:sp>
            <p:nvSpPr>
              <p:cNvPr id="47" name="Ovaal 41">
                <a:extLst>
                  <a:ext uri="{FF2B5EF4-FFF2-40B4-BE49-F238E27FC236}">
                    <a16:creationId xmlns:a16="http://schemas.microsoft.com/office/drawing/2014/main" id="{EF7D55F8-CA01-8329-6C5D-A4F715D5571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7">
                <a:extLst>
                  <a:ext uri="{FF2B5EF4-FFF2-40B4-BE49-F238E27FC236}">
                    <a16:creationId xmlns:a16="http://schemas.microsoft.com/office/drawing/2014/main" id="{3B7972DD-22E5-CF6D-95D3-5F29FFC17193}"/>
                  </a:ext>
                </a:extLst>
              </p:cNvPr>
              <p:cNvSpPr txBox="1"/>
              <p:nvPr/>
            </p:nvSpPr>
            <p:spPr>
              <a:xfrm>
                <a:off x="2404003" y="942385"/>
                <a:ext cx="2049983" cy="1032153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J</a:t>
                </a:r>
                <a:r>
                  <a:rPr lang="cs-CZ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OS KÄYTÄT ALKOHOLIA, RAJOITA KULUTUSTASI</a:t>
                </a:r>
                <a:endParaRPr lang="en-GB" sz="13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3" name="Picture 2" descr="Icon&#10;&#10;Description automatically generated">
                <a:extLst>
                  <a:ext uri="{FF2B5EF4-FFF2-40B4-BE49-F238E27FC236}">
                    <a16:creationId xmlns:a16="http://schemas.microsoft.com/office/drawing/2014/main" id="{F9A5E901-5689-E571-D9A6-8235B4D044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5" name="TextBox 24">
              <a:extLst>
                <a:ext uri="{FF2B5EF4-FFF2-40B4-BE49-F238E27FC236}">
                  <a16:creationId xmlns:a16="http://schemas.microsoft.com/office/drawing/2014/main" id="{8C4D0BEB-E2A3-E0E7-9C38-BF3447D9C1C8}"/>
                </a:ext>
              </a:extLst>
            </p:cNvPr>
            <p:cNvSpPr txBox="1"/>
            <p:nvPr/>
          </p:nvSpPr>
          <p:spPr>
            <a:xfrm>
              <a:off x="782258" y="4843083"/>
              <a:ext cx="536935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877C63"/>
                </a:solidFill>
              </a:endParaRPr>
            </a:p>
            <a:p>
              <a:pPr algn="ctr"/>
              <a:r>
                <a:rPr lang="en-US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Viestit</a:t>
              </a:r>
              <a:r>
                <a:rPr lang="en-US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suurelle</a:t>
              </a:r>
              <a:r>
                <a:rPr lang="en-US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yleisölle</a:t>
              </a:r>
              <a:endParaRPr lang="en-GB" sz="32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6" name="Group 8">
              <a:extLst>
                <a:ext uri="{FF2B5EF4-FFF2-40B4-BE49-F238E27FC236}">
                  <a16:creationId xmlns:a16="http://schemas.microsoft.com/office/drawing/2014/main" id="{412EAC53-B701-5D5C-3F2D-C1DC4F81765A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7" name="Group 9">
                <a:extLst>
                  <a:ext uri="{FF2B5EF4-FFF2-40B4-BE49-F238E27FC236}">
                    <a16:creationId xmlns:a16="http://schemas.microsoft.com/office/drawing/2014/main" id="{16697053-01E2-4D12-5D8C-2F13B0120F86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9" name="Rectangle 11">
                  <a:extLst>
                    <a:ext uri="{FF2B5EF4-FFF2-40B4-BE49-F238E27FC236}">
                      <a16:creationId xmlns:a16="http://schemas.microsoft.com/office/drawing/2014/main" id="{BE116A03-2010-8854-3433-057BBE897AA2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DCA0557-FBBD-A246-1729-C5342C4EAC24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fi-FI" sz="1200" b="1" dirty="0">
                      <a:solidFill>
                        <a:srgbClr val="877C63"/>
                      </a:solidFill>
                      <a:effectLst/>
                    </a:rPr>
                    <a:t>EONS käynnisti PrEvCan©-kampanjan, joka on toteutettu yhteistyössätärkeimmän </a:t>
                  </a:r>
                  <a:br>
                    <a:rPr lang="fi-FI" sz="1200" b="1" dirty="0">
                      <a:solidFill>
                        <a:srgbClr val="877C63"/>
                      </a:solidFill>
                      <a:effectLst/>
                    </a:rPr>
                  </a:br>
                  <a:r>
                    <a:rPr lang="fi-FI" sz="1200" b="1" dirty="0">
                      <a:solidFill>
                        <a:srgbClr val="877C63"/>
                      </a:solidFill>
                      <a:effectLst/>
                    </a:rPr>
                    <a:t>kampanjakumppanin ESMOn kanssa. Lisätietoja</a:t>
                  </a:r>
                  <a: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877C63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1" name="Group 13">
                  <a:extLst>
                    <a:ext uri="{FF2B5EF4-FFF2-40B4-BE49-F238E27FC236}">
                      <a16:creationId xmlns:a16="http://schemas.microsoft.com/office/drawing/2014/main" id="{F2C245EB-DBC4-3650-E563-C48A7B55F096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2" name="Ovaal 2">
                    <a:extLst>
                      <a:ext uri="{FF2B5EF4-FFF2-40B4-BE49-F238E27FC236}">
                        <a16:creationId xmlns:a16="http://schemas.microsoft.com/office/drawing/2014/main" id="{470C7D1F-226C-8513-142C-82D8CC87770D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13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576EA509-89FD-AC8A-1E45-8B41C817179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8" name="Graphic 10">
                <a:extLst>
                  <a:ext uri="{FF2B5EF4-FFF2-40B4-BE49-F238E27FC236}">
                    <a16:creationId xmlns:a16="http://schemas.microsoft.com/office/drawing/2014/main" id="{D9404350-029C-CB49-147B-98BF379337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79976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E8ECBE2E-0907-81E5-E1F8-BC9E50EBF932}"/>
              </a:ext>
            </a:extLst>
          </p:cNvPr>
          <p:cNvGrpSpPr/>
          <p:nvPr/>
        </p:nvGrpSpPr>
        <p:grpSpPr>
          <a:xfrm>
            <a:off x="-18024" y="-1"/>
            <a:ext cx="6876024" cy="10020562"/>
            <a:chOff x="-18024" y="-1"/>
            <a:chExt cx="6876024" cy="10020562"/>
          </a:xfrm>
        </p:grpSpPr>
        <p:pic>
          <p:nvPicPr>
            <p:cNvPr id="8" name="Picture 7" descr="A picture containing spectacles&#10;&#10;Description automatically generated">
              <a:extLst>
                <a:ext uri="{FF2B5EF4-FFF2-40B4-BE49-F238E27FC236}">
                  <a16:creationId xmlns:a16="http://schemas.microsoft.com/office/drawing/2014/main" id="{D4BE5E82-68F1-A8F1-A5B2-0909D0BAF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3" t="-10" r="24905" b="38296"/>
            <a:stretch/>
          </p:blipFill>
          <p:spPr>
            <a:xfrm>
              <a:off x="-18024" y="-1"/>
              <a:ext cx="6872121" cy="990837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97548" y="3831155"/>
              <a:ext cx="5655833" cy="3348759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559" y="4219582"/>
              <a:ext cx="578381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fi-FI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Jos käytät alkoholia, </a:t>
              </a:r>
              <a:br>
                <a:rPr lang="fi-FI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fi-FI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rajoita kulutustasi. </a:t>
              </a:r>
              <a:br>
                <a:rPr lang="fi-FI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fi-FI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Alkoholin välttäminen </a:t>
              </a:r>
              <a:br>
                <a:rPr lang="fi-FI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fi-FI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auttaa ehkäisemään syöpiä.</a:t>
              </a:r>
              <a:endParaRPr lang="en-GB" sz="60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0CAE8A-5392-A607-5054-D0077DDE6318}"/>
                </a:ext>
              </a:extLst>
            </p:cNvPr>
            <p:cNvSpPr/>
            <p:nvPr/>
          </p:nvSpPr>
          <p:spPr>
            <a:xfrm>
              <a:off x="439174" y="375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9B27EFB-E187-1723-E33B-E75560792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7CA8915-E5D5-4993-87C7-CB344724FBB3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689072D-6CE6-37F2-D231-920DF48304B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E8F58A8F-9152-8B8B-C385-B9F9170927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747008F3-539A-2110-32BB-AC1E4B0F00D7}"/>
                </a:ext>
              </a:extLst>
            </p:cNvPr>
            <p:cNvSpPr txBox="1"/>
            <p:nvPr/>
          </p:nvSpPr>
          <p:spPr>
            <a:xfrm>
              <a:off x="2404003" y="942385"/>
              <a:ext cx="2049983" cy="103215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J</a:t>
              </a:r>
              <a:r>
                <a:rPr lang="cs-CZ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OS KÄYTÄT ALKOHOLIA, RAJOITA KULUTUSTASI</a:t>
              </a:r>
              <a:endParaRPr lang="en-GB" sz="13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8" name="Rectangle 38">
              <a:extLst>
                <a:ext uri="{FF2B5EF4-FFF2-40B4-BE49-F238E27FC236}">
                  <a16:creationId xmlns:a16="http://schemas.microsoft.com/office/drawing/2014/main" id="{0CBF6BA9-6180-0E95-8E71-D2D508BD8748}"/>
                </a:ext>
              </a:extLst>
            </p:cNvPr>
            <p:cNvSpPr/>
            <p:nvPr/>
          </p:nvSpPr>
          <p:spPr>
            <a:xfrm>
              <a:off x="593743" y="899283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Lisää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tähän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organisaatiosi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21" name="Group 8">
              <a:extLst>
                <a:ext uri="{FF2B5EF4-FFF2-40B4-BE49-F238E27FC236}">
                  <a16:creationId xmlns:a16="http://schemas.microsoft.com/office/drawing/2014/main" id="{828D478A-1168-93D7-B136-6DC77CCE3CF1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22" name="Group 9">
                <a:extLst>
                  <a:ext uri="{FF2B5EF4-FFF2-40B4-BE49-F238E27FC236}">
                    <a16:creationId xmlns:a16="http://schemas.microsoft.com/office/drawing/2014/main" id="{933F3915-7EDC-59DC-18E8-69284817D143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24" name="Rectangle 11">
                  <a:extLst>
                    <a:ext uri="{FF2B5EF4-FFF2-40B4-BE49-F238E27FC236}">
                      <a16:creationId xmlns:a16="http://schemas.microsoft.com/office/drawing/2014/main" id="{DD36998A-0C64-74CE-34DE-69DAAEC9B2D7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7DFEC7F-D209-4920-E83D-A6A84305EE54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fi-FI" sz="1200" b="1" dirty="0">
                      <a:solidFill>
                        <a:srgbClr val="877C63"/>
                      </a:solidFill>
                      <a:effectLst/>
                    </a:rPr>
                    <a:t>EONS käynnisti PrEvCan©-kampanjan, joka on toteutettu yhteistyössätärkeimmän </a:t>
                  </a:r>
                  <a:br>
                    <a:rPr lang="fi-FI" sz="1200" b="1" dirty="0">
                      <a:solidFill>
                        <a:srgbClr val="877C63"/>
                      </a:solidFill>
                      <a:effectLst/>
                    </a:rPr>
                  </a:br>
                  <a:r>
                    <a:rPr lang="fi-FI" sz="1200" b="1" dirty="0">
                      <a:solidFill>
                        <a:srgbClr val="877C63"/>
                      </a:solidFill>
                      <a:effectLst/>
                    </a:rPr>
                    <a:t>kampanjakumppanin ESMOn kanssa. Lisätietoja</a:t>
                  </a:r>
                  <a: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877C63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7" name="Group 13">
                  <a:extLst>
                    <a:ext uri="{FF2B5EF4-FFF2-40B4-BE49-F238E27FC236}">
                      <a16:creationId xmlns:a16="http://schemas.microsoft.com/office/drawing/2014/main" id="{FA13BFE1-1F45-1B3F-490A-BD2339559868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8" name="Ovaal 2">
                    <a:extLst>
                      <a:ext uri="{FF2B5EF4-FFF2-40B4-BE49-F238E27FC236}">
                        <a16:creationId xmlns:a16="http://schemas.microsoft.com/office/drawing/2014/main" id="{3F2B15CE-F82C-00E5-DD3B-4873366C0A17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29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E53B018F-E5F8-B187-8407-7192AC170B1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3" name="Graphic 10">
                <a:extLst>
                  <a:ext uri="{FF2B5EF4-FFF2-40B4-BE49-F238E27FC236}">
                    <a16:creationId xmlns:a16="http://schemas.microsoft.com/office/drawing/2014/main" id="{7C586E96-56EF-F7F2-607E-4DDCE8CB11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lass of water on a table&#10;&#10;Description automatically generated with low confidence">
            <a:extLst>
              <a:ext uri="{FF2B5EF4-FFF2-40B4-BE49-F238E27FC236}">
                <a16:creationId xmlns:a16="http://schemas.microsoft.com/office/drawing/2014/main" id="{AC4B3333-6DE3-550F-3238-29E65CFEBA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03" t="16964" r="3562" b="29804"/>
          <a:stretch/>
        </p:blipFill>
        <p:spPr>
          <a:xfrm>
            <a:off x="-4101" y="-92148"/>
            <a:ext cx="6862101" cy="9998148"/>
          </a:xfrm>
          <a:prstGeom prst="rect">
            <a:avLst/>
          </a:prstGeom>
        </p:spPr>
      </p:pic>
      <p:pic>
        <p:nvPicPr>
          <p:cNvPr id="11" name="Picture 10" descr="Shape, arrow&#10;&#10;Description automatically generated">
            <a:extLst>
              <a:ext uri="{FF2B5EF4-FFF2-40B4-BE49-F238E27FC236}">
                <a16:creationId xmlns:a16="http://schemas.microsoft.com/office/drawing/2014/main" id="{59BCD5CA-8A51-49B5-6256-B88299D89F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" r="2565"/>
          <a:stretch/>
        </p:blipFill>
        <p:spPr>
          <a:xfrm rot="5400000">
            <a:off x="-1580114" y="1487965"/>
            <a:ext cx="10022325" cy="68621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322BCE-0271-4C8E-9878-A7CF42C7A47B}"/>
              </a:ext>
            </a:extLst>
          </p:cNvPr>
          <p:cNvSpPr/>
          <p:nvPr/>
        </p:nvSpPr>
        <p:spPr>
          <a:xfrm>
            <a:off x="267030" y="2924881"/>
            <a:ext cx="6402706" cy="2261464"/>
          </a:xfrm>
          <a:prstGeom prst="roundRect">
            <a:avLst/>
          </a:prstGeom>
          <a:solidFill>
            <a:schemeClr val="bg1">
              <a:alpha val="72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72">
            <a:extLst>
              <a:ext uri="{FF2B5EF4-FFF2-40B4-BE49-F238E27FC236}">
                <a16:creationId xmlns:a16="http://schemas.microsoft.com/office/drawing/2014/main" id="{BF8E8331-1907-4253-9301-20ED11447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66" y="153871"/>
            <a:ext cx="4213623" cy="2285365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20" name="Freeform 74">
            <a:extLst>
              <a:ext uri="{FF2B5EF4-FFF2-40B4-BE49-F238E27FC236}">
                <a16:creationId xmlns:a16="http://schemas.microsoft.com/office/drawing/2014/main" id="{37D52375-E0D3-47D4-B1A5-F8E64AD30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9903" y="153871"/>
            <a:ext cx="4213623" cy="2261464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1390292E-CF4A-4AAE-B8F3-6810A56F2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513" y="3233442"/>
            <a:ext cx="6402706" cy="123787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dirty="0">
                <a:solidFill>
                  <a:srgbClr val="877C63"/>
                </a:solidFill>
                <a:effectLst/>
                <a:latin typeface="Aharoni" panose="02010803020104030203" pitchFamily="2" charset="-79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solidFill>
                <a:srgbClr val="877C63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i-FI" sz="3600" b="1" i="0" dirty="0">
                <a:solidFill>
                  <a:srgbClr val="877C63"/>
                </a:solidFill>
                <a:effectLst/>
                <a:latin typeface="Calibri" panose="020F0502020204030204" pitchFamily="34" charset="0"/>
              </a:rPr>
              <a:t>Alkoholin juomiseen liittyy ainakin 8 syöpätyyppiä</a:t>
            </a:r>
            <a:endParaRPr lang="en-GB" sz="4800" b="1" dirty="0">
              <a:solidFill>
                <a:srgbClr val="877C63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CD2391A-E4A3-D6C2-18E9-1ABB4C72B7F0}"/>
              </a:ext>
            </a:extLst>
          </p:cNvPr>
          <p:cNvSpPr/>
          <p:nvPr/>
        </p:nvSpPr>
        <p:spPr>
          <a:xfrm>
            <a:off x="431279" y="388491"/>
            <a:ext cx="1792224" cy="17922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FAE4C70F-DC1E-20DC-29D3-75560C9029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284" t="19305" r="14595" b="11463"/>
          <a:stretch/>
        </p:blipFill>
        <p:spPr>
          <a:xfrm>
            <a:off x="4622081" y="370203"/>
            <a:ext cx="1827452" cy="1828800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82E753D-52AB-5C88-1BE3-BAFCAD3264C1}"/>
              </a:ext>
            </a:extLst>
          </p:cNvPr>
          <p:cNvGrpSpPr/>
          <p:nvPr/>
        </p:nvGrpSpPr>
        <p:grpSpPr>
          <a:xfrm>
            <a:off x="2529344" y="375565"/>
            <a:ext cx="1799302" cy="1805224"/>
            <a:chOff x="2529344" y="375565"/>
            <a:chExt cx="1799302" cy="1805224"/>
          </a:xfrm>
        </p:grpSpPr>
        <p:sp>
          <p:nvSpPr>
            <p:cNvPr id="5" name="Ovaal 41">
              <a:extLst>
                <a:ext uri="{FF2B5EF4-FFF2-40B4-BE49-F238E27FC236}">
                  <a16:creationId xmlns:a16="http://schemas.microsoft.com/office/drawing/2014/main" id="{B2C9E221-E9F0-48C7-0D19-D29B2316AEBF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877C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D87F890A-ECBA-CE77-687D-5C3A1E36E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145" y="410315"/>
              <a:ext cx="548640" cy="548640"/>
            </a:xfrm>
            <a:prstGeom prst="rect">
              <a:avLst/>
            </a:prstGeom>
          </p:spPr>
        </p:pic>
      </p:grpSp>
      <p:sp>
        <p:nvSpPr>
          <p:cNvPr id="18" name="TextBox 7">
            <a:extLst>
              <a:ext uri="{FF2B5EF4-FFF2-40B4-BE49-F238E27FC236}">
                <a16:creationId xmlns:a16="http://schemas.microsoft.com/office/drawing/2014/main" id="{1F033EAD-AB2F-1B83-62D7-D145ABE11AFC}"/>
              </a:ext>
            </a:extLst>
          </p:cNvPr>
          <p:cNvSpPr txBox="1"/>
          <p:nvPr/>
        </p:nvSpPr>
        <p:spPr>
          <a:xfrm>
            <a:off x="2404003" y="942385"/>
            <a:ext cx="2049983" cy="10321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GB" sz="300" b="1" kern="1200" dirty="0">
              <a:solidFill>
                <a:srgbClr val="FFFFFF"/>
              </a:solidFill>
              <a:effectLst/>
              <a:latin typeface="Verdana" panose="020B060403050404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algn="ctr" fontAlgn="base"/>
            <a:r>
              <a:rPr lang="en-US" sz="13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</a:t>
            </a:r>
            <a:r>
              <a:rPr lang="cs-CZ" sz="13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OS KÄYTÄT ALKOHOLIA, RAJOITA KULUTUSTASI</a:t>
            </a:r>
            <a:endParaRPr lang="en-GB" sz="1300" b="0" i="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 rtl="0" fontAlgn="base"/>
            <a:endParaRPr lang="en-GB" sz="1050" b="0" i="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Rectangle 38">
            <a:extLst>
              <a:ext uri="{FF2B5EF4-FFF2-40B4-BE49-F238E27FC236}">
                <a16:creationId xmlns:a16="http://schemas.microsoft.com/office/drawing/2014/main" id="{B02F5BC2-9DE6-3325-A43D-B78301D201D3}"/>
              </a:ext>
            </a:extLst>
          </p:cNvPr>
          <p:cNvSpPr/>
          <p:nvPr/>
        </p:nvSpPr>
        <p:spPr>
          <a:xfrm>
            <a:off x="593743" y="899283"/>
            <a:ext cx="148269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1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Lisää</a:t>
            </a:r>
            <a:r>
              <a:rPr lang="cs-CZ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cs-CZ" sz="1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tähän</a:t>
            </a:r>
            <a:r>
              <a:rPr lang="cs-CZ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cs-CZ" sz="1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organisaatiosi</a:t>
            </a:r>
            <a:r>
              <a:rPr lang="cs-CZ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logo</a:t>
            </a:r>
            <a:endParaRPr lang="en-US" sz="1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22" name="Group 8">
            <a:extLst>
              <a:ext uri="{FF2B5EF4-FFF2-40B4-BE49-F238E27FC236}">
                <a16:creationId xmlns:a16="http://schemas.microsoft.com/office/drawing/2014/main" id="{8F328589-4D92-BCD1-C358-03E1D6D21CA4}"/>
              </a:ext>
            </a:extLst>
          </p:cNvPr>
          <p:cNvGrpSpPr/>
          <p:nvPr/>
        </p:nvGrpSpPr>
        <p:grpSpPr>
          <a:xfrm>
            <a:off x="-10968" y="9113699"/>
            <a:ext cx="6868968" cy="906862"/>
            <a:chOff x="-10968" y="9113699"/>
            <a:chExt cx="6868968" cy="906862"/>
          </a:xfrm>
        </p:grpSpPr>
        <p:grpSp>
          <p:nvGrpSpPr>
            <p:cNvPr id="23" name="Group 9">
              <a:extLst>
                <a:ext uri="{FF2B5EF4-FFF2-40B4-BE49-F238E27FC236}">
                  <a16:creationId xmlns:a16="http://schemas.microsoft.com/office/drawing/2014/main" id="{CB120DF5-DE0D-53C9-8DB7-FD5C57A4C4E9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0" y="9109018"/>
              <a:chExt cx="6879926" cy="906862"/>
            </a:xfrm>
          </p:grpSpPr>
          <p:sp>
            <p:nvSpPr>
              <p:cNvPr id="26" name="Rectangle 11">
                <a:extLst>
                  <a:ext uri="{FF2B5EF4-FFF2-40B4-BE49-F238E27FC236}">
                    <a16:creationId xmlns:a16="http://schemas.microsoft.com/office/drawing/2014/main" id="{6DDD1AEF-3977-9C2F-9004-F1CB6B669530}"/>
                  </a:ext>
                </a:extLst>
              </p:cNvPr>
              <p:cNvSpPr/>
              <p:nvPr/>
            </p:nvSpPr>
            <p:spPr>
              <a:xfrm>
                <a:off x="0" y="9109018"/>
                <a:ext cx="6879926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0491F76-B55D-B693-D9EA-54AAB00437D7}"/>
                  </a:ext>
                </a:extLst>
              </p:cNvPr>
              <p:cNvSpPr txBox="1"/>
              <p:nvPr/>
            </p:nvSpPr>
            <p:spPr>
              <a:xfrm>
                <a:off x="10963" y="9169494"/>
                <a:ext cx="6857999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fi-FI" sz="1200" b="1" dirty="0">
                    <a:solidFill>
                      <a:srgbClr val="877C63"/>
                    </a:solidFill>
                    <a:effectLst/>
                  </a:rPr>
                  <a:t>EONS käynnisti PrEvCan©-kampanjan, joka on toteutettu yhteistyössätärkeimmän </a:t>
                </a:r>
                <a:br>
                  <a:rPr lang="fi-FI" sz="1200" b="1" dirty="0">
                    <a:solidFill>
                      <a:srgbClr val="877C63"/>
                    </a:solidFill>
                    <a:effectLst/>
                  </a:rPr>
                </a:br>
                <a:r>
                  <a:rPr lang="fi-FI" sz="1200" b="1" dirty="0">
                    <a:solidFill>
                      <a:srgbClr val="877C63"/>
                    </a:solidFill>
                    <a:effectLst/>
                  </a:rPr>
                  <a:t>kampanjakumppanin ESMOn kanssa. Lisätietoja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8" name="Group 13">
                <a:extLst>
                  <a:ext uri="{FF2B5EF4-FFF2-40B4-BE49-F238E27FC236}">
                    <a16:creationId xmlns:a16="http://schemas.microsoft.com/office/drawing/2014/main" id="{3F0F146A-FFDD-78B7-1DA2-D3339CB68285}"/>
                  </a:ext>
                </a:extLst>
              </p:cNvPr>
              <p:cNvGrpSpPr/>
              <p:nvPr/>
            </p:nvGrpSpPr>
            <p:grpSpPr>
              <a:xfrm>
                <a:off x="224716" y="9297854"/>
                <a:ext cx="475488" cy="475488"/>
                <a:chOff x="-302004" y="1916250"/>
                <a:chExt cx="2823923" cy="2823924"/>
              </a:xfrm>
            </p:grpSpPr>
            <p:sp>
              <p:nvSpPr>
                <p:cNvPr id="29" name="Ovaal 2">
                  <a:extLst>
                    <a:ext uri="{FF2B5EF4-FFF2-40B4-BE49-F238E27FC236}">
                      <a16:creationId xmlns:a16="http://schemas.microsoft.com/office/drawing/2014/main" id="{4005E567-A838-8F7A-D7C5-2B80B0AB505F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30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26059B5E-9D43-AB28-1681-FB92B38906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</p:grpSp>
        <p:pic>
          <p:nvPicPr>
            <p:cNvPr id="24" name="Graphic 10">
              <a:extLst>
                <a:ext uri="{FF2B5EF4-FFF2-40B4-BE49-F238E27FC236}">
                  <a16:creationId xmlns:a16="http://schemas.microsoft.com/office/drawing/2014/main" id="{C69E1BBF-C150-9F3A-A6C8-180044A072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1" r="36621" b="-13923"/>
            <a:stretch/>
          </p:blipFill>
          <p:spPr>
            <a:xfrm>
              <a:off x="6045268" y="9374571"/>
              <a:ext cx="702865" cy="331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52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914CA48-851E-98BB-CF98-B02EA5B85D4E}"/>
              </a:ext>
            </a:extLst>
          </p:cNvPr>
          <p:cNvGrpSpPr/>
          <p:nvPr/>
        </p:nvGrpSpPr>
        <p:grpSpPr>
          <a:xfrm>
            <a:off x="-890076" y="-1"/>
            <a:ext cx="7765901" cy="10020562"/>
            <a:chOff x="-890076" y="-1"/>
            <a:chExt cx="7765901" cy="1002056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69A5CC7-312B-F6A0-B405-08B7FF36C903}"/>
                </a:ext>
              </a:extLst>
            </p:cNvPr>
            <p:cNvSpPr/>
            <p:nvPr/>
          </p:nvSpPr>
          <p:spPr>
            <a:xfrm>
              <a:off x="5829" y="-1"/>
              <a:ext cx="6857999" cy="457522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DEDEDE"/>
                </a:gs>
                <a:gs pos="83000">
                  <a:srgbClr val="F3F3F3"/>
                </a:gs>
                <a:gs pos="100000">
                  <a:srgbClr val="F2F2F2"/>
                </a:gs>
              </a:gsLst>
              <a:lin ang="13500000" scaled="1"/>
              <a:tileRect/>
            </a:gradFill>
            <a:ln>
              <a:solidFill>
                <a:srgbClr val="F3F3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Abstract background of simple node and mesh">
              <a:extLst>
                <a:ext uri="{FF2B5EF4-FFF2-40B4-BE49-F238E27FC236}">
                  <a16:creationId xmlns:a16="http://schemas.microsoft.com/office/drawing/2014/main" id="{E558CEE1-0688-81D1-87D1-5E09D42656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26" t="-63370" r="-74" b="-654"/>
            <a:stretch/>
          </p:blipFill>
          <p:spPr>
            <a:xfrm flipH="1">
              <a:off x="-4101" y="1705170"/>
              <a:ext cx="6879926" cy="7428673"/>
            </a:xfrm>
            <a:prstGeom prst="rect">
              <a:avLst/>
            </a:prstGeom>
          </p:spPr>
        </p:pic>
        <p:pic>
          <p:nvPicPr>
            <p:cNvPr id="9" name="Picture 8" descr="A picture containing indoor, container, curtain, glass&#10;&#10;Description automatically generated">
              <a:extLst>
                <a:ext uri="{FF2B5EF4-FFF2-40B4-BE49-F238E27FC236}">
                  <a16:creationId xmlns:a16="http://schemas.microsoft.com/office/drawing/2014/main" id="{CC494FBA-7178-138A-9A88-006E1A7F0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4" t="26816" r="25262" b="2350"/>
            <a:stretch/>
          </p:blipFill>
          <p:spPr>
            <a:xfrm>
              <a:off x="-26027" y="-1"/>
              <a:ext cx="6871724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305288" y="2737733"/>
              <a:ext cx="4023357" cy="3946602"/>
            </a:xfrm>
            <a:prstGeom prst="roundRect">
              <a:avLst/>
            </a:prstGeom>
            <a:solidFill>
              <a:schemeClr val="bg1">
                <a:alpha val="4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890076" y="3046959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fi-FI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Mitä vähemmän </a:t>
              </a:r>
              <a:br>
                <a:rPr lang="fi-FI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fi-FI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alkoholia juot, </a:t>
              </a:r>
              <a:br>
                <a:rPr lang="fi-FI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fi-FI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sitä pienempi </a:t>
              </a:r>
              <a:br>
                <a:rPr lang="fi-FI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fi-FI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on riskisi sairastua </a:t>
              </a:r>
              <a:br>
                <a:rPr lang="fi-FI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fi-FI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syöpään</a:t>
              </a: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3127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C58273D-2E28-D781-C51C-355DD5D9BA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378053-E02E-74E8-A7A5-DA1D56CE2EF9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34958285-610C-3AEE-03D8-046942338AC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9EFBBD06-6C92-76DD-06FA-899F4EE315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4FA77FC0-6694-279F-5EFD-76747645C02C}"/>
                </a:ext>
              </a:extLst>
            </p:cNvPr>
            <p:cNvSpPr txBox="1"/>
            <p:nvPr/>
          </p:nvSpPr>
          <p:spPr>
            <a:xfrm>
              <a:off x="2404003" y="942385"/>
              <a:ext cx="2049983" cy="103215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J</a:t>
              </a:r>
              <a:r>
                <a:rPr lang="cs-CZ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OS KÄYTÄT ALKOHOLIA, RAJOITA KULUTUSTASI</a:t>
              </a:r>
              <a:endParaRPr lang="en-GB" sz="13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2" name="Rectangle 38">
              <a:extLst>
                <a:ext uri="{FF2B5EF4-FFF2-40B4-BE49-F238E27FC236}">
                  <a16:creationId xmlns:a16="http://schemas.microsoft.com/office/drawing/2014/main" id="{8CCF79B5-562C-7570-88D0-255005C672F8}"/>
                </a:ext>
              </a:extLst>
            </p:cNvPr>
            <p:cNvSpPr/>
            <p:nvPr/>
          </p:nvSpPr>
          <p:spPr>
            <a:xfrm>
              <a:off x="593743" y="899283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Lisää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tähän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organisaatiosi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23" name="Group 8">
              <a:extLst>
                <a:ext uri="{FF2B5EF4-FFF2-40B4-BE49-F238E27FC236}">
                  <a16:creationId xmlns:a16="http://schemas.microsoft.com/office/drawing/2014/main" id="{7D7A1983-A4BA-138B-03D4-E3A2846AA584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24" name="Group 9">
                <a:extLst>
                  <a:ext uri="{FF2B5EF4-FFF2-40B4-BE49-F238E27FC236}">
                    <a16:creationId xmlns:a16="http://schemas.microsoft.com/office/drawing/2014/main" id="{D8B73500-2506-B87C-FB59-5C76C5BF8251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27" name="Rectangle 11">
                  <a:extLst>
                    <a:ext uri="{FF2B5EF4-FFF2-40B4-BE49-F238E27FC236}">
                      <a16:creationId xmlns:a16="http://schemas.microsoft.com/office/drawing/2014/main" id="{38DC8E26-B660-718D-6163-2FA254F884D8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4910E2E-EB14-06F0-018F-21A98A9C4253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fi-FI" sz="1200" b="1" dirty="0">
                      <a:solidFill>
                        <a:srgbClr val="877C63"/>
                      </a:solidFill>
                      <a:effectLst/>
                    </a:rPr>
                    <a:t>EONS käynnisti PrEvCan©-kampanjan, joka on toteutettu yhteistyössätärkeimmän </a:t>
                  </a:r>
                  <a:br>
                    <a:rPr lang="fi-FI" sz="1200" b="1" dirty="0">
                      <a:solidFill>
                        <a:srgbClr val="877C63"/>
                      </a:solidFill>
                      <a:effectLst/>
                    </a:rPr>
                  </a:br>
                  <a:r>
                    <a:rPr lang="fi-FI" sz="1200" b="1" dirty="0">
                      <a:solidFill>
                        <a:srgbClr val="877C63"/>
                      </a:solidFill>
                      <a:effectLst/>
                    </a:rPr>
                    <a:t>kampanjakumppanin ESMOn kanssa. Lisätietoja</a:t>
                  </a:r>
                  <a: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877C63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9" name="Group 13">
                  <a:extLst>
                    <a:ext uri="{FF2B5EF4-FFF2-40B4-BE49-F238E27FC236}">
                      <a16:creationId xmlns:a16="http://schemas.microsoft.com/office/drawing/2014/main" id="{D5E1046D-6DAA-C71A-0ACA-22A322B3E313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0" name="Ovaal 2">
                    <a:extLst>
                      <a:ext uri="{FF2B5EF4-FFF2-40B4-BE49-F238E27FC236}">
                        <a16:creationId xmlns:a16="http://schemas.microsoft.com/office/drawing/2014/main" id="{08819EA9-C281-88F7-45F1-0C19F3E757B9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31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0A2F9599-8DB4-E7EE-025D-C8702C14EB2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6" name="Graphic 10">
                <a:extLst>
                  <a:ext uri="{FF2B5EF4-FFF2-40B4-BE49-F238E27FC236}">
                    <a16:creationId xmlns:a16="http://schemas.microsoft.com/office/drawing/2014/main" id="{E377A714-7BDC-27C2-5BA0-669A3F6EDA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BD054161-4C4B-45F6-C9B5-F6E6551B80A0}"/>
              </a:ext>
            </a:extLst>
          </p:cNvPr>
          <p:cNvGrpSpPr/>
          <p:nvPr/>
        </p:nvGrpSpPr>
        <p:grpSpPr>
          <a:xfrm>
            <a:off x="-565628" y="0"/>
            <a:ext cx="7441453" cy="10020561"/>
            <a:chOff x="-565628" y="0"/>
            <a:chExt cx="7441453" cy="10020561"/>
          </a:xfrm>
        </p:grpSpPr>
        <p:pic>
          <p:nvPicPr>
            <p:cNvPr id="15" name="Picture 14" descr="Nurse holding patient's hand">
              <a:extLst>
                <a:ext uri="{FF2B5EF4-FFF2-40B4-BE49-F238E27FC236}">
                  <a16:creationId xmlns:a16="http://schemas.microsoft.com/office/drawing/2014/main" id="{7BA876DA-DA32-B83B-3193-9B63ECB44E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30" t="829" r="30627"/>
            <a:stretch/>
          </p:blipFill>
          <p:spPr>
            <a:xfrm>
              <a:off x="-4101" y="0"/>
              <a:ext cx="6879926" cy="912594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71500" y="4577929"/>
              <a:ext cx="4057146" cy="4181630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65628" y="4813436"/>
              <a:ext cx="5731401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fi-FI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Pyydä apua sairaanhoitajaltasi </a:t>
              </a:r>
              <a:br>
                <a:rPr lang="fi-FI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fi-FI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tai muulta </a:t>
              </a:r>
              <a:br>
                <a:rPr lang="fi-FI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fi-FI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terveydenhuollon </a:t>
              </a:r>
              <a:br>
                <a:rPr lang="fi-FI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fi-FI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tarjoajalta</a:t>
              </a: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5B6168C-C5FD-D3EB-E6DA-5A5DBEFF5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AEBF94F-AF87-21CE-E786-9B657A9DEAEF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EC25606C-326F-D9A4-0E45-48841793A3CB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41159505-7C7F-88E7-6DF8-E09AF0FE43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863D5417-6265-D822-C5CF-ACFBB52FF6A9}"/>
                </a:ext>
              </a:extLst>
            </p:cNvPr>
            <p:cNvSpPr txBox="1"/>
            <p:nvPr/>
          </p:nvSpPr>
          <p:spPr>
            <a:xfrm>
              <a:off x="2404003" y="942385"/>
              <a:ext cx="2049983" cy="103215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J</a:t>
              </a:r>
              <a:r>
                <a:rPr lang="cs-CZ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OS KÄYTÄT ALKOHOLIA, RAJOITA KULUTUSTASI</a:t>
              </a:r>
              <a:endParaRPr lang="en-GB" sz="13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8" name="Rectangle 38">
              <a:extLst>
                <a:ext uri="{FF2B5EF4-FFF2-40B4-BE49-F238E27FC236}">
                  <a16:creationId xmlns:a16="http://schemas.microsoft.com/office/drawing/2014/main" id="{BCCAF10D-1533-5782-64D6-EA02694E691E}"/>
                </a:ext>
              </a:extLst>
            </p:cNvPr>
            <p:cNvSpPr/>
            <p:nvPr/>
          </p:nvSpPr>
          <p:spPr>
            <a:xfrm>
              <a:off x="593743" y="899283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Lisää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tähän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organisaatiosi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21" name="Group 8">
              <a:extLst>
                <a:ext uri="{FF2B5EF4-FFF2-40B4-BE49-F238E27FC236}">
                  <a16:creationId xmlns:a16="http://schemas.microsoft.com/office/drawing/2014/main" id="{8B11A83A-18F4-C6D9-3F92-09FE92330AEC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22" name="Group 9">
                <a:extLst>
                  <a:ext uri="{FF2B5EF4-FFF2-40B4-BE49-F238E27FC236}">
                    <a16:creationId xmlns:a16="http://schemas.microsoft.com/office/drawing/2014/main" id="{A2B80FD6-DC69-4827-FD41-ECD8E8F28021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24" name="Rectangle 11">
                  <a:extLst>
                    <a:ext uri="{FF2B5EF4-FFF2-40B4-BE49-F238E27FC236}">
                      <a16:creationId xmlns:a16="http://schemas.microsoft.com/office/drawing/2014/main" id="{92661E5E-C475-E1D5-988D-8C83C45285E9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F2BF883-70D4-7C54-717D-9422278DF4A1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fi-FI" sz="1200" b="1" dirty="0">
                      <a:solidFill>
                        <a:srgbClr val="877C63"/>
                      </a:solidFill>
                      <a:effectLst/>
                    </a:rPr>
                    <a:t>EONS käynnisti PrEvCan©-kampanjan, joka on toteutettu yhteistyössätärkeimmän </a:t>
                  </a:r>
                  <a:br>
                    <a:rPr lang="fi-FI" sz="1200" b="1" dirty="0">
                      <a:solidFill>
                        <a:srgbClr val="877C63"/>
                      </a:solidFill>
                      <a:effectLst/>
                    </a:rPr>
                  </a:br>
                  <a:r>
                    <a:rPr lang="fi-FI" sz="1200" b="1" dirty="0">
                      <a:solidFill>
                        <a:srgbClr val="877C63"/>
                      </a:solidFill>
                      <a:effectLst/>
                    </a:rPr>
                    <a:t>kampanjakumppanin ESMOn kanssa. Lisätietoja</a:t>
                  </a:r>
                  <a: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877C63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7" name="Group 13">
                  <a:extLst>
                    <a:ext uri="{FF2B5EF4-FFF2-40B4-BE49-F238E27FC236}">
                      <a16:creationId xmlns:a16="http://schemas.microsoft.com/office/drawing/2014/main" id="{307FEFCE-3F3A-473C-50B6-EC50FD68F1B1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8" name="Ovaal 2">
                    <a:extLst>
                      <a:ext uri="{FF2B5EF4-FFF2-40B4-BE49-F238E27FC236}">
                        <a16:creationId xmlns:a16="http://schemas.microsoft.com/office/drawing/2014/main" id="{C45145FF-C728-C35D-88C1-F48AB259589A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29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F72A1AFF-40E5-3F88-035C-E89B945088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3" name="Graphic 10">
                <a:extLst>
                  <a:ext uri="{FF2B5EF4-FFF2-40B4-BE49-F238E27FC236}">
                    <a16:creationId xmlns:a16="http://schemas.microsoft.com/office/drawing/2014/main" id="{868BA561-E93D-6931-26A7-3F9D6E14C2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60668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E2955EB9-8145-1CCA-04E0-5DD03FC45163}"/>
              </a:ext>
            </a:extLst>
          </p:cNvPr>
          <p:cNvGrpSpPr/>
          <p:nvPr/>
        </p:nvGrpSpPr>
        <p:grpSpPr>
          <a:xfrm>
            <a:off x="-10968" y="153870"/>
            <a:ext cx="6868968" cy="9866691"/>
            <a:chOff x="-10968" y="153870"/>
            <a:chExt cx="6868968" cy="9866691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DE73569-89E4-253B-3DB0-71163F407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85B69A4-3EA8-7659-C0B8-D7553D54DB80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3" name="Ovaal 41">
                <a:extLst>
                  <a:ext uri="{FF2B5EF4-FFF2-40B4-BE49-F238E27FC236}">
                    <a16:creationId xmlns:a16="http://schemas.microsoft.com/office/drawing/2014/main" id="{E408ED14-35F9-F8F0-56CC-96579D3FA58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5" name="Picture 4" descr="Icon&#10;&#10;Description automatically generated">
                <a:extLst>
                  <a:ext uri="{FF2B5EF4-FFF2-40B4-BE49-F238E27FC236}">
                    <a16:creationId xmlns:a16="http://schemas.microsoft.com/office/drawing/2014/main" id="{D807BF64-89EA-98AA-E586-38627A9955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CB1C505-461D-3E83-BDEF-8C2833EE3560}"/>
                </a:ext>
              </a:extLst>
            </p:cNvPr>
            <p:cNvGrpSpPr/>
            <p:nvPr/>
          </p:nvGrpSpPr>
          <p:grpSpPr>
            <a:xfrm>
              <a:off x="2404003" y="375565"/>
              <a:ext cx="2049983" cy="1805224"/>
              <a:chOff x="2404003" y="375565"/>
              <a:chExt cx="2049983" cy="1805224"/>
            </a:xfrm>
          </p:grpSpPr>
          <p:sp>
            <p:nvSpPr>
              <p:cNvPr id="16" name="Ovaal 41">
                <a:extLst>
                  <a:ext uri="{FF2B5EF4-FFF2-40B4-BE49-F238E27FC236}">
                    <a16:creationId xmlns:a16="http://schemas.microsoft.com/office/drawing/2014/main" id="{4B9EED4A-F8B2-12A0-DF44-45F0929493E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7">
                <a:extLst>
                  <a:ext uri="{FF2B5EF4-FFF2-40B4-BE49-F238E27FC236}">
                    <a16:creationId xmlns:a16="http://schemas.microsoft.com/office/drawing/2014/main" id="{B383FC90-E40E-80DF-CCEC-9D254AF363F4}"/>
                  </a:ext>
                </a:extLst>
              </p:cNvPr>
              <p:cNvSpPr txBox="1"/>
              <p:nvPr/>
            </p:nvSpPr>
            <p:spPr>
              <a:xfrm>
                <a:off x="2404003" y="942385"/>
                <a:ext cx="2049983" cy="1032153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J</a:t>
                </a:r>
                <a:r>
                  <a:rPr lang="cs-CZ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OS KÄYTÄT ALKOHOLIA, RAJOITA KULUTUSTASI</a:t>
                </a:r>
                <a:endParaRPr lang="en-GB" sz="13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8" name="Picture 17" descr="Icon&#10;&#10;Description automatically generated">
                <a:extLst>
                  <a:ext uri="{FF2B5EF4-FFF2-40B4-BE49-F238E27FC236}">
                    <a16:creationId xmlns:a16="http://schemas.microsoft.com/office/drawing/2014/main" id="{7D9D9B28-96B1-BBB9-BE3C-291C53C9C8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1" name="Group 8">
              <a:extLst>
                <a:ext uri="{FF2B5EF4-FFF2-40B4-BE49-F238E27FC236}">
                  <a16:creationId xmlns:a16="http://schemas.microsoft.com/office/drawing/2014/main" id="{785190FA-858B-3095-39FD-0F6B119099F8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22" name="Group 9">
                <a:extLst>
                  <a:ext uri="{FF2B5EF4-FFF2-40B4-BE49-F238E27FC236}">
                    <a16:creationId xmlns:a16="http://schemas.microsoft.com/office/drawing/2014/main" id="{419CAEA3-3D2E-86BE-AB20-E8C77AC89E56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24" name="Rectangle 11">
                  <a:extLst>
                    <a:ext uri="{FF2B5EF4-FFF2-40B4-BE49-F238E27FC236}">
                      <a16:creationId xmlns:a16="http://schemas.microsoft.com/office/drawing/2014/main" id="{8897156E-7C85-6FBF-56A2-F307DD579896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8B50A84-A20A-A629-A7C6-96C616DDA1CB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fi-FI" sz="1200" b="1" dirty="0">
                      <a:solidFill>
                        <a:srgbClr val="877C63"/>
                      </a:solidFill>
                      <a:effectLst/>
                    </a:rPr>
                    <a:t>EONS käynnisti PrEvCan©-kampanjan, joka on toteutettu yhteistyössätärkeimmän </a:t>
                  </a:r>
                  <a:br>
                    <a:rPr lang="fi-FI" sz="1200" b="1" dirty="0">
                      <a:solidFill>
                        <a:srgbClr val="877C63"/>
                      </a:solidFill>
                      <a:effectLst/>
                    </a:rPr>
                  </a:br>
                  <a:r>
                    <a:rPr lang="fi-FI" sz="1200" b="1" dirty="0">
                      <a:solidFill>
                        <a:srgbClr val="877C63"/>
                      </a:solidFill>
                      <a:effectLst/>
                    </a:rPr>
                    <a:t>kampanjakumppanin ESMOn kanssa. Lisätietoja</a:t>
                  </a:r>
                  <a: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877C63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6" name="Group 13">
                  <a:extLst>
                    <a:ext uri="{FF2B5EF4-FFF2-40B4-BE49-F238E27FC236}">
                      <a16:creationId xmlns:a16="http://schemas.microsoft.com/office/drawing/2014/main" id="{9C5324C4-9BB0-42C4-92CD-57A360187178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7" name="Ovaal 2">
                    <a:extLst>
                      <a:ext uri="{FF2B5EF4-FFF2-40B4-BE49-F238E27FC236}">
                        <a16:creationId xmlns:a16="http://schemas.microsoft.com/office/drawing/2014/main" id="{2018E695-02A7-C5DE-7DDE-70592376AC02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28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A5949B81-CDDC-B76F-E9FC-431F56F9B77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3" name="Graphic 10">
                <a:extLst>
                  <a:ext uri="{FF2B5EF4-FFF2-40B4-BE49-F238E27FC236}">
                    <a16:creationId xmlns:a16="http://schemas.microsoft.com/office/drawing/2014/main" id="{ABBBED87-5B07-5708-A8F9-3998AAAD4C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43" name="TextBox 57">
              <a:extLst>
                <a:ext uri="{FF2B5EF4-FFF2-40B4-BE49-F238E27FC236}">
                  <a16:creationId xmlns:a16="http://schemas.microsoft.com/office/drawing/2014/main" id="{185C2F65-1E5A-C051-1E6A-1D12B088B07C}"/>
                </a:ext>
              </a:extLst>
            </p:cNvPr>
            <p:cNvSpPr txBox="1"/>
            <p:nvPr/>
          </p:nvSpPr>
          <p:spPr>
            <a:xfrm>
              <a:off x="114277" y="4593706"/>
              <a:ext cx="6586415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877C63"/>
                </a:solidFill>
              </a:endParaRPr>
            </a:p>
            <a:p>
              <a:pPr algn="ctr"/>
              <a:r>
                <a:rPr lang="en-GB" sz="3200" b="1" dirty="0" err="1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Viestit</a:t>
              </a:r>
              <a:r>
                <a:rPr lang="en-GB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GB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dirty="0" err="1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terveydenhuollon</a:t>
              </a:r>
              <a:r>
                <a:rPr lang="en-GB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dirty="0" err="1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ammattilaisille</a:t>
              </a:r>
              <a:endParaRPr lang="en-GB" sz="32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32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47E5EFA0-992F-E5B5-5923-328B93DAB0D2}"/>
              </a:ext>
            </a:extLst>
          </p:cNvPr>
          <p:cNvGrpSpPr/>
          <p:nvPr/>
        </p:nvGrpSpPr>
        <p:grpSpPr>
          <a:xfrm>
            <a:off x="-113414" y="0"/>
            <a:ext cx="6971414" cy="10020561"/>
            <a:chOff x="-113414" y="0"/>
            <a:chExt cx="6971414" cy="10020561"/>
          </a:xfrm>
        </p:grpSpPr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8B8CB515-FEC8-4656-9BC7-2A8F10714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73" t="2233" r="-1" b="1359"/>
            <a:stretch/>
          </p:blipFill>
          <p:spPr>
            <a:xfrm>
              <a:off x="-113414" y="0"/>
              <a:ext cx="6953588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823894" y="3377519"/>
              <a:ext cx="5345140" cy="3296521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0573" y="3969606"/>
              <a:ext cx="575178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i-FI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Arvioi aina, </a:t>
              </a:r>
              <a:br>
                <a:rPr lang="fi-FI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fi-FI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juovatko potilaasi alkoholia</a:t>
              </a:r>
              <a:endParaRPr lang="en-GB" sz="24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2A0147C-F24F-6F13-ABE1-F5581667435A}"/>
                </a:ext>
              </a:extLst>
            </p:cNvPr>
            <p:cNvSpPr/>
            <p:nvPr/>
          </p:nvSpPr>
          <p:spPr>
            <a:xfrm>
              <a:off x="431279" y="375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B4B24AD-D99F-76D7-5B9B-1F892E400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922C351-74D3-D303-A541-3587BE0AA5D5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C93BFFB3-8FD4-03A5-E976-E5118F64E97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6BCC474F-C6C7-F572-3EFF-704F48BFD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7FF598C4-CB47-AA0C-4FA1-95B95DE6291F}"/>
                </a:ext>
              </a:extLst>
            </p:cNvPr>
            <p:cNvSpPr txBox="1"/>
            <p:nvPr/>
          </p:nvSpPr>
          <p:spPr>
            <a:xfrm>
              <a:off x="2404003" y="942385"/>
              <a:ext cx="2049983" cy="103215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J</a:t>
              </a:r>
              <a:r>
                <a:rPr lang="cs-CZ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OS KÄYTÄT ALKOHOLIA, RAJOITA KULUTUSTASI</a:t>
              </a:r>
              <a:endParaRPr lang="en-GB" sz="13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7" name="Rectangle 38">
              <a:extLst>
                <a:ext uri="{FF2B5EF4-FFF2-40B4-BE49-F238E27FC236}">
                  <a16:creationId xmlns:a16="http://schemas.microsoft.com/office/drawing/2014/main" id="{AB0EE1A8-0635-FC7E-32E9-1139FF102724}"/>
                </a:ext>
              </a:extLst>
            </p:cNvPr>
            <p:cNvSpPr/>
            <p:nvPr/>
          </p:nvSpPr>
          <p:spPr>
            <a:xfrm>
              <a:off x="593743" y="899283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Lisää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tähän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organisaatiosi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18" name="Group 8">
              <a:extLst>
                <a:ext uri="{FF2B5EF4-FFF2-40B4-BE49-F238E27FC236}">
                  <a16:creationId xmlns:a16="http://schemas.microsoft.com/office/drawing/2014/main" id="{2F0B3B73-19C8-DABD-7EA9-A81B48A09ADA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21" name="Group 9">
                <a:extLst>
                  <a:ext uri="{FF2B5EF4-FFF2-40B4-BE49-F238E27FC236}">
                    <a16:creationId xmlns:a16="http://schemas.microsoft.com/office/drawing/2014/main" id="{B7A4DFA4-1CBB-49DA-1A8F-DD1F8B7D7AEC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24" name="Rectangle 11">
                  <a:extLst>
                    <a:ext uri="{FF2B5EF4-FFF2-40B4-BE49-F238E27FC236}">
                      <a16:creationId xmlns:a16="http://schemas.microsoft.com/office/drawing/2014/main" id="{CB52EC80-BC81-91FF-38FE-66FDA496F506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7B9FB72-9B03-E395-4241-14E8ABEE3ECD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fi-FI" sz="1200" b="1" dirty="0">
                      <a:solidFill>
                        <a:srgbClr val="877C63"/>
                      </a:solidFill>
                      <a:effectLst/>
                    </a:rPr>
                    <a:t>EONS käynnisti PrEvCan©-kampanjan, joka on toteutettu yhteistyössätärkeimmän </a:t>
                  </a:r>
                  <a:br>
                    <a:rPr lang="fi-FI" sz="1200" b="1" dirty="0">
                      <a:solidFill>
                        <a:srgbClr val="877C63"/>
                      </a:solidFill>
                      <a:effectLst/>
                    </a:rPr>
                  </a:br>
                  <a:r>
                    <a:rPr lang="fi-FI" sz="1200" b="1" dirty="0">
                      <a:solidFill>
                        <a:srgbClr val="877C63"/>
                      </a:solidFill>
                      <a:effectLst/>
                    </a:rPr>
                    <a:t>kampanjakumppanin ESMOn kanssa. Lisätietoja</a:t>
                  </a:r>
                  <a: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877C63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7" name="Group 13">
                  <a:extLst>
                    <a:ext uri="{FF2B5EF4-FFF2-40B4-BE49-F238E27FC236}">
                      <a16:creationId xmlns:a16="http://schemas.microsoft.com/office/drawing/2014/main" id="{DFD86526-BD39-6570-D4D8-AE0F07EA3ABF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8" name="Ovaal 2">
                    <a:extLst>
                      <a:ext uri="{FF2B5EF4-FFF2-40B4-BE49-F238E27FC236}">
                        <a16:creationId xmlns:a16="http://schemas.microsoft.com/office/drawing/2014/main" id="{276EBC76-3D22-A6D2-FD37-2C610B2273F8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29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3E05D529-36CC-562D-B081-3DF3840F4BD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2" name="Graphic 10">
                <a:extLst>
                  <a:ext uri="{FF2B5EF4-FFF2-40B4-BE49-F238E27FC236}">
                    <a16:creationId xmlns:a16="http://schemas.microsoft.com/office/drawing/2014/main" id="{7B6FDD8D-E202-826A-A08C-6BDA2BA88E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26952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EADFDD6B-CF9D-767C-ED98-94BE10153405}"/>
              </a:ext>
            </a:extLst>
          </p:cNvPr>
          <p:cNvGrpSpPr/>
          <p:nvPr/>
        </p:nvGrpSpPr>
        <p:grpSpPr>
          <a:xfrm>
            <a:off x="-10968" y="0"/>
            <a:ext cx="6881372" cy="10020561"/>
            <a:chOff x="-10968" y="0"/>
            <a:chExt cx="6881372" cy="10020561"/>
          </a:xfrm>
        </p:grpSpPr>
        <p:pic>
          <p:nvPicPr>
            <p:cNvPr id="12" name="Picture 11" descr="A picture containing person, indoor&#10;&#10;Description automatically generated">
              <a:extLst>
                <a:ext uri="{FF2B5EF4-FFF2-40B4-BE49-F238E27FC236}">
                  <a16:creationId xmlns:a16="http://schemas.microsoft.com/office/drawing/2014/main" id="{8802ACF2-5886-AFAC-F668-5A7C164CDA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9" b="1795"/>
            <a:stretch/>
          </p:blipFill>
          <p:spPr>
            <a:xfrm>
              <a:off x="-1" y="0"/>
              <a:ext cx="6870405" cy="9930176"/>
            </a:xfrm>
            <a:prstGeom prst="rect">
              <a:avLst/>
            </a:prstGeom>
          </p:spPr>
        </p:pic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63CD941-2679-B156-7E9A-60AA69670CD9}"/>
                </a:ext>
              </a:extLst>
            </p:cNvPr>
            <p:cNvGrpSpPr/>
            <p:nvPr/>
          </p:nvGrpSpPr>
          <p:grpSpPr>
            <a:xfrm>
              <a:off x="1193694" y="5594259"/>
              <a:ext cx="4068322" cy="2890612"/>
              <a:chOff x="833314" y="3156082"/>
              <a:chExt cx="5539617" cy="2977340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DE322BCE-0271-4C8E-9878-A7CF42C7A47B}"/>
                  </a:ext>
                </a:extLst>
              </p:cNvPr>
              <p:cNvSpPr/>
              <p:nvPr/>
            </p:nvSpPr>
            <p:spPr>
              <a:xfrm>
                <a:off x="1077931" y="3156082"/>
                <a:ext cx="5050384" cy="2977340"/>
              </a:xfrm>
              <a:prstGeom prst="roundRect">
                <a:avLst/>
              </a:prstGeom>
              <a:solidFill>
                <a:schemeClr val="bg1">
                  <a:alpha val="71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 Box 2">
                <a:extLst>
                  <a:ext uri="{FF2B5EF4-FFF2-40B4-BE49-F238E27FC236}">
                    <a16:creationId xmlns:a16="http://schemas.microsoft.com/office/drawing/2014/main" id="{1390292E-CF4A-4AAE-B8F3-6810A56F22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3314" y="3574012"/>
                <a:ext cx="5539617" cy="1466835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R="0" lv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r>
                  <a:rPr lang="fi-FI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Tarjoa neuvoja, tukea </a:t>
                </a:r>
                <a:br>
                  <a:rPr lang="fi-FI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fi-FI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ja seurantaa</a:t>
                </a:r>
                <a:endParaRPr lang="en-GB" sz="600" b="1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32A7D6-4418-4D73-8FF1-BC263DF6FB10}"/>
                </a:ext>
              </a:extLst>
            </p:cNvPr>
            <p:cNvGrpSpPr/>
            <p:nvPr/>
          </p:nvGrpSpPr>
          <p:grpSpPr>
            <a:xfrm>
              <a:off x="433928" y="382065"/>
              <a:ext cx="1792224" cy="1792224"/>
              <a:chOff x="1433852" y="1700836"/>
              <a:chExt cx="2823923" cy="2823924"/>
            </a:xfrm>
          </p:grpSpPr>
          <p:sp>
            <p:nvSpPr>
              <p:cNvPr id="30" name="Ovaal 2">
                <a:extLst>
                  <a:ext uri="{FF2B5EF4-FFF2-40B4-BE49-F238E27FC236}">
                    <a16:creationId xmlns:a16="http://schemas.microsoft.com/office/drawing/2014/main" id="{72B3D861-DE96-44B4-A2B1-1A48D27B27D8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1" name="Picture 30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33CF413F-ED04-4D80-B3F3-2957C1402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3A41ACC-DCC3-0F59-1C36-4BDAC7C29B2B}"/>
                </a:ext>
              </a:extLst>
            </p:cNvPr>
            <p:cNvSpPr/>
            <p:nvPr/>
          </p:nvSpPr>
          <p:spPr>
            <a:xfrm>
              <a:off x="439174" y="408429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A1C431A-D95B-D031-3E4E-FB66F8A03C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595C4A9-D919-DC0E-0977-66489F947EF6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CEA05DB-4471-E53A-A9E1-FB97093D440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569502AA-9015-3F53-F7E0-8AB7BA5A30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F4656E32-CA25-D255-CF29-147CE5DAB3FF}"/>
                </a:ext>
              </a:extLst>
            </p:cNvPr>
            <p:cNvSpPr txBox="1"/>
            <p:nvPr/>
          </p:nvSpPr>
          <p:spPr>
            <a:xfrm>
              <a:off x="2404003" y="942385"/>
              <a:ext cx="2049983" cy="103215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J</a:t>
              </a:r>
              <a:r>
                <a:rPr lang="cs-CZ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OS KÄYTÄT ALKOHOLIA, RAJOITA KULUTUSTASI</a:t>
              </a:r>
              <a:endParaRPr lang="en-GB" sz="13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1" name="Rectangle 38">
              <a:extLst>
                <a:ext uri="{FF2B5EF4-FFF2-40B4-BE49-F238E27FC236}">
                  <a16:creationId xmlns:a16="http://schemas.microsoft.com/office/drawing/2014/main" id="{DACEE9E3-E823-E688-74FE-DB0EAE189132}"/>
                </a:ext>
              </a:extLst>
            </p:cNvPr>
            <p:cNvSpPr/>
            <p:nvPr/>
          </p:nvSpPr>
          <p:spPr>
            <a:xfrm>
              <a:off x="593743" y="899283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Lisää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tähän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organisaatiosi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22" name="Group 8">
              <a:extLst>
                <a:ext uri="{FF2B5EF4-FFF2-40B4-BE49-F238E27FC236}">
                  <a16:creationId xmlns:a16="http://schemas.microsoft.com/office/drawing/2014/main" id="{E4F287EA-16D1-3A7A-20E3-D0617C550B3E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23" name="Group 9">
                <a:extLst>
                  <a:ext uri="{FF2B5EF4-FFF2-40B4-BE49-F238E27FC236}">
                    <a16:creationId xmlns:a16="http://schemas.microsoft.com/office/drawing/2014/main" id="{552CE451-7FCD-B233-66FD-0142DFC86585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26" name="Rectangle 11">
                  <a:extLst>
                    <a:ext uri="{FF2B5EF4-FFF2-40B4-BE49-F238E27FC236}">
                      <a16:creationId xmlns:a16="http://schemas.microsoft.com/office/drawing/2014/main" id="{04FA87C7-7422-4428-05C4-E6EF649652BE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57A6D19-8327-CDDF-B164-907D75B70C39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fi-FI" sz="1200" b="1" dirty="0">
                      <a:solidFill>
                        <a:srgbClr val="877C63"/>
                      </a:solidFill>
                      <a:effectLst/>
                    </a:rPr>
                    <a:t>EONS käynnisti PrEvCan©-kampanjan, joka on toteutettu yhteistyössätärkeimmän </a:t>
                  </a:r>
                  <a:br>
                    <a:rPr lang="fi-FI" sz="1200" b="1" dirty="0">
                      <a:solidFill>
                        <a:srgbClr val="877C63"/>
                      </a:solidFill>
                      <a:effectLst/>
                    </a:rPr>
                  </a:br>
                  <a:r>
                    <a:rPr lang="fi-FI" sz="1200" b="1" dirty="0">
                      <a:solidFill>
                        <a:srgbClr val="877C63"/>
                      </a:solidFill>
                      <a:effectLst/>
                    </a:rPr>
                    <a:t>kampanjakumppanin ESMOn kanssa. Lisätietoja</a:t>
                  </a:r>
                  <a: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877C63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8" name="Group 13">
                  <a:extLst>
                    <a:ext uri="{FF2B5EF4-FFF2-40B4-BE49-F238E27FC236}">
                      <a16:creationId xmlns:a16="http://schemas.microsoft.com/office/drawing/2014/main" id="{0300076D-ED74-39A9-61FB-CF08E0DE0466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2" name="Ovaal 2">
                    <a:extLst>
                      <a:ext uri="{FF2B5EF4-FFF2-40B4-BE49-F238E27FC236}">
                        <a16:creationId xmlns:a16="http://schemas.microsoft.com/office/drawing/2014/main" id="{B9A01DCC-7449-3130-8316-00676B9C3387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33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C4175933-A217-472E-C9A4-8B6EC43563E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4" name="Graphic 10">
                <a:extLst>
                  <a:ext uri="{FF2B5EF4-FFF2-40B4-BE49-F238E27FC236}">
                    <a16:creationId xmlns:a16="http://schemas.microsoft.com/office/drawing/2014/main" id="{E6139C53-F532-13F4-CA71-2A94204D26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9387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73B6746E-E3D9-13FD-567F-E0EB578DF04B}"/>
              </a:ext>
            </a:extLst>
          </p:cNvPr>
          <p:cNvGrpSpPr/>
          <p:nvPr/>
        </p:nvGrpSpPr>
        <p:grpSpPr>
          <a:xfrm>
            <a:off x="-18024" y="-1"/>
            <a:ext cx="6876024" cy="10020562"/>
            <a:chOff x="-18024" y="-1"/>
            <a:chExt cx="6876024" cy="10020562"/>
          </a:xfrm>
        </p:grpSpPr>
        <p:pic>
          <p:nvPicPr>
            <p:cNvPr id="7" name="Picture 6" descr="A picture containing spectacles&#10;&#10;Description automatically generated">
              <a:extLst>
                <a:ext uri="{FF2B5EF4-FFF2-40B4-BE49-F238E27FC236}">
                  <a16:creationId xmlns:a16="http://schemas.microsoft.com/office/drawing/2014/main" id="{17A8EA35-0EA5-F6C3-CF1F-F3155C75B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3" t="-10" r="24905" b="38296"/>
            <a:stretch/>
          </p:blipFill>
          <p:spPr>
            <a:xfrm>
              <a:off x="-18024" y="-1"/>
              <a:ext cx="6872121" cy="990837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2393347-F201-5ACD-4072-5E79D864C946}"/>
                </a:ext>
              </a:extLst>
            </p:cNvPr>
            <p:cNvSpPr/>
            <p:nvPr/>
          </p:nvSpPr>
          <p:spPr>
            <a:xfrm>
              <a:off x="43320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A8E9F1C-6238-1A6A-CD0E-AD5E33743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3D7F5A4-C85B-E63B-AE1D-9CD084050A13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ECBEB37-6421-9EC3-974B-750BE841EA8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3A4D8938-8372-2AF5-630F-E089A1DBFF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A48720D8-A395-1AF2-8FAC-82F82A080BB1}"/>
                </a:ext>
              </a:extLst>
            </p:cNvPr>
            <p:cNvSpPr txBox="1"/>
            <p:nvPr/>
          </p:nvSpPr>
          <p:spPr>
            <a:xfrm>
              <a:off x="2404003" y="942385"/>
              <a:ext cx="2049983" cy="103215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J</a:t>
              </a:r>
              <a:r>
                <a:rPr lang="cs-CZ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OS KÄYTÄT ALKOHOLIA, RAJOITA KULUTUSTASI</a:t>
              </a:r>
              <a:endParaRPr lang="en-GB" sz="13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8" name="Rectangle 38">
              <a:extLst>
                <a:ext uri="{FF2B5EF4-FFF2-40B4-BE49-F238E27FC236}">
                  <a16:creationId xmlns:a16="http://schemas.microsoft.com/office/drawing/2014/main" id="{15AEE692-D64D-ED89-156A-6759E4267DB7}"/>
                </a:ext>
              </a:extLst>
            </p:cNvPr>
            <p:cNvSpPr/>
            <p:nvPr/>
          </p:nvSpPr>
          <p:spPr>
            <a:xfrm>
              <a:off x="593743" y="899283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Lisää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tähän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organisaatiosi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21" name="Group 8">
              <a:extLst>
                <a:ext uri="{FF2B5EF4-FFF2-40B4-BE49-F238E27FC236}">
                  <a16:creationId xmlns:a16="http://schemas.microsoft.com/office/drawing/2014/main" id="{5A3FE6DA-2931-5D30-5EC1-120EE9D51963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22" name="Group 9">
                <a:extLst>
                  <a:ext uri="{FF2B5EF4-FFF2-40B4-BE49-F238E27FC236}">
                    <a16:creationId xmlns:a16="http://schemas.microsoft.com/office/drawing/2014/main" id="{3AD62CA5-F19C-413A-6361-8EA446AFDC64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24" name="Rectangle 11">
                  <a:extLst>
                    <a:ext uri="{FF2B5EF4-FFF2-40B4-BE49-F238E27FC236}">
                      <a16:creationId xmlns:a16="http://schemas.microsoft.com/office/drawing/2014/main" id="{65630476-59E8-2B64-09FB-6971B3AEBFBD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877C63"/>
                    </a:solidFill>
                  </a:endParaRP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4898739C-62A9-9FAA-4508-E2F335421035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877C63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fi-FI" sz="1200" b="1" dirty="0">
                      <a:solidFill>
                        <a:srgbClr val="877C63"/>
                      </a:solidFill>
                      <a:effectLst/>
                    </a:rPr>
                    <a:t>EONS käynnisti PrEvCan©-kampanjan, joka on toteutettu yhteistyössätärkeimmän </a:t>
                  </a:r>
                  <a:br>
                    <a:rPr lang="fi-FI" sz="1200" b="1" dirty="0">
                      <a:solidFill>
                        <a:srgbClr val="877C63"/>
                      </a:solidFill>
                      <a:effectLst/>
                    </a:rPr>
                  </a:br>
                  <a:r>
                    <a:rPr lang="fi-FI" sz="1200" b="1" dirty="0">
                      <a:solidFill>
                        <a:srgbClr val="877C63"/>
                      </a:solidFill>
                      <a:effectLst/>
                    </a:rPr>
                    <a:t>kampanjakumppanin ESMOn kanssa. Lisätietoja</a:t>
                  </a:r>
                  <a: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877C63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877C63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7" name="Group 13">
                  <a:extLst>
                    <a:ext uri="{FF2B5EF4-FFF2-40B4-BE49-F238E27FC236}">
                      <a16:creationId xmlns:a16="http://schemas.microsoft.com/office/drawing/2014/main" id="{73914D7C-1BA1-3817-EA8B-D7DD7FD39D41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8" name="Ovaal 2">
                    <a:extLst>
                      <a:ext uri="{FF2B5EF4-FFF2-40B4-BE49-F238E27FC236}">
                        <a16:creationId xmlns:a16="http://schemas.microsoft.com/office/drawing/2014/main" id="{058BA542-BFB2-ACAF-D7EB-26BCF3F4B08F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877C63"/>
                      </a:solidFill>
                    </a:endParaRPr>
                  </a:p>
                </p:txBody>
              </p:sp>
              <p:pic>
                <p:nvPicPr>
                  <p:cNvPr id="29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CE751474-281A-377E-C3E0-5D2D82D8A1F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3" name="Graphic 10">
                <a:extLst>
                  <a:ext uri="{FF2B5EF4-FFF2-40B4-BE49-F238E27FC236}">
                    <a16:creationId xmlns:a16="http://schemas.microsoft.com/office/drawing/2014/main" id="{2B9353C5-722D-B009-4C0A-FCD40B1B5A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0" name="Text Box 2">
              <a:extLst>
                <a:ext uri="{FF2B5EF4-FFF2-40B4-BE49-F238E27FC236}">
                  <a16:creationId xmlns:a16="http://schemas.microsoft.com/office/drawing/2014/main" id="{60E8CDD7-160F-953C-AE87-BA38769A4B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6260" y="5630202"/>
              <a:ext cx="4167155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7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05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3200" b="1" dirty="0" err="1">
                  <a:solidFill>
                    <a:srgbClr val="877C63"/>
                  </a:solidFill>
                  <a:latin typeface="Calibri" panose="020F0502020204030204" pitchFamily="34" charset="0"/>
                </a:rPr>
                <a:t>Mukautettu</a:t>
              </a:r>
              <a:r>
                <a:rPr lang="en-GB" sz="3200" b="1" dirty="0">
                  <a:solidFill>
                    <a:srgbClr val="877C63"/>
                  </a:solidFill>
                  <a:latin typeface="Calibri" panose="020F0502020204030204" pitchFamily="34" charset="0"/>
                </a:rPr>
                <a:t> </a:t>
              </a:r>
              <a:br>
                <a:rPr lang="en-GB" sz="3200" b="1" dirty="0">
                  <a:solidFill>
                    <a:srgbClr val="877C63"/>
                  </a:solidFill>
                  <a:latin typeface="Calibri" panose="020F0502020204030204" pitchFamily="34" charset="0"/>
                </a:rPr>
              </a:br>
              <a:r>
                <a:rPr lang="en-GB" sz="3200" b="1" dirty="0" err="1">
                  <a:solidFill>
                    <a:srgbClr val="877C63"/>
                  </a:solidFill>
                  <a:latin typeface="Calibri" panose="020F0502020204030204" pitchFamily="34" charset="0"/>
                </a:rPr>
                <a:t>teksti</a:t>
              </a:r>
              <a:endParaRPr lang="en-GB" sz="32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endParaRPr lang="en-GB" sz="32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1" name="Text Box 2">
              <a:extLst>
                <a:ext uri="{FF2B5EF4-FFF2-40B4-BE49-F238E27FC236}">
                  <a16:creationId xmlns:a16="http://schemas.microsoft.com/office/drawing/2014/main" id="{D1565CCF-CC17-52EF-F283-A9782C9498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359" y="3391280"/>
              <a:ext cx="207610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7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r>
                <a:rPr lang="en-US" sz="3200" b="1" dirty="0" err="1">
                  <a:solidFill>
                    <a:srgbClr val="877C63"/>
                  </a:solidFill>
                  <a:latin typeface="Calibri" panose="020F0502020204030204" pitchFamily="34" charset="0"/>
                </a:rPr>
                <a:t>Lisää</a:t>
              </a:r>
              <a:r>
                <a:rPr lang="en-US" sz="3200" b="1" dirty="0">
                  <a:solidFill>
                    <a:srgbClr val="877C63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877C63"/>
                  </a:solidFill>
                  <a:latin typeface="Calibri" panose="020F0502020204030204" pitchFamily="34" charset="0"/>
                </a:rPr>
                <a:t>valokuvasi</a:t>
              </a:r>
              <a:endParaRPr lang="en-GB" sz="3200" b="1" dirty="0">
                <a:solidFill>
                  <a:srgbClr val="877C63"/>
                </a:solidFill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endParaRPr lang="en-GB" sz="32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451</Words>
  <Application>Microsoft Office PowerPoint</Application>
  <PresentationFormat>A4 Paper (210x297 mm)</PresentationFormat>
  <Paragraphs>70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11</cp:revision>
  <cp:lastPrinted>2021-11-01T10:57:37Z</cp:lastPrinted>
  <dcterms:created xsi:type="dcterms:W3CDTF">2021-10-31T06:37:30Z</dcterms:created>
  <dcterms:modified xsi:type="dcterms:W3CDTF">2023-02-21T07:20:29Z</dcterms:modified>
</cp:coreProperties>
</file>